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341" r:id="rId3"/>
    <p:sldId id="329" r:id="rId4"/>
    <p:sldId id="330" r:id="rId5"/>
    <p:sldId id="319" r:id="rId6"/>
    <p:sldId id="331" r:id="rId7"/>
    <p:sldId id="353" r:id="rId8"/>
    <p:sldId id="365" r:id="rId9"/>
    <p:sldId id="370" r:id="rId10"/>
    <p:sldId id="371" r:id="rId11"/>
    <p:sldId id="369" r:id="rId12"/>
    <p:sldId id="372" r:id="rId13"/>
    <p:sldId id="354" r:id="rId14"/>
    <p:sldId id="351" r:id="rId15"/>
    <p:sldId id="343" r:id="rId16"/>
    <p:sldId id="359" r:id="rId17"/>
    <p:sldId id="352" r:id="rId18"/>
    <p:sldId id="321" r:id="rId19"/>
    <p:sldId id="349" r:id="rId20"/>
    <p:sldId id="327" r:id="rId21"/>
    <p:sldId id="342" r:id="rId22"/>
    <p:sldId id="367" r:id="rId23"/>
    <p:sldId id="373" r:id="rId24"/>
    <p:sldId id="358" r:id="rId25"/>
    <p:sldId id="366" r:id="rId26"/>
    <p:sldId id="363" r:id="rId27"/>
    <p:sldId id="360" r:id="rId2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15" autoAdjust="0"/>
    <p:restoredTop sz="94660"/>
  </p:normalViewPr>
  <p:slideViewPr>
    <p:cSldViewPr>
      <p:cViewPr varScale="1">
        <p:scale>
          <a:sx n="103" d="100"/>
          <a:sy n="103" d="100"/>
        </p:scale>
        <p:origin x="1374"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06-Apr-18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2" name="Rectangle 3"/>
          <p:cNvSpPr>
            <a:spLocks noGrp="1" noChangeArrowheads="1"/>
          </p:cNvSpPr>
          <p:nvPr>
            <p:ph type="dt" idx="15"/>
          </p:nvPr>
        </p:nvSpPr>
        <p:spPr bwMode="auto">
          <a:xfrm>
            <a:off x="685800" y="304800"/>
            <a:ext cx="21336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05 April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05 April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05 April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802.18-18/0034r01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hyperlink" Target="https://www.fcc.gov/ecfs/search/filings?proceedings_name=18-21&amp;sort=date_disseminated,DESC" TargetMode="External"/><Relationship Id="rId3" Type="http://schemas.openxmlformats.org/officeDocument/2006/relationships/hyperlink" Target="https://www.fcc.gov/ecfs/search/filings?proceedings_name=RM-11795&amp;sort=date_disseminated,DESC" TargetMode="External"/><Relationship Id="rId7" Type="http://schemas.openxmlformats.org/officeDocument/2006/relationships/hyperlink" Target="https://www.federalregister.gov/documents/2018/04/02/2018-06179/spectrum-horizons" TargetMode="External"/><Relationship Id="rId2" Type="http://schemas.openxmlformats.org/officeDocument/2006/relationships/hyperlink" Target="https://mentor.ieee.org/802.18/dcn/18/18-18-0022-01-0000-fcc-18-17-nprm-for-95-3000-ghz.pdf"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www.tcbcouncil.org_link.asp-3Fe-3Djay.holcomb-40itron.com-26job-3D3311944-26ymlink-3D228802629-26finalurl-3Dhttps-253A-252F-252Fwww-252Efederalregister-252Egov-252Fdocuments-252F2018-252F04-252F02-252F2018-252D06179-252Fspectrum-252Dhorizons-252520&amp;d=DwMFAg&amp;c=pqcuzKEN_84c78MOSc5_fw&amp;r=z8R-nWJ8GIxwjOjNKhEFByb-tZ6XE3GZXWSggNdVo-w&amp;m=lp5WecRqj_7lnq_9FfBIkjP109aUcTs28ieAgbYLdSA&amp;s=x1r2kCHWagJo7ZfMP7EV94OJFbDZBOk_xaIIdRpCALY&amp;e=" TargetMode="External"/><Relationship Id="rId5" Type="http://schemas.openxmlformats.org/officeDocument/2006/relationships/hyperlink" Target="https://ecfsapi.fcc.gov/file/10330377403301/Comments_FCC_NPRM_above95_300318.pdf" TargetMode="External"/><Relationship Id="rId4" Type="http://schemas.openxmlformats.org/officeDocument/2006/relationships/hyperlink" Target="https://ecfsapi.fcc.gov/file/1022856488879/AntwortFCC_280218.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www.ic.gc.ca/eic/site/smt-gst.nsf/eng/sf11359.html" TargetMode="External"/><Relationship Id="rId2" Type="http://schemas.openxmlformats.org/officeDocument/2006/relationships/hyperlink" Target="https://mentor.ieee.org/802.18/dcn/17/18-17-0148-00-0000-ised-consultation-on-the-spectrum-outlook-2018-to-2022.pdf" TargetMode="External"/><Relationship Id="rId1" Type="http://schemas.openxmlformats.org/officeDocument/2006/relationships/slideLayout" Target="../slideLayouts/slideLayout1.xml"/><Relationship Id="rId5" Type="http://schemas.openxmlformats.org/officeDocument/2006/relationships/hyperlink" Target="http://www.ic.gc.ca/eic/site/smt-gst.nsf/eng/sf11385.html" TargetMode="External"/><Relationship Id="rId4" Type="http://schemas.openxmlformats.org/officeDocument/2006/relationships/hyperlink" Target="http://www.ic.gc.ca/eic/site/smt-gst.nsf/eng/sf11377.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ecfs/search/filings?proceedings_name=18-22&amp;sort=date_disseminated,DESC" TargetMode="External"/><Relationship Id="rId2" Type="http://schemas.openxmlformats.org/officeDocument/2006/relationships/hyperlink" Target="https://mentor.ieee.org/802.18/dcn/18/18-18-0021-00-0000-nprm-fcc-18-18.docx"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8/dcn/16/18-16-0038-08-0000-teleconference-call-in-info.pptx"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8/11-18-0583-00-AANI-aani-sc-closing-report-march-2018.pptx"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8/dcn/18/18-18-0010-02-0000-sa-use-of-spectrum-draft-position-06dec17.doc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35-00-0000-minutes-29mar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8/dcn/17/18-17-0073-02-0000-ieee-802-positions-on-wrc19-agenda-items.pptx" TargetMode="External"/><Relationship Id="rId2" Type="http://schemas.openxmlformats.org/officeDocument/2006/relationships/hyperlink" Target="https://mentor.ieee.org/802.18/dcn/17/18-17-0073-00-0000-ieee-802-positions-on-wrc19-agenda-items.ppt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8/dcn/18/18-18-0029-00-0000-consultation-preparing-for-5g-in-new-zealand.pdf"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05 April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889124"/>
            <a:ext cx="7772400" cy="7778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05 April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875494240"/>
              </p:ext>
            </p:extLst>
          </p:nvPr>
        </p:nvGraphicFramePr>
        <p:xfrm>
          <a:off x="522288" y="3611563"/>
          <a:ext cx="7996237" cy="2555875"/>
        </p:xfrm>
        <a:graphic>
          <a:graphicData uri="http://schemas.openxmlformats.org/presentationml/2006/ole">
            <mc:AlternateContent xmlns:mc="http://schemas.openxmlformats.org/markup-compatibility/2006">
              <mc:Choice xmlns:v="urn:schemas-microsoft-com:vml" Requires="v">
                <p:oleObj spid="_x0000_s3502" name="Document" r:id="rId4" imgW="8253286" imgH="2641030" progId="Word.Document.8">
                  <p:embed/>
                </p:oleObj>
              </mc:Choice>
              <mc:Fallback>
                <p:oleObj name="Document" r:id="rId4" imgW="8253286" imgH="2641030" progId="Word.Document.8">
                  <p:embed/>
                  <p:pic>
                    <p:nvPicPr>
                      <p:cNvPr id="0" name="Picture 3"/>
                      <p:cNvPicPr>
                        <a:picLocks noChangeAspect="1" noChangeArrowheads="1"/>
                      </p:cNvPicPr>
                      <p:nvPr/>
                    </p:nvPicPr>
                    <p:blipFill>
                      <a:blip r:embed="rId5"/>
                      <a:srcRect/>
                      <a:stretch>
                        <a:fillRect/>
                      </a:stretch>
                    </p:blipFill>
                    <p:spPr bwMode="auto">
                      <a:xfrm>
                        <a:off x="522288" y="3611563"/>
                        <a:ext cx="7996237" cy="25558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800" dirty="0"/>
              <a:t>RSM-New Zealand – Prepare for 5G  -2</a:t>
            </a:r>
          </a:p>
        </p:txBody>
      </p:sp>
      <p:sp>
        <p:nvSpPr>
          <p:cNvPr id="3" name="Content Placeholder 2"/>
          <p:cNvSpPr>
            <a:spLocks noGrp="1"/>
          </p:cNvSpPr>
          <p:nvPr>
            <p:ph idx="1"/>
          </p:nvPr>
        </p:nvSpPr>
        <p:spPr>
          <a:xfrm>
            <a:off x="253191" y="947774"/>
            <a:ext cx="8216511" cy="4113213"/>
          </a:xfrm>
        </p:spPr>
        <p:txBody>
          <a:bodyPr/>
          <a:lstStyle/>
          <a:p>
            <a:pPr marL="457200" lvl="1" indent="0"/>
            <a:endParaRPr lang="en-US" altLang="en-US" sz="1600" dirty="0"/>
          </a:p>
          <a:p>
            <a:pPr>
              <a:buFont typeface="Arial" panose="020B0604020202020204" pitchFamily="34" charset="0"/>
              <a:buChar char="•"/>
            </a:pPr>
            <a:r>
              <a:rPr lang="en-US" altLang="en-US" sz="2000" dirty="0">
                <a:solidFill>
                  <a:schemeClr val="tx1"/>
                </a:solidFill>
              </a:rPr>
              <a:t>They also mentioned these bands: </a:t>
            </a:r>
          </a:p>
          <a:p>
            <a:pPr lvl="1"/>
            <a:r>
              <a:rPr lang="en-US" altLang="en-US" sz="700" dirty="0">
                <a:solidFill>
                  <a:schemeClr val="tx1"/>
                </a:solidFill>
              </a:rPr>
              <a:t>	</a:t>
            </a:r>
            <a:r>
              <a:rPr lang="en-US" sz="1800" dirty="0"/>
              <a:t>Q9.	Do you agree that the 31.8 to 33.4 GHz, 40.5 to 42.5 GHz and 42.5 to 43.5 GHz bands are a low priority for allocation to 5G in New Zealand?</a:t>
            </a:r>
          </a:p>
          <a:p>
            <a:pPr lvl="1"/>
            <a:r>
              <a:rPr lang="en-US" sz="1800" dirty="0"/>
              <a:t>	Q11. Do you have any comment on the possible allocation of 27.5 to 29.5 GHz to IMT?</a:t>
            </a:r>
          </a:p>
          <a:p>
            <a:pPr lvl="1"/>
            <a:r>
              <a:rPr lang="en-US" sz="1800" dirty="0"/>
              <a:t> </a:t>
            </a:r>
          </a:p>
          <a:p>
            <a:pPr>
              <a:buFont typeface="Arial" panose="020B0604020202020204" pitchFamily="34" charset="0"/>
              <a:buChar char="•"/>
            </a:pPr>
            <a:r>
              <a:rPr lang="en-US" altLang="en-US" sz="2000" dirty="0">
                <a:solidFill>
                  <a:schemeClr val="tx1"/>
                </a:solidFill>
              </a:rPr>
              <a:t>Summary of their 41 questions is on the last 3 pages of consultation.</a:t>
            </a:r>
          </a:p>
          <a:p>
            <a:pPr>
              <a:buFont typeface="Arial" panose="020B0604020202020204" pitchFamily="34" charset="0"/>
              <a:buChar char="•"/>
            </a:pPr>
            <a:r>
              <a:rPr lang="en-US" altLang="en-US" sz="2000" dirty="0">
                <a:solidFill>
                  <a:schemeClr val="tx1"/>
                </a:solidFill>
              </a:rPr>
              <a:t>Do we want to comment?   </a:t>
            </a:r>
            <a:r>
              <a:rPr lang="en-US" altLang="en-US" sz="1400" dirty="0">
                <a:solidFill>
                  <a:schemeClr val="tx1"/>
                </a:solidFill>
              </a:rPr>
              <a:t>(Would need all comment ready text by Tuesday)</a:t>
            </a:r>
            <a:endParaRPr lang="en-US" altLang="en-US" sz="2000" dirty="0">
              <a:solidFill>
                <a:schemeClr val="tx1"/>
              </a:solidFill>
            </a:endParaRPr>
          </a:p>
          <a:p>
            <a:pPr lvl="1">
              <a:buFont typeface="Arial" panose="020B0604020202020204" pitchFamily="34" charset="0"/>
              <a:buChar char="•"/>
            </a:pPr>
            <a:r>
              <a:rPr lang="en-US" altLang="en-US" sz="1800" dirty="0">
                <a:solidFill>
                  <a:schemeClr val="tx1"/>
                </a:solidFill>
              </a:rPr>
              <a:t>If so, what points do we need to comment on? </a:t>
            </a:r>
          </a:p>
          <a:p>
            <a:pPr lvl="1">
              <a:buFont typeface="Arial" panose="020B0604020202020204" pitchFamily="34" charset="0"/>
              <a:buChar char="•"/>
            </a:pPr>
            <a:endParaRPr lang="en-US" altLang="en-US" sz="1800" dirty="0">
              <a:solidFill>
                <a:schemeClr val="tx1"/>
              </a:solidFill>
            </a:endParaRPr>
          </a:p>
          <a:p>
            <a:pPr lvl="1">
              <a:buFont typeface="Arial" panose="020B0604020202020204" pitchFamily="34" charset="0"/>
              <a:buChar char="•"/>
            </a:pPr>
            <a:r>
              <a:rPr lang="en-US" altLang="en-US" sz="1800" dirty="0">
                <a:solidFill>
                  <a:schemeClr val="tx1"/>
                </a:solidFill>
              </a:rPr>
              <a:t>Time for the meeting ran short, however the chair did ask the attendees if any concern to pass and not do comments on this consultation.  Primary reason is not enough time to work on comments and meet the deadline. </a:t>
            </a:r>
          </a:p>
          <a:p>
            <a:pPr lvl="1">
              <a:buFont typeface="Arial" panose="020B0604020202020204" pitchFamily="34" charset="0"/>
              <a:buChar char="•"/>
            </a:pPr>
            <a:r>
              <a:rPr lang="en-US" altLang="en-US" sz="1800" dirty="0">
                <a:solidFill>
                  <a:schemeClr val="tx1"/>
                </a:solidFill>
              </a:rPr>
              <a:t>No one objected to pass on this consultation.  </a:t>
            </a:r>
          </a:p>
          <a:p>
            <a:pPr lvl="1">
              <a:buFont typeface="Arial" panose="020B0604020202020204" pitchFamily="34" charset="0"/>
              <a:buChar char="•"/>
            </a:pPr>
            <a:r>
              <a:rPr lang="en-US" altLang="en-US" sz="1800" dirty="0">
                <a:solidFill>
                  <a:schemeClr val="tx1"/>
                </a:solidFill>
              </a:rPr>
              <a:t>Decision made then to not do comments.  </a:t>
            </a:r>
          </a:p>
          <a:p>
            <a:pPr lvl="1">
              <a:buFont typeface="Arial" panose="020B0604020202020204" pitchFamily="34" charset="0"/>
              <a:buChar char="•"/>
            </a:pPr>
            <a:endParaRPr lang="en-US" altLang="en-US" sz="1800" dirty="0">
              <a:solidFill>
                <a:schemeClr val="tx1"/>
              </a:solidFill>
            </a:endParaRPr>
          </a:p>
          <a:p>
            <a:pPr lvl="1"/>
            <a:r>
              <a:rPr lang="en-US" altLang="en-US" sz="1800" dirty="0">
                <a:solidFill>
                  <a:schemeClr val="tx1"/>
                </a:solidFill>
              </a:rPr>
              <a:t>	</a:t>
            </a:r>
          </a:p>
          <a:p>
            <a:pPr>
              <a:buFont typeface="Arial" panose="020B0604020202020204" pitchFamily="34" charset="0"/>
              <a:buChar char="•"/>
            </a:pPr>
            <a:endParaRPr lang="en-US" altLang="en-US" sz="20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05 April 2018</a:t>
            </a:r>
            <a:endParaRPr lang="en-GB" dirty="0"/>
          </a:p>
        </p:txBody>
      </p:sp>
      <p:sp>
        <p:nvSpPr>
          <p:cNvPr id="8" name="Footer Placeholder 7"/>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836672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800" dirty="0"/>
              <a:t>FCC – Spectrum Horizons </a:t>
            </a:r>
            <a:r>
              <a:rPr lang="en-US" sz="1400" dirty="0"/>
              <a:t>(95 - 3000 GHz)</a:t>
            </a:r>
            <a:r>
              <a:rPr lang="en-US" sz="2800" dirty="0"/>
              <a:t> NPRM -1</a:t>
            </a:r>
            <a:endParaRPr lang="en-US" sz="1400" dirty="0"/>
          </a:p>
        </p:txBody>
      </p:sp>
      <p:sp>
        <p:nvSpPr>
          <p:cNvPr id="3" name="Content Placeholder 2"/>
          <p:cNvSpPr>
            <a:spLocks noGrp="1"/>
          </p:cNvSpPr>
          <p:nvPr>
            <p:ph idx="1"/>
          </p:nvPr>
        </p:nvSpPr>
        <p:spPr>
          <a:xfrm>
            <a:off x="682227" y="990600"/>
            <a:ext cx="8382795" cy="4494213"/>
          </a:xfrm>
        </p:spPr>
        <p:txBody>
          <a:bodyPr/>
          <a:lstStyle/>
          <a:p>
            <a:pPr>
              <a:buFont typeface="Arial" panose="020B0604020202020204" pitchFamily="34" charset="0"/>
              <a:buChar char="•"/>
            </a:pPr>
            <a:r>
              <a:rPr lang="en-US" sz="2000" b="0" dirty="0"/>
              <a:t>Will call it Spectrum Horizons moving forward;  FCC 18-17</a:t>
            </a:r>
          </a:p>
          <a:p>
            <a:pPr>
              <a:buFont typeface="Arial" panose="020B0604020202020204" pitchFamily="34" charset="0"/>
              <a:buChar char="•"/>
            </a:pPr>
            <a:r>
              <a:rPr lang="en-US" sz="2000" b="0" dirty="0"/>
              <a:t>NPRM - Open 95 to 3000 GHz for unlicensed use, including new licensing regimes, published in Federal Register on 02 April. </a:t>
            </a:r>
          </a:p>
          <a:p>
            <a:pPr lvl="1">
              <a:buFont typeface="Arial" panose="020B0604020202020204" pitchFamily="34" charset="0"/>
              <a:buChar char="•"/>
            </a:pPr>
            <a:r>
              <a:rPr lang="en-US" altLang="en-US" sz="1200" dirty="0">
                <a:hlinkClick r:id="rId2"/>
              </a:rPr>
              <a:t>https://</a:t>
            </a:r>
            <a:r>
              <a:rPr lang="en-US" altLang="en-US" sz="1200" b="1" dirty="0">
                <a:hlinkClick r:id="rId2"/>
              </a:rPr>
              <a:t>mentor.ieee.org</a:t>
            </a:r>
            <a:r>
              <a:rPr lang="en-US" altLang="en-US" sz="1200" dirty="0">
                <a:hlinkClick r:id="rId2"/>
              </a:rPr>
              <a:t>/802.18/dcn/18/18-18-0022-01-0000-fcc-18-17-nprm-for-95-3000-ghz.pdf</a:t>
            </a:r>
            <a:r>
              <a:rPr lang="en-US" altLang="en-US" sz="1200" dirty="0"/>
              <a:t> </a:t>
            </a:r>
          </a:p>
          <a:p>
            <a:pPr lvl="1">
              <a:buFont typeface="Arial" panose="020B0604020202020204" pitchFamily="34" charset="0"/>
              <a:buChar char="•"/>
            </a:pPr>
            <a:r>
              <a:rPr lang="en-US" sz="1200" u="sng" dirty="0">
                <a:hlinkClick r:id="rId3"/>
              </a:rPr>
              <a:t>https://</a:t>
            </a:r>
            <a:r>
              <a:rPr lang="en-US" sz="1200" b="1" u="sng" dirty="0">
                <a:hlinkClick r:id="rId3"/>
              </a:rPr>
              <a:t>www.fcc.gov</a:t>
            </a:r>
            <a:r>
              <a:rPr lang="en-US" sz="1200" u="sng" dirty="0">
                <a:hlinkClick r:id="rId3"/>
              </a:rPr>
              <a:t>/ecfs/search/filings?proceedings_name=RM-11795&amp;sort=date_disseminated,DESC</a:t>
            </a:r>
            <a:r>
              <a:rPr lang="en-US" sz="1200" dirty="0"/>
              <a:t> </a:t>
            </a:r>
            <a:r>
              <a:rPr lang="en-US" altLang="en-US" sz="1200" b="0" dirty="0"/>
              <a:t> </a:t>
            </a:r>
          </a:p>
          <a:p>
            <a:pPr lvl="1">
              <a:buFont typeface="Arial" panose="020B0604020202020204" pitchFamily="34" charset="0"/>
              <a:buChar char="•"/>
            </a:pPr>
            <a:r>
              <a:rPr lang="en-US" altLang="en-US" sz="1200" dirty="0">
                <a:hlinkClick r:id="rId4"/>
              </a:rPr>
              <a:t>https://ecfsapi.fcc.gov/file/1022856488879/AntwortFCC_280218.pdf</a:t>
            </a:r>
            <a:r>
              <a:rPr lang="en-US" altLang="en-US" sz="1200" dirty="0"/>
              <a:t>  (Thomas Kuerner, RM-11795)</a:t>
            </a:r>
          </a:p>
          <a:p>
            <a:pPr lvl="1">
              <a:buFont typeface="Arial" panose="020B0604020202020204" pitchFamily="34" charset="0"/>
              <a:buChar char="•"/>
            </a:pPr>
            <a:r>
              <a:rPr lang="en-US" altLang="en-US" sz="1200" dirty="0">
                <a:hlinkClick r:id="rId5"/>
              </a:rPr>
              <a:t>https://ecfsapi.fcc.gov/file/10330377403301/Comments_FCC_NPRM_above95_300318.pdf</a:t>
            </a:r>
            <a:r>
              <a:rPr lang="en-US" altLang="en-US" sz="1200" dirty="0"/>
              <a:t>  (Thomas Kuerner, ET-21)</a:t>
            </a:r>
          </a:p>
          <a:p>
            <a:pPr lvl="1">
              <a:buFont typeface="Arial" panose="020B0604020202020204" pitchFamily="34" charset="0"/>
              <a:buChar char="•"/>
            </a:pPr>
            <a:r>
              <a:rPr lang="en-US" sz="1200" dirty="0"/>
              <a:t>Federal Register summary:</a:t>
            </a:r>
            <a:endParaRPr lang="en-US" sz="1200" dirty="0">
              <a:hlinkClick r:id="rId6"/>
            </a:endParaRPr>
          </a:p>
          <a:p>
            <a:pPr lvl="1">
              <a:buFont typeface="Arial" panose="020B0604020202020204" pitchFamily="34" charset="0"/>
              <a:buChar char="•"/>
            </a:pPr>
            <a:r>
              <a:rPr lang="en-US" sz="1200" u="sng" dirty="0">
                <a:hlinkClick r:id="rId7"/>
              </a:rPr>
              <a:t>https://www.federalregister.gov/documents/2018/04/02/2018-06179/spectrum-horizons</a:t>
            </a:r>
            <a:r>
              <a:rPr lang="en-US" sz="1200" u="sng" dirty="0">
                <a:hlinkClick r:id="rId6"/>
              </a:rPr>
              <a:t> </a:t>
            </a:r>
            <a:endParaRPr lang="en-US" altLang="en-US" sz="1600" dirty="0"/>
          </a:p>
          <a:p>
            <a:pPr>
              <a:buFont typeface="Arial" panose="020B0604020202020204" pitchFamily="34" charset="0"/>
              <a:buChar char="•"/>
            </a:pPr>
            <a:r>
              <a:rPr lang="en-US" altLang="en-US" sz="2000" dirty="0"/>
              <a:t>Comments (reply) </a:t>
            </a:r>
            <a:r>
              <a:rPr lang="en-US" altLang="en-US" sz="2000" b="0" dirty="0"/>
              <a:t>Due:   02May18   (17May)		(30 days / 45 days)  </a:t>
            </a:r>
          </a:p>
          <a:p>
            <a:pPr lvl="1">
              <a:buFont typeface="Arial" panose="020B0604020202020204" pitchFamily="34" charset="0"/>
              <a:buChar char="•"/>
            </a:pPr>
            <a:r>
              <a:rPr lang="en-US" altLang="en-US" sz="1600" dirty="0"/>
              <a:t>We would need to approve any comments by 19April. </a:t>
            </a:r>
          </a:p>
          <a:p>
            <a:pPr>
              <a:buFont typeface="Arial" panose="020B0604020202020204" pitchFamily="34" charset="0"/>
              <a:buChar char="•"/>
            </a:pPr>
            <a:r>
              <a:rPr lang="en-US" altLang="en-US" sz="2000" dirty="0"/>
              <a:t>2 parts of this:</a:t>
            </a:r>
          </a:p>
          <a:p>
            <a:pPr lvl="1">
              <a:buFont typeface="Arial" panose="020B0604020202020204" pitchFamily="34" charset="0"/>
              <a:buChar char="•"/>
            </a:pPr>
            <a:r>
              <a:rPr lang="en-US" altLang="en-US" sz="1800" dirty="0"/>
              <a:t>Docket ET 18-21, </a:t>
            </a:r>
            <a:r>
              <a:rPr lang="en-US" sz="1800" dirty="0"/>
              <a:t>Spectrum Horizons, </a:t>
            </a:r>
            <a:r>
              <a:rPr lang="en-US" altLang="en-US" sz="1800" dirty="0"/>
              <a:t>filings: </a:t>
            </a:r>
          </a:p>
          <a:p>
            <a:pPr lvl="2">
              <a:buFont typeface="Arial" panose="020B0604020202020204" pitchFamily="34" charset="0"/>
              <a:buChar char="•"/>
            </a:pPr>
            <a:r>
              <a:rPr lang="en-US" altLang="en-US" sz="1400" dirty="0">
                <a:hlinkClick r:id="rId8"/>
              </a:rPr>
              <a:t>https://www.fcc.gov/ecfs/search/filings?proceedings_name=18-21&amp;sort=date_disseminated,DESC</a:t>
            </a:r>
            <a:r>
              <a:rPr lang="en-US" altLang="en-US" sz="1400" dirty="0"/>
              <a:t> </a:t>
            </a:r>
          </a:p>
          <a:p>
            <a:pPr lvl="1">
              <a:buFont typeface="Arial" panose="020B0604020202020204" pitchFamily="34" charset="0"/>
              <a:buChar char="•"/>
            </a:pPr>
            <a:r>
              <a:rPr lang="sv-SE" sz="1800" dirty="0"/>
              <a:t>Docket RM-11795, </a:t>
            </a:r>
            <a:r>
              <a:rPr lang="en-US" sz="1800" dirty="0"/>
              <a:t>James Edwin </a:t>
            </a:r>
            <a:r>
              <a:rPr lang="en-US" sz="1800" dirty="0" err="1"/>
              <a:t>Whedbee</a:t>
            </a:r>
            <a:r>
              <a:rPr lang="en-US" sz="1800" dirty="0"/>
              <a:t> Petition for Rulemaking to Allow Unlicensed Operation in the 95-1,000 GHz Band  </a:t>
            </a:r>
            <a:r>
              <a:rPr lang="sv-SE" sz="1800" dirty="0"/>
              <a:t>filings:</a:t>
            </a:r>
            <a:endParaRPr lang="en-US" altLang="en-US" sz="1800" dirty="0"/>
          </a:p>
          <a:p>
            <a:pPr lvl="2">
              <a:buFont typeface="Arial" panose="020B0604020202020204" pitchFamily="34" charset="0"/>
              <a:buChar char="•"/>
            </a:pPr>
            <a:r>
              <a:rPr lang="sv-SE" sz="1400" u="sng" dirty="0">
                <a:hlinkClick r:id="rId3"/>
              </a:rPr>
              <a:t>https://www.fcc.gov/ecfs/search/filings?proceedings_name=RM-11795&amp;sort=date_disseminated,DESC</a:t>
            </a:r>
            <a:endParaRPr lang="en-US" altLang="en-US" sz="1600" b="0" dirty="0"/>
          </a:p>
          <a:p>
            <a:pPr lvl="1">
              <a:buFont typeface="Arial" panose="020B0604020202020204" pitchFamily="34" charset="0"/>
              <a:buChar char="•"/>
            </a:pPr>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April 2018</a:t>
            </a:r>
            <a:endParaRPr lang="en-GB" dirty="0"/>
          </a:p>
        </p:txBody>
      </p:sp>
      <p:sp>
        <p:nvSpPr>
          <p:cNvPr id="7" name="TextBox 6">
            <a:extLst>
              <a:ext uri="{FF2B5EF4-FFF2-40B4-BE49-F238E27FC236}">
                <a16:creationId xmlns:a16="http://schemas.microsoft.com/office/drawing/2014/main" id="{A1634D38-47C1-4908-B0B6-C334D2240750}"/>
              </a:ext>
            </a:extLst>
          </p:cNvPr>
          <p:cNvSpPr txBox="1"/>
          <p:nvPr/>
        </p:nvSpPr>
        <p:spPr>
          <a:xfrm rot="20073184">
            <a:off x="919067" y="2767975"/>
            <a:ext cx="7543800" cy="1015663"/>
          </a:xfrm>
          <a:prstGeom prst="rect">
            <a:avLst/>
          </a:prstGeom>
          <a:noFill/>
        </p:spPr>
        <p:txBody>
          <a:bodyPr wrap="square" rtlCol="0">
            <a:spAutoFit/>
          </a:bodyPr>
          <a:lstStyle/>
          <a:p>
            <a:r>
              <a:rPr lang="en-US" sz="6000" dirty="0">
                <a:solidFill>
                  <a:schemeClr val="tx1">
                    <a:lumMod val="50000"/>
                    <a:lumOff val="50000"/>
                  </a:schemeClr>
                </a:solidFill>
              </a:rPr>
              <a:t>emails and next week</a:t>
            </a:r>
          </a:p>
        </p:txBody>
      </p:sp>
    </p:spTree>
    <p:extLst>
      <p:ext uri="{BB962C8B-B14F-4D97-AF65-F5344CB8AC3E}">
        <p14:creationId xmlns:p14="http://schemas.microsoft.com/office/powerpoint/2010/main" val="3244335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800" dirty="0"/>
              <a:t>FCC – Spectrum Horizons NPRM -2</a:t>
            </a:r>
            <a:endParaRPr lang="en-US" sz="1400" dirty="0"/>
          </a:p>
        </p:txBody>
      </p:sp>
      <p:sp>
        <p:nvSpPr>
          <p:cNvPr id="3" name="Content Placeholder 2"/>
          <p:cNvSpPr>
            <a:spLocks noGrp="1"/>
          </p:cNvSpPr>
          <p:nvPr>
            <p:ph idx="1"/>
          </p:nvPr>
        </p:nvSpPr>
        <p:spPr>
          <a:xfrm>
            <a:off x="682227" y="990600"/>
            <a:ext cx="8382795" cy="4494213"/>
          </a:xfrm>
        </p:spPr>
        <p:txBody>
          <a:bodyPr/>
          <a:lstStyle/>
          <a:p>
            <a:pPr>
              <a:buFont typeface="Arial" panose="020B0604020202020204" pitchFamily="34" charset="0"/>
              <a:buChar char="•"/>
            </a:pPr>
            <a:r>
              <a:rPr lang="en-US" altLang="en-US" sz="2000" b="0" dirty="0"/>
              <a:t>One of our members has filed comments on both parts. </a:t>
            </a:r>
          </a:p>
          <a:p>
            <a:pPr>
              <a:buFont typeface="Arial" panose="020B0604020202020204" pitchFamily="34" charset="0"/>
              <a:buChar char="•"/>
            </a:pPr>
            <a:r>
              <a:rPr lang="en-US" altLang="en-US" sz="2000" b="0" dirty="0"/>
              <a:t>Some highlights for the Spectrum Horizons one: </a:t>
            </a:r>
          </a:p>
          <a:p>
            <a:pPr lvl="1">
              <a:buFont typeface="Arial" panose="020B0604020202020204" pitchFamily="34" charset="0"/>
              <a:buChar char="•"/>
            </a:pPr>
            <a:r>
              <a:rPr lang="en-US" altLang="en-US" sz="1800" dirty="0"/>
              <a:t>IEEE Std. 802.15.3d-2017 just finalized operating 252-425 GHz. </a:t>
            </a:r>
          </a:p>
          <a:p>
            <a:pPr lvl="1">
              <a:buFont typeface="Arial" panose="020B0604020202020204" pitchFamily="34" charset="0"/>
              <a:buChar char="•"/>
            </a:pPr>
            <a:r>
              <a:rPr lang="en-US" altLang="en-US" sz="1800" b="0" dirty="0"/>
              <a:t>WRC-19 AI 1.15 identifies uses from, 275-450 GHz. </a:t>
            </a:r>
          </a:p>
          <a:p>
            <a:pPr lvl="1">
              <a:buFont typeface="Arial" panose="020B0604020202020204" pitchFamily="34" charset="0"/>
              <a:buChar char="•"/>
            </a:pPr>
            <a:r>
              <a:rPr lang="en-US" altLang="en-US" sz="1800" dirty="0"/>
              <a:t>ITU-R technical and operational reports ITU-R M.2417 and ITU-R F.2416 are out.  Sharing studies still under development.</a:t>
            </a:r>
          </a:p>
          <a:p>
            <a:pPr lvl="1">
              <a:buFont typeface="Arial" panose="020B0604020202020204" pitchFamily="34" charset="0"/>
              <a:buChar char="•"/>
            </a:pPr>
            <a:r>
              <a:rPr lang="en-US" altLang="en-US" sz="1800" dirty="0"/>
              <a:t>The ITU-R parameters are in alignment with IEEE 802. And assume the use of 2GHz BWs, though 20 to 50 GHz expected. </a:t>
            </a:r>
          </a:p>
          <a:p>
            <a:pPr lvl="1">
              <a:buFont typeface="Arial" panose="020B0604020202020204" pitchFamily="34" charset="0"/>
              <a:buChar char="•"/>
            </a:pPr>
            <a:r>
              <a:rPr lang="en-US" altLang="en-US" sz="1800" b="0" dirty="0"/>
              <a:t>More…   </a:t>
            </a:r>
          </a:p>
          <a:p>
            <a:pPr lvl="1">
              <a:buFont typeface="Arial" panose="020B0604020202020204" pitchFamily="34" charset="0"/>
              <a:buChar char="•"/>
            </a:pPr>
            <a:r>
              <a:rPr lang="en-US" altLang="en-US" sz="1800" dirty="0"/>
              <a:t> </a:t>
            </a:r>
          </a:p>
          <a:p>
            <a:pPr lvl="1">
              <a:buFont typeface="Arial" panose="020B0604020202020204" pitchFamily="34" charset="0"/>
              <a:buChar char="•"/>
            </a:pPr>
            <a:endParaRPr lang="en-US" altLang="en-US" sz="1800" b="0" dirty="0"/>
          </a:p>
          <a:p>
            <a:pPr>
              <a:buFont typeface="Arial" panose="020B0604020202020204" pitchFamily="34" charset="0"/>
              <a:buChar char="•"/>
            </a:pPr>
            <a:r>
              <a:rPr lang="en-US" altLang="en-US" sz="2000" b="0" dirty="0"/>
              <a:t>What about the experimental licensing? </a:t>
            </a:r>
          </a:p>
          <a:p>
            <a:pPr lvl="1">
              <a:buFont typeface="Arial" panose="020B0604020202020204" pitchFamily="34" charset="0"/>
              <a:buChar char="•"/>
            </a:pPr>
            <a:r>
              <a:rPr lang="en-US" altLang="en-US" b="0" dirty="0"/>
              <a:t> </a:t>
            </a:r>
          </a:p>
          <a:p>
            <a:pPr lvl="1">
              <a:buFont typeface="Arial" panose="020B0604020202020204" pitchFamily="34" charset="0"/>
              <a:buChar char="•"/>
            </a:pPr>
            <a:endParaRPr lang="en-US" altLang="en-US" b="0" dirty="0"/>
          </a:p>
          <a:p>
            <a:pPr>
              <a:buFont typeface="Arial" panose="020B0604020202020204" pitchFamily="34" charset="0"/>
              <a:buChar char="•"/>
            </a:pPr>
            <a:r>
              <a:rPr lang="en-US" altLang="en-US" sz="2200" b="0" dirty="0"/>
              <a:t> ___</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April 2018</a:t>
            </a:r>
            <a:endParaRPr lang="en-GB" dirty="0"/>
          </a:p>
        </p:txBody>
      </p:sp>
    </p:spTree>
    <p:extLst>
      <p:ext uri="{BB962C8B-B14F-4D97-AF65-F5344CB8AC3E}">
        <p14:creationId xmlns:p14="http://schemas.microsoft.com/office/powerpoint/2010/main" val="524388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a:t>
            </a:r>
            <a:endParaRPr lang="en-US" sz="2800" dirty="0">
              <a:solidFill>
                <a:schemeClr val="tx1">
                  <a:lumMod val="50000"/>
                  <a:lumOff val="50000"/>
                </a:schemeClr>
              </a:solidFill>
            </a:endParaRPr>
          </a:p>
        </p:txBody>
      </p:sp>
      <p:sp>
        <p:nvSpPr>
          <p:cNvPr id="3" name="Content Placeholder 2"/>
          <p:cNvSpPr>
            <a:spLocks noGrp="1"/>
          </p:cNvSpPr>
          <p:nvPr>
            <p:ph idx="1"/>
          </p:nvPr>
        </p:nvSpPr>
        <p:spPr>
          <a:xfrm>
            <a:off x="685005" y="1181893"/>
            <a:ext cx="8458995" cy="4494213"/>
          </a:xfrm>
        </p:spPr>
        <p:txBody>
          <a:bodyPr/>
          <a:lstStyle/>
          <a:p>
            <a:pPr>
              <a:buFont typeface="Arial" panose="020B0604020202020204" pitchFamily="34" charset="0"/>
              <a:buChar char="•"/>
            </a:pPr>
            <a:r>
              <a:rPr lang="en-US" sz="2000" b="0" dirty="0"/>
              <a:t>IEEE European Public Policy Position Statement on Spectrum Management</a:t>
            </a:r>
          </a:p>
          <a:p>
            <a:pPr lvl="1">
              <a:buFont typeface="Arial" panose="020B0604020202020204" pitchFamily="34" charset="0"/>
              <a:buChar char="•"/>
            </a:pPr>
            <a:r>
              <a:rPr lang="en-US" sz="1800" dirty="0">
                <a:hlinkClick r:id="rId2"/>
              </a:rPr>
              <a:t>https://mentor.ieee.org/802.18/dcn/18/18-18-0028-00-0000-draft-ieee-european-public-policy-position-statement-on-spectrum-management.pdf</a:t>
            </a:r>
            <a:r>
              <a:rPr lang="en-US" sz="1800" dirty="0"/>
              <a:t>  </a:t>
            </a:r>
          </a:p>
          <a:p>
            <a:pPr lvl="1">
              <a:buFont typeface="Arial" panose="020B0604020202020204" pitchFamily="34" charset="0"/>
              <a:buChar char="•"/>
            </a:pPr>
            <a:r>
              <a:rPr lang="en-US" sz="1800" b="1" dirty="0">
                <a:solidFill>
                  <a:schemeClr val="tx1"/>
                </a:solidFill>
              </a:rPr>
              <a:t>We are being asked to review this statement, similar to the one in November, though some focus for the EU.  Guidance is to review and comment in detail. </a:t>
            </a: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b="1" dirty="0">
                <a:solidFill>
                  <a:srgbClr val="00B0F0"/>
                </a:solidFill>
              </a:rPr>
              <a:t>Please send comments to .18 chair, to integrate, to be reviewed by the TAG. </a:t>
            </a:r>
          </a:p>
          <a:p>
            <a:pPr lvl="1">
              <a:buFont typeface="Arial" panose="020B0604020202020204" pitchFamily="34" charset="0"/>
              <a:buChar char="•"/>
            </a:pPr>
            <a:r>
              <a:rPr lang="en-US" sz="1800" dirty="0">
                <a:solidFill>
                  <a:schemeClr val="tx1"/>
                </a:solidFill>
              </a:rPr>
              <a:t>  </a:t>
            </a:r>
          </a:p>
          <a:p>
            <a:pPr>
              <a:buFont typeface="Arial" panose="020B0604020202020204" pitchFamily="34" charset="0"/>
              <a:buChar char="•"/>
            </a:pPr>
            <a:r>
              <a:rPr lang="en-US" sz="1600" b="0" dirty="0"/>
              <a:t>Based on the viewpoints and arguments in this policy paper, the IEEE EPPC WG on ICT recommends: </a:t>
            </a:r>
          </a:p>
          <a:p>
            <a:r>
              <a:rPr lang="en-US" sz="1200" b="0" dirty="0"/>
              <a:t> ITU/WARC should amend their usage allocation schemes to consider much wider frequency bands per usage domain, subject to specific audited coding and modulation schemes, which promote innovation and value creation. </a:t>
            </a:r>
          </a:p>
          <a:p>
            <a:r>
              <a:rPr lang="en-US" sz="1200" b="0" dirty="0"/>
              <a:t> Governments should strive to support the 3D principle and add transmitted power, location, and time constraints to balance conflicting interests; they should also, in some areas, encourage sharing between licensees seeking the same rights. </a:t>
            </a:r>
          </a:p>
          <a:p>
            <a:r>
              <a:rPr lang="en-US" sz="1200" b="0" dirty="0"/>
              <a:t> Governments, assisted by industry, should reinforce spectrum monitoring; in addition, when monitoring radio spectrum, they should enhance their capabilities in assessing new/forthcoming coding and modulation techniques at the measurement level. </a:t>
            </a:r>
          </a:p>
          <a:p>
            <a:r>
              <a:rPr lang="en-US" sz="1200" b="0" dirty="0"/>
              <a:t> Legal provisions set by regulators and parliaments should encourage a broader societal value-based allocation, while ensuring dependability, resilience, safety, and security.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April 2018</a:t>
            </a:r>
            <a:endParaRPr lang="en-GB" dirty="0"/>
          </a:p>
        </p:txBody>
      </p:sp>
      <p:sp>
        <p:nvSpPr>
          <p:cNvPr id="7" name="TextBox 6">
            <a:extLst>
              <a:ext uri="{FF2B5EF4-FFF2-40B4-BE49-F238E27FC236}">
                <a16:creationId xmlns:a16="http://schemas.microsoft.com/office/drawing/2014/main" id="{DF861A58-FBD4-4C47-A060-CD056057FD52}"/>
              </a:ext>
            </a:extLst>
          </p:cNvPr>
          <p:cNvSpPr txBox="1"/>
          <p:nvPr/>
        </p:nvSpPr>
        <p:spPr>
          <a:xfrm rot="20073184">
            <a:off x="160418" y="2683796"/>
            <a:ext cx="8819988" cy="1015663"/>
          </a:xfrm>
          <a:prstGeom prst="rect">
            <a:avLst/>
          </a:prstGeom>
          <a:noFill/>
        </p:spPr>
        <p:txBody>
          <a:bodyPr wrap="square" rtlCol="0">
            <a:spAutoFit/>
          </a:bodyPr>
          <a:lstStyle/>
          <a:p>
            <a:r>
              <a:rPr lang="en-US" sz="6000" dirty="0">
                <a:solidFill>
                  <a:schemeClr val="tx1">
                    <a:lumMod val="50000"/>
                    <a:lumOff val="50000"/>
                  </a:schemeClr>
                </a:solidFill>
              </a:rPr>
              <a:t>emails and following weeks</a:t>
            </a:r>
          </a:p>
        </p:txBody>
      </p:sp>
    </p:spTree>
    <p:extLst>
      <p:ext uri="{BB962C8B-B14F-4D97-AF65-F5344CB8AC3E}">
        <p14:creationId xmlns:p14="http://schemas.microsoft.com/office/powerpoint/2010/main" val="27519689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ISED </a:t>
            </a:r>
            <a:r>
              <a:rPr lang="en-US" sz="1400" dirty="0"/>
              <a:t>(if time permits)</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sz="2000" b="0" dirty="0"/>
              <a:t>ISED Consultation on the Spectrum Outlook 2018 to 2022</a:t>
            </a:r>
          </a:p>
          <a:p>
            <a:pPr lvl="2">
              <a:buFont typeface="Arial" panose="020B0604020202020204" pitchFamily="34" charset="0"/>
              <a:buChar char="•"/>
            </a:pPr>
            <a:r>
              <a:rPr lang="en-US" u="sng" dirty="0">
                <a:hlinkClick r:id="rId2"/>
              </a:rPr>
              <a:t>https://mentor.ieee.org/802.18/dcn/17/18-17-0148-00-0000-ised-consultation-on-the-spectrum-outlook-2018-to-2022.pdf</a:t>
            </a:r>
            <a:r>
              <a:rPr lang="en-US" sz="1000" dirty="0"/>
              <a:t>  </a:t>
            </a:r>
          </a:p>
          <a:p>
            <a:pPr lvl="2">
              <a:buFont typeface="Arial" panose="020B0604020202020204" pitchFamily="34" charset="0"/>
              <a:buChar char="•"/>
            </a:pPr>
            <a:r>
              <a:rPr lang="en-US" dirty="0">
                <a:hlinkClick r:id="rId3"/>
              </a:rPr>
              <a:t>http://www.ic.gc.ca/eic/site/smt-gst.nsf/eng/sf11359.html</a:t>
            </a:r>
            <a:r>
              <a:rPr lang="en-US" dirty="0"/>
              <a:t> </a:t>
            </a:r>
          </a:p>
          <a:p>
            <a:pPr marL="457200" lvl="1" indent="0"/>
            <a:endParaRPr lang="en-US" altLang="en-US" sz="1600" b="0" dirty="0"/>
          </a:p>
          <a:p>
            <a:pPr lvl="1">
              <a:buFont typeface="Arial" panose="020B0604020202020204" pitchFamily="34" charset="0"/>
              <a:buChar char="•"/>
            </a:pPr>
            <a:r>
              <a:rPr lang="en-US" altLang="en-US" sz="1800" b="0" dirty="0"/>
              <a:t>Comments Link, was due 16 Feb 2018</a:t>
            </a:r>
          </a:p>
          <a:p>
            <a:pPr lvl="2">
              <a:buFont typeface="Arial" panose="020B0604020202020204" pitchFamily="34" charset="0"/>
              <a:buChar char="•"/>
            </a:pPr>
            <a:r>
              <a:rPr lang="en-US" u="sng" dirty="0">
                <a:hlinkClick r:id="rId4"/>
              </a:rPr>
              <a:t>http://www.ic.gc.ca/eic/site/smt-gst.nsf/eng/sf11377.html</a:t>
            </a:r>
            <a:r>
              <a:rPr lang="en-US" sz="1400" dirty="0"/>
              <a:t>  </a:t>
            </a:r>
            <a:endParaRPr lang="en-US" altLang="en-US" sz="1400" b="0" dirty="0"/>
          </a:p>
          <a:p>
            <a:pPr lvl="2">
              <a:buFont typeface="Arial" panose="020B0604020202020204" pitchFamily="34" charset="0"/>
              <a:buChar char="•"/>
            </a:pPr>
            <a:r>
              <a:rPr lang="en-US" altLang="en-US" sz="1400" dirty="0"/>
              <a:t>  </a:t>
            </a:r>
          </a:p>
          <a:p>
            <a:pPr lvl="2">
              <a:buFont typeface="Arial" panose="020B0604020202020204" pitchFamily="34" charset="0"/>
              <a:buChar char="•"/>
            </a:pPr>
            <a:endParaRPr lang="en-US" altLang="en-US" sz="1400" dirty="0"/>
          </a:p>
          <a:p>
            <a:pPr lvl="1">
              <a:buFont typeface="Arial" panose="020B0604020202020204" pitchFamily="34" charset="0"/>
              <a:buChar char="•"/>
            </a:pPr>
            <a:r>
              <a:rPr lang="en-US" altLang="en-US" sz="1800" dirty="0"/>
              <a:t>Reply Comments Link, was due 16 Mar 2018</a:t>
            </a:r>
          </a:p>
          <a:p>
            <a:pPr lvl="2">
              <a:buFont typeface="Arial" panose="020B0604020202020204" pitchFamily="34" charset="0"/>
              <a:buChar char="•"/>
            </a:pPr>
            <a:r>
              <a:rPr lang="en-US" altLang="en-US" sz="2000" b="1" u="sng" dirty="0"/>
              <a:t>Reply comments now on line:  </a:t>
            </a:r>
          </a:p>
          <a:p>
            <a:pPr lvl="2">
              <a:buFont typeface="Arial" panose="020B0604020202020204" pitchFamily="34" charset="0"/>
              <a:buChar char="•"/>
            </a:pPr>
            <a:r>
              <a:rPr lang="en-US" altLang="en-US" dirty="0">
                <a:hlinkClick r:id="rId5"/>
              </a:rPr>
              <a:t>http://www.ic.gc.ca/eic/site/smt-gst.nsf/eng/sf11385.html</a:t>
            </a:r>
            <a:r>
              <a:rPr lang="en-US" altLang="en-US" dirty="0"/>
              <a:t> </a:t>
            </a:r>
            <a:endParaRPr lang="en-US" altLang="en-US" b="0" dirty="0"/>
          </a:p>
          <a:p>
            <a:pPr lvl="2">
              <a:buFont typeface="Arial" panose="020B0604020202020204" pitchFamily="34" charset="0"/>
              <a:buChar char="•"/>
            </a:pPr>
            <a:r>
              <a:rPr lang="en-US" altLang="en-US" sz="1400" b="0" dirty="0"/>
              <a:t> </a:t>
            </a:r>
          </a:p>
          <a:p>
            <a:pPr marL="457200" lvl="1" indent="0"/>
            <a:endParaRPr lang="en-US" sz="1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April 2018</a:t>
            </a:r>
            <a:endParaRPr lang="en-GB" dirty="0"/>
          </a:p>
        </p:txBody>
      </p:sp>
    </p:spTree>
    <p:extLst>
      <p:ext uri="{BB962C8B-B14F-4D97-AF65-F5344CB8AC3E}">
        <p14:creationId xmlns:p14="http://schemas.microsoft.com/office/powerpoint/2010/main" val="2841882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800" dirty="0"/>
              <a:t>FCC </a:t>
            </a:r>
            <a:r>
              <a:rPr lang="en-US" sz="1400" dirty="0"/>
              <a:t>(if time permits)</a:t>
            </a:r>
          </a:p>
        </p:txBody>
      </p:sp>
      <p:sp>
        <p:nvSpPr>
          <p:cNvPr id="3" name="Content Placeholder 2"/>
          <p:cNvSpPr>
            <a:spLocks noGrp="1"/>
          </p:cNvSpPr>
          <p:nvPr>
            <p:ph idx="1"/>
          </p:nvPr>
        </p:nvSpPr>
        <p:spPr>
          <a:xfrm>
            <a:off x="734768" y="1181893"/>
            <a:ext cx="8382795" cy="4494213"/>
          </a:xfrm>
        </p:spPr>
        <p:txBody>
          <a:bodyPr/>
          <a:lstStyle/>
          <a:p>
            <a:pPr>
              <a:buFont typeface="Arial" panose="020B0604020202020204" pitchFamily="34" charset="0"/>
              <a:buChar char="•"/>
            </a:pPr>
            <a:r>
              <a:rPr lang="en-US" sz="2000" b="0" dirty="0"/>
              <a:t>NGV SG, Next Generation Vehicular, 802.11p  </a:t>
            </a:r>
          </a:p>
          <a:p>
            <a:pPr lvl="1">
              <a:buFont typeface="Arial" panose="020B0604020202020204" pitchFamily="34" charset="0"/>
              <a:buChar char="•"/>
            </a:pPr>
            <a:r>
              <a:rPr lang="en-US" sz="1800" dirty="0"/>
              <a:t>Has the FCC made any progress  and possible final action on U-NII-4?</a:t>
            </a:r>
          </a:p>
          <a:p>
            <a:pPr lvl="1">
              <a:buFont typeface="Arial" panose="020B0604020202020204" pitchFamily="34" charset="0"/>
              <a:buChar char="•"/>
            </a:pPr>
            <a:r>
              <a:rPr lang="en-US" sz="1800" dirty="0"/>
              <a:t> </a:t>
            </a:r>
          </a:p>
          <a:p>
            <a:pPr lvl="1">
              <a:buFont typeface="Arial" panose="020B0604020202020204" pitchFamily="34" charset="0"/>
              <a:buChar char="•"/>
            </a:pPr>
            <a:r>
              <a:rPr lang="en-US" sz="1800" dirty="0"/>
              <a:t> </a:t>
            </a:r>
          </a:p>
          <a:p>
            <a:pPr lvl="1">
              <a:buFont typeface="Arial" panose="020B0604020202020204" pitchFamily="34" charset="0"/>
              <a:buChar char="•"/>
            </a:pPr>
            <a:endParaRPr lang="en-US" sz="1800" dirty="0"/>
          </a:p>
          <a:p>
            <a:pPr>
              <a:buFont typeface="Arial" panose="020B0604020202020204" pitchFamily="34" charset="0"/>
              <a:buChar char="•"/>
            </a:pPr>
            <a:r>
              <a:rPr lang="en-US" sz="2000" b="0" dirty="0"/>
              <a:t>NPRM Revision of Section 7 on expediting access for new technologies</a:t>
            </a:r>
            <a:r>
              <a:rPr lang="en-US" altLang="en-US" sz="2000" b="0" dirty="0"/>
              <a:t> </a:t>
            </a:r>
          </a:p>
          <a:p>
            <a:pPr lvl="1">
              <a:buFont typeface="Arial" panose="020B0604020202020204" pitchFamily="34" charset="0"/>
              <a:buChar char="•"/>
            </a:pPr>
            <a:r>
              <a:rPr lang="en-US" altLang="en-US" sz="1200" dirty="0">
                <a:hlinkClick r:id="rId2"/>
              </a:rPr>
              <a:t>https://mentor.ieee.org/802.18/dcn/18/18-18-0021-00-0000-nprm-fcc-18-18.docx</a:t>
            </a:r>
            <a:r>
              <a:rPr lang="en-US" altLang="en-US" sz="1200" dirty="0"/>
              <a:t>  </a:t>
            </a:r>
          </a:p>
          <a:p>
            <a:pPr lvl="1">
              <a:buFont typeface="Arial" panose="020B0604020202020204" pitchFamily="34" charset="0"/>
              <a:buChar char="•"/>
            </a:pPr>
            <a:r>
              <a:rPr lang="en-US" sz="1200" u="sng" dirty="0">
                <a:hlinkClick r:id="rId3"/>
              </a:rPr>
              <a:t>https://www.fcc.gov/ecfs/search/filings?proceedings_name=18-22&amp;sort=date_disseminated,DESC</a:t>
            </a:r>
            <a:r>
              <a:rPr lang="en-US" sz="1200" dirty="0"/>
              <a:t>  </a:t>
            </a:r>
            <a:r>
              <a:rPr lang="en-US" altLang="en-US" sz="1200" dirty="0"/>
              <a:t> </a:t>
            </a:r>
            <a:endParaRPr lang="en-US" altLang="en-US" sz="1400" dirty="0"/>
          </a:p>
          <a:p>
            <a:pPr lvl="1">
              <a:buFont typeface="Arial" panose="020B0604020202020204" pitchFamily="34" charset="0"/>
              <a:buChar char="•"/>
            </a:pPr>
            <a:r>
              <a:rPr lang="en-US" altLang="en-US" sz="1600" dirty="0"/>
              <a:t>Comments Due: _____</a:t>
            </a:r>
            <a:r>
              <a:rPr lang="en-US" altLang="en-US" sz="1600" b="0" dirty="0"/>
              <a:t>  		(45 days / 75 days)</a:t>
            </a:r>
          </a:p>
          <a:p>
            <a:pPr lvl="1">
              <a:buFont typeface="Arial" panose="020B0604020202020204" pitchFamily="34" charset="0"/>
              <a:buChar char="•"/>
            </a:pPr>
            <a:r>
              <a:rPr lang="en-US" altLang="en-US" sz="1600" dirty="0"/>
              <a:t>Will watch for due dates, though will start discussions as soon as time allows in our calls.</a:t>
            </a:r>
            <a:endParaRPr lang="en-US" altLang="en-US" sz="12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April 2018</a:t>
            </a:r>
            <a:endParaRPr lang="en-GB" dirty="0"/>
          </a:p>
        </p:txBody>
      </p:sp>
    </p:spTree>
    <p:extLst>
      <p:ext uri="{BB962C8B-B14F-4D97-AF65-F5344CB8AC3E}">
        <p14:creationId xmlns:p14="http://schemas.microsoft.com/office/powerpoint/2010/main" val="37152323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a:t>
            </a:r>
            <a:r>
              <a:rPr lang="en-US" sz="1400" dirty="0"/>
              <a:t>(if time permits)</a:t>
            </a:r>
          </a:p>
        </p:txBody>
      </p:sp>
      <p:sp>
        <p:nvSpPr>
          <p:cNvPr id="3" name="Content Placeholder 2"/>
          <p:cNvSpPr>
            <a:spLocks noGrp="1"/>
          </p:cNvSpPr>
          <p:nvPr>
            <p:ph idx="1"/>
          </p:nvPr>
        </p:nvSpPr>
        <p:spPr>
          <a:xfrm>
            <a:off x="685800" y="1275229"/>
            <a:ext cx="8306595" cy="4494213"/>
          </a:xfrm>
        </p:spPr>
        <p:txBody>
          <a:bodyPr/>
          <a:lstStyle/>
          <a:p>
            <a:pPr>
              <a:buFont typeface="Arial" panose="020B0604020202020204" pitchFamily="34" charset="0"/>
              <a:buChar char="•"/>
            </a:pPr>
            <a:r>
              <a:rPr lang="en-US" sz="2000" b="0" dirty="0"/>
              <a:t>Fellowship request on reaching out to all regulators</a:t>
            </a: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rgbClr val="00B0F0"/>
                </a:solidFill>
              </a:rPr>
              <a:t>When time permits, will review this and what can we do.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endParaRPr lang="en-US" sz="1800" b="0" dirty="0">
              <a:solidFill>
                <a:schemeClr val="tx1"/>
              </a:solidFill>
            </a:endParaRP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April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 items </a:t>
            </a:r>
            <a:r>
              <a:rPr lang="en-US" sz="1400" dirty="0"/>
              <a:t>(if time permits)</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endParaRPr lang="en-US" sz="2000" b="0" dirty="0"/>
          </a:p>
          <a:p>
            <a:pPr>
              <a:buFont typeface="Arial" panose="020B0604020202020204" pitchFamily="34" charset="0"/>
              <a:buChar char="•"/>
            </a:pPr>
            <a:r>
              <a:rPr lang="en-US" sz="2000" dirty="0"/>
              <a:t>Anything to share on the EU front?</a:t>
            </a:r>
            <a:endParaRPr lang="en-US" sz="2000" dirty="0">
              <a:solidFill>
                <a:schemeClr val="bg1"/>
              </a:solidFill>
            </a:endParaRPr>
          </a:p>
          <a:p>
            <a:pPr lvl="1">
              <a:buFont typeface="Arial" panose="020B0604020202020204" pitchFamily="34" charset="0"/>
              <a:buChar char="•"/>
            </a:pPr>
            <a:r>
              <a:rPr lang="en-US" sz="1800" dirty="0">
                <a:solidFill>
                  <a:schemeClr val="bg1"/>
                </a:solidFill>
              </a:rPr>
              <a:t> </a:t>
            </a:r>
          </a:p>
          <a:p>
            <a:pPr lvl="1">
              <a:buFont typeface="Arial" panose="020B0604020202020204" pitchFamily="34" charset="0"/>
              <a:buChar char="•"/>
            </a:pPr>
            <a:r>
              <a:rPr lang="en-US" sz="1800" dirty="0">
                <a:solidFill>
                  <a:schemeClr val="bg1">
                    <a:lumMod val="95000"/>
                  </a:schemeClr>
                </a:solidFill>
              </a:rPr>
              <a:t> </a:t>
            </a:r>
          </a:p>
          <a:p>
            <a:pPr lvl="1">
              <a:buFont typeface="Arial" panose="020B0604020202020204" pitchFamily="34" charset="0"/>
              <a:buChar char="•"/>
            </a:pPr>
            <a:r>
              <a:rPr lang="en-US" sz="1800" b="0" dirty="0"/>
              <a:t> </a:t>
            </a:r>
            <a:r>
              <a:rPr lang="en-US" sz="1800" dirty="0"/>
              <a:t>  </a:t>
            </a:r>
            <a:r>
              <a:rPr lang="en-US" sz="1800" b="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April 2018</a:t>
            </a:r>
            <a:endParaRPr lang="en-GB" dirty="0"/>
          </a:p>
        </p:txBody>
      </p:sp>
    </p:spTree>
    <p:extLst>
      <p:ext uri="{BB962C8B-B14F-4D97-AF65-F5344CB8AC3E}">
        <p14:creationId xmlns:p14="http://schemas.microsoft.com/office/powerpoint/2010/main" val="8677581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800" dirty="0"/>
              <a:t>Actions Required</a:t>
            </a:r>
            <a:endParaRPr lang="en-US" sz="2800" dirty="0"/>
          </a:p>
        </p:txBody>
      </p:sp>
      <p:sp>
        <p:nvSpPr>
          <p:cNvPr id="3" name="Content Placeholder 2"/>
          <p:cNvSpPr>
            <a:spLocks noGrp="1"/>
          </p:cNvSpPr>
          <p:nvPr>
            <p:ph idx="1"/>
          </p:nvPr>
        </p:nvSpPr>
        <p:spPr>
          <a:xfrm>
            <a:off x="698888" y="1263650"/>
            <a:ext cx="8216511" cy="4113213"/>
          </a:xfrm>
        </p:spPr>
        <p:txBody>
          <a:bodyPr/>
          <a:lstStyle/>
          <a:p>
            <a:pPr marL="457200" lvl="1" indent="0"/>
            <a:endParaRPr lang="en-US" altLang="en-US" sz="1600" dirty="0"/>
          </a:p>
          <a:p>
            <a:pPr>
              <a:buFont typeface="Arial" panose="020B0604020202020204" pitchFamily="34" charset="0"/>
              <a:buChar char="•"/>
            </a:pPr>
            <a:r>
              <a:rPr lang="en-US" altLang="en-US" sz="2000" dirty="0"/>
              <a:t>FCC Spectrum Horizons 95-3000GHz NPRM, Comments due 02 May.  Need to approve by 19 April.</a:t>
            </a:r>
          </a:p>
          <a:p>
            <a:pPr lvl="1">
              <a:buFont typeface="Arial" panose="020B0604020202020204" pitchFamily="34" charset="0"/>
              <a:buChar char="•"/>
            </a:pPr>
            <a:r>
              <a:rPr lang="en-US" altLang="en-US" sz="1800" dirty="0">
                <a:solidFill>
                  <a:srgbClr val="00B0F0"/>
                </a:solidFill>
              </a:rPr>
              <a:t>Please send comment ready text contributions in the next week. </a:t>
            </a:r>
            <a:endParaRPr lang="en-US" alt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Comments for the IEEE EU position paper on Spectrum Management.  </a:t>
            </a:r>
          </a:p>
          <a:p>
            <a:pPr lvl="1">
              <a:buFont typeface="Arial" panose="020B0604020202020204" pitchFamily="34" charset="0"/>
              <a:buChar char="•"/>
            </a:pPr>
            <a:r>
              <a:rPr lang="en-US" altLang="en-US" sz="1800" dirty="0">
                <a:solidFill>
                  <a:srgbClr val="00B0F0"/>
                </a:solidFill>
              </a:rPr>
              <a:t>All please continue to send proposed revisions to the chair as you can.</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05 April 2018</a:t>
            </a:r>
            <a:endParaRPr lang="en-GB" dirty="0"/>
          </a:p>
        </p:txBody>
      </p:sp>
      <p:sp>
        <p:nvSpPr>
          <p:cNvPr id="8" name="Footer Placeholder 7"/>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Any Other Business</a:t>
            </a:r>
          </a:p>
        </p:txBody>
      </p:sp>
      <p:sp>
        <p:nvSpPr>
          <p:cNvPr id="3" name="Content Placeholder 2"/>
          <p:cNvSpPr>
            <a:spLocks noGrp="1"/>
          </p:cNvSpPr>
          <p:nvPr>
            <p:ph idx="1"/>
          </p:nvPr>
        </p:nvSpPr>
        <p:spPr>
          <a:xfrm>
            <a:off x="695474" y="1142999"/>
            <a:ext cx="7770813" cy="4113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The comments on the Google waiver from last week, are in the middle of the EC vote.  </a:t>
            </a:r>
          </a:p>
          <a:p>
            <a:pPr>
              <a:buFont typeface="Arial" panose="020B0604020202020204" pitchFamily="34" charset="0"/>
              <a:buChar char="•"/>
            </a:pPr>
            <a:r>
              <a:rPr lang="en-US" sz="2000" dirty="0"/>
              <a:t> </a:t>
            </a:r>
          </a:p>
          <a:p>
            <a:pPr>
              <a:buFont typeface="Arial" panose="020B0604020202020204" pitchFamily="34" charset="0"/>
              <a:buChar char="•"/>
            </a:pPr>
            <a:r>
              <a:rPr lang="en-US" sz="2000" dirty="0"/>
              <a:t> </a:t>
            </a:r>
          </a:p>
          <a:p>
            <a:pPr>
              <a:buFont typeface="Arial" panose="020B0604020202020204" pitchFamily="34" charset="0"/>
              <a:buChar char="•"/>
            </a:pPr>
            <a:r>
              <a:rPr lang="en-US" sz="2000" dirty="0"/>
              <a:t> </a:t>
            </a:r>
          </a:p>
          <a:p>
            <a:pPr marL="0" indent="0"/>
            <a:endParaRPr lang="en-US" b="0" dirty="0"/>
          </a:p>
        </p:txBody>
      </p:sp>
      <p:sp>
        <p:nvSpPr>
          <p:cNvPr id="4" name="Date Placeholder 3"/>
          <p:cNvSpPr>
            <a:spLocks noGrp="1"/>
          </p:cNvSpPr>
          <p:nvPr>
            <p:ph type="dt" sz="half" idx="4294967295"/>
          </p:nvPr>
        </p:nvSpPr>
        <p:spPr>
          <a:xfrm>
            <a:off x="696912" y="333375"/>
            <a:ext cx="1741488" cy="276225"/>
          </a:xfrm>
          <a:prstGeom prst="rect">
            <a:avLst/>
          </a:prstGeom>
        </p:spPr>
        <p:txBody>
          <a:bodyPr/>
          <a:lstStyle/>
          <a:p>
            <a:pPr>
              <a:defRPr/>
            </a:pPr>
            <a:r>
              <a:rPr lang="en-US"/>
              <a:t>05 April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294828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800" dirty="0">
                <a:latin typeface="Times New Roman" charset="0"/>
              </a:rPr>
              <a:t>Call to Order / Administrative Items</a:t>
            </a:r>
          </a:p>
        </p:txBody>
      </p:sp>
      <p:sp>
        <p:nvSpPr>
          <p:cNvPr id="5123" name="Content Placeholder 2"/>
          <p:cNvSpPr>
            <a:spLocks noGrp="1"/>
          </p:cNvSpPr>
          <p:nvPr>
            <p:ph idx="1"/>
          </p:nvPr>
        </p:nvSpPr>
        <p:spPr>
          <a:xfrm>
            <a:off x="688334" y="1371600"/>
            <a:ext cx="8303266" cy="5029200"/>
          </a:xfrm>
        </p:spPr>
        <p:txBody>
          <a:bodyPr/>
          <a:lstStyle/>
          <a:p>
            <a:pPr>
              <a:buFont typeface="Arial" panose="020B0604020202020204" pitchFamily="34" charset="0"/>
              <a:buChar char="•"/>
            </a:pPr>
            <a:r>
              <a:rPr lang="en-US" altLang="en-US" sz="2000" b="1" dirty="0"/>
              <a:t>Number of voters:  </a:t>
            </a:r>
            <a:r>
              <a:rPr lang="en-US" altLang="en-US" sz="1800" b="1" dirty="0"/>
              <a:t>41 (8 on EC);  Nearly voters: 1</a:t>
            </a:r>
            <a:r>
              <a:rPr lang="en-US" altLang="en-US" sz="1800" b="1" dirty="0">
                <a:solidFill>
                  <a:schemeClr val="tx1"/>
                </a:solidFill>
              </a:rPr>
              <a:t>;  Aspirant members: 7</a:t>
            </a:r>
            <a:endParaRPr lang="en-US" altLang="en-US" sz="1800" dirty="0">
              <a:solidFill>
                <a:schemeClr val="tx1"/>
              </a:solidFill>
            </a:endParaRPr>
          </a:p>
          <a:p>
            <a:pPr lvl="1">
              <a:buFont typeface="Arial" panose="020B0604020202020204" pitchFamily="34" charset="0"/>
              <a:buChar char="•"/>
            </a:pPr>
            <a:r>
              <a:rPr lang="en-US" sz="1200" dirty="0">
                <a:solidFill>
                  <a:schemeClr val="tx1"/>
                </a:solidFill>
                <a:ea typeface="+mn-ea"/>
                <a:cs typeface="+mn-cs"/>
              </a:rPr>
              <a:t>Quorum is met </a:t>
            </a:r>
          </a:p>
          <a:p>
            <a:pPr eaLnBrk="1" hangingPunct="1">
              <a:buFont typeface="Arial" panose="020B0604020202020204" pitchFamily="34" charset="0"/>
              <a:buChar char="•"/>
              <a:defRPr/>
            </a:pPr>
            <a:r>
              <a:rPr lang="en-US" sz="2000" dirty="0">
                <a:ea typeface="+mn-ea"/>
                <a:cs typeface="+mn-cs"/>
              </a:rPr>
              <a:t>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lvl="1">
              <a:spcBef>
                <a:spcPts val="600"/>
              </a:spcBef>
              <a:spcAft>
                <a:spcPts val="600"/>
              </a:spcAft>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Officers of the RR-TAG / IEEE 802.18:</a:t>
            </a:r>
          </a:p>
          <a:p>
            <a:pPr lvl="1" eaLnBrk="1" hangingPunct="1">
              <a:defRPr/>
            </a:pPr>
            <a:r>
              <a:rPr lang="en-US" sz="1600" dirty="0"/>
              <a:t>Chair is Jay Holcomb (Itron) </a:t>
            </a:r>
          </a:p>
          <a:p>
            <a:pPr lvl="1" eaLnBrk="1" hangingPunct="1">
              <a:defRPr/>
            </a:pPr>
            <a:r>
              <a:rPr lang="en-US" sz="1600" dirty="0"/>
              <a:t>Vice-chair is open – looking </a:t>
            </a:r>
          </a:p>
          <a:p>
            <a:pPr lvl="1" eaLnBrk="1" hangingPunct="1">
              <a:defRPr/>
            </a:pPr>
            <a:r>
              <a:rPr lang="en-US" sz="1600" dirty="0"/>
              <a:t>Secretary is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05 April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573477595"/>
              </p:ext>
            </p:extLst>
          </p:nvPr>
        </p:nvGraphicFramePr>
        <p:xfrm>
          <a:off x="7664816" y="4267200"/>
          <a:ext cx="914400" cy="771525"/>
        </p:xfrm>
        <a:graphic>
          <a:graphicData uri="http://schemas.openxmlformats.org/presentationml/2006/ole">
            <mc:AlternateContent xmlns:mc="http://schemas.openxmlformats.org/markup-compatibility/2006">
              <mc:Choice xmlns:v="urn:schemas-microsoft-com:vml" Requires="v">
                <p:oleObj spid="_x0000_s5399"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664816" y="42672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800" dirty="0"/>
              <a:t>Adjourn</a:t>
            </a:r>
          </a:p>
        </p:txBody>
      </p:sp>
      <p:sp>
        <p:nvSpPr>
          <p:cNvPr id="3" name="Content Placeholder 2"/>
          <p:cNvSpPr>
            <a:spLocks noGrp="1"/>
          </p:cNvSpPr>
          <p:nvPr>
            <p:ph idx="1"/>
          </p:nvPr>
        </p:nvSpPr>
        <p:spPr>
          <a:xfrm>
            <a:off x="815974" y="1233646"/>
            <a:ext cx="8115301" cy="4113213"/>
          </a:xfrm>
        </p:spPr>
        <p:txBody>
          <a:bodyPr/>
          <a:lstStyle/>
          <a:p>
            <a:pPr>
              <a:buFont typeface="Arial" panose="020B0604020202020204" pitchFamily="34" charset="0"/>
              <a:buChar char="•"/>
            </a:pPr>
            <a:r>
              <a:rPr lang="en-US" sz="2000" dirty="0"/>
              <a:t>Next teleconference: 12 April 2018 – </a:t>
            </a:r>
            <a:r>
              <a:rPr lang="en-US" sz="2000" i="1" u="sng" dirty="0"/>
              <a:t>14:30</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https://mentor.ieee.org/802.18/dcn/16/18-16-0038-08-0000-teleconference-call-in-info.pptx</a:t>
            </a:r>
            <a:r>
              <a:rPr lang="en-US" sz="1800" dirty="0"/>
              <a:t>  or the latest. </a:t>
            </a:r>
            <a:r>
              <a:rPr lang="en-US" sz="1800" b="1" dirty="0"/>
              <a:t>(watch for an update soon.)</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600" dirty="0"/>
          </a:p>
          <a:p>
            <a:pPr lvl="1">
              <a:buFont typeface="Arial" panose="020B0604020202020204" pitchFamily="34" charset="0"/>
              <a:buChar char="•"/>
            </a:pPr>
            <a:r>
              <a:rPr lang="en-US" sz="1800" b="1" u="sng" dirty="0">
                <a:solidFill>
                  <a:srgbClr val="7030A0"/>
                </a:solidFill>
              </a:rPr>
              <a:t>Note: moving to the next call in information, as voted on at Plenary in Rosemont,  rev 09 of the 18-16/0038.  Will upload the next few days.  </a:t>
            </a:r>
          </a:p>
          <a:p>
            <a:pPr lvl="5">
              <a:buFont typeface="Arial" panose="020B0604020202020204" pitchFamily="34" charset="0"/>
              <a:buChar char="•"/>
            </a:pPr>
            <a:endParaRPr lang="en-US" sz="12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solidFill>
                  <a:schemeClr val="tx1"/>
                </a:solidFill>
              </a:rPr>
              <a:t>Ran out of time again, will pick up again next week. </a:t>
            </a:r>
          </a:p>
          <a:p>
            <a:pPr lvl="1">
              <a:buFont typeface="Arial" panose="020B0604020202020204" pitchFamily="34" charset="0"/>
              <a:buChar char="•"/>
            </a:pPr>
            <a:r>
              <a:rPr lang="en-US" sz="1800" dirty="0">
                <a:solidFill>
                  <a:schemeClr val="tx1"/>
                </a:solidFill>
              </a:rPr>
              <a:t>We are adjourned at 15:32</a:t>
            </a:r>
            <a:r>
              <a:rPr lang="en-US" altLang="en-US" sz="1800" dirty="0">
                <a:solidFill>
                  <a:schemeClr val="tx1"/>
                </a:solidFill>
              </a:rPr>
              <a:t>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dirty="0"/>
              <a:t>Thank You</a:t>
            </a:r>
          </a:p>
          <a:p>
            <a:pPr>
              <a:buFont typeface="Arial" panose="020B0604020202020204" pitchFamily="34" charset="0"/>
              <a:buChar char="•"/>
            </a:pPr>
            <a:r>
              <a:rPr lang="en-US" sz="1000" dirty="0">
                <a:solidFill>
                  <a:schemeClr val="tx1"/>
                </a:solidFill>
              </a:rPr>
              <a:t> </a:t>
            </a:r>
          </a:p>
          <a:p>
            <a:pPr lvl="1">
              <a:buFont typeface="Arial" panose="020B0604020202020204" pitchFamily="34" charset="0"/>
              <a:buChar char="•"/>
            </a:pPr>
            <a:r>
              <a:rPr lang="en-US" sz="800" dirty="0">
                <a:solidFill>
                  <a:schemeClr val="bg1"/>
                </a:solidFill>
              </a:rPr>
              <a:t>Agenda is complete,      </a:t>
            </a:r>
            <a:r>
              <a:rPr lang="en-US" sz="800" u="sng" dirty="0">
                <a:solidFill>
                  <a:schemeClr val="bg1"/>
                </a:solidFill>
              </a:rPr>
              <a:t>Motion:</a:t>
            </a:r>
            <a:r>
              <a:rPr lang="en-US" sz="800" dirty="0">
                <a:solidFill>
                  <a:schemeClr val="bg1"/>
                </a:solidFill>
              </a:rPr>
              <a:t> Move to Adjourn. </a:t>
            </a:r>
          </a:p>
          <a:p>
            <a:pPr lvl="1">
              <a:buFont typeface="Arial" panose="020B0604020202020204" pitchFamily="34" charset="0"/>
              <a:buChar char="•"/>
            </a:pPr>
            <a:r>
              <a:rPr lang="en-US" sz="800" dirty="0">
                <a:solidFill>
                  <a:schemeClr val="bg1"/>
                </a:solidFill>
              </a:rPr>
              <a:t>Moved by:  	</a:t>
            </a:r>
          </a:p>
          <a:p>
            <a:pPr lvl="1">
              <a:buFont typeface="Arial" panose="020B0604020202020204" pitchFamily="34" charset="0"/>
              <a:buChar char="•"/>
            </a:pPr>
            <a:r>
              <a:rPr lang="en-US" sz="800" dirty="0">
                <a:solidFill>
                  <a:schemeClr val="bg1"/>
                </a:solidFill>
              </a:rPr>
              <a:t>Seconded by:    </a:t>
            </a:r>
          </a:p>
          <a:p>
            <a:pPr lvl="1">
              <a:buFont typeface="Arial" panose="020B0604020202020204" pitchFamily="34" charset="0"/>
              <a:buChar char="•"/>
            </a:pPr>
            <a:r>
              <a:rPr lang="en-US" sz="800" dirty="0">
                <a:solidFill>
                  <a:schemeClr val="bg1"/>
                </a:solidFill>
              </a:rPr>
              <a:t>We are adjourned at ________</a:t>
            </a:r>
            <a:endParaRPr lang="en-US" sz="900" dirty="0">
              <a:solidFill>
                <a:schemeClr val="bg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April 2018</a:t>
            </a:r>
            <a:endParaRPr lang="en-GB" dirty="0"/>
          </a:p>
        </p:txBody>
      </p:sp>
    </p:spTree>
    <p:extLst>
      <p:ext uri="{BB962C8B-B14F-4D97-AF65-F5344CB8AC3E}">
        <p14:creationId xmlns:p14="http://schemas.microsoft.com/office/powerpoint/2010/main" val="37652279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p:txBody>
          <a:bodyPr/>
          <a:lstStyle/>
          <a:p>
            <a:r>
              <a:rPr lang="en-US"/>
              <a:t>05 April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5" name="TextBox 4">
            <a:extLst>
              <a:ext uri="{FF2B5EF4-FFF2-40B4-BE49-F238E27FC236}">
                <a16:creationId xmlns:a16="http://schemas.microsoft.com/office/drawing/2014/main" id="{F0F34DD2-6025-432B-99D0-CE6B45794AD4}"/>
              </a:ext>
            </a:extLst>
          </p:cNvPr>
          <p:cNvSpPr txBox="1"/>
          <p:nvPr/>
        </p:nvSpPr>
        <p:spPr>
          <a:xfrm>
            <a:off x="696912" y="1281708"/>
            <a:ext cx="4038600" cy="584775"/>
          </a:xfrm>
          <a:prstGeom prst="rect">
            <a:avLst/>
          </a:prstGeom>
          <a:noFill/>
        </p:spPr>
        <p:txBody>
          <a:bodyPr wrap="square" rtlCol="0">
            <a:spAutoFit/>
          </a:bodyPr>
          <a:lstStyle/>
          <a:p>
            <a:r>
              <a:rPr lang="en-US" sz="3200">
                <a:solidFill>
                  <a:schemeClr val="tx1"/>
                </a:solidFill>
              </a:rPr>
              <a:t>__</a:t>
            </a:r>
            <a:endParaRPr lang="en-US" sz="3200" dirty="0">
              <a:solidFill>
                <a:schemeClr val="tx1"/>
              </a:solidFill>
            </a:endParaRPr>
          </a:p>
        </p:txBody>
      </p:sp>
      <p:sp>
        <p:nvSpPr>
          <p:cNvPr id="6" name="TextBox 5">
            <a:extLst>
              <a:ext uri="{FF2B5EF4-FFF2-40B4-BE49-F238E27FC236}">
                <a16:creationId xmlns:a16="http://schemas.microsoft.com/office/drawing/2014/main" id="{4AF7A38F-B33B-45DC-AA21-4A44AFBE9368}"/>
              </a:ext>
            </a:extLst>
          </p:cNvPr>
          <p:cNvSpPr txBox="1"/>
          <p:nvPr/>
        </p:nvSpPr>
        <p:spPr>
          <a:xfrm>
            <a:off x="4494905" y="5791200"/>
            <a:ext cx="4038600" cy="461665"/>
          </a:xfrm>
          <a:prstGeom prst="rect">
            <a:avLst/>
          </a:prstGeom>
          <a:noFill/>
        </p:spPr>
        <p:txBody>
          <a:bodyPr wrap="square" rtlCol="0">
            <a:spAutoFit/>
          </a:bodyPr>
          <a:lstStyle/>
          <a:p>
            <a:pPr algn="r"/>
            <a:r>
              <a:rPr lang="en-US" dirty="0">
                <a:solidFill>
                  <a:schemeClr val="tx1"/>
                </a:solidFill>
              </a:rPr>
              <a:t>Back up slides follow</a:t>
            </a:r>
          </a:p>
        </p:txBody>
      </p:sp>
    </p:spTree>
    <p:extLst>
      <p:ext uri="{BB962C8B-B14F-4D97-AF65-F5344CB8AC3E}">
        <p14:creationId xmlns:p14="http://schemas.microsoft.com/office/powerpoint/2010/main" val="31202365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 administrative</a:t>
            </a:r>
            <a:endParaRPr lang="en-US" altLang="en-US" sz="2800" dirty="0">
              <a:solidFill>
                <a:schemeClr val="bg1"/>
              </a:solidFill>
            </a:endParaRPr>
          </a:p>
        </p:txBody>
      </p:sp>
      <p:sp>
        <p:nvSpPr>
          <p:cNvPr id="16387" name="Content Placeholder 2"/>
          <p:cNvSpPr>
            <a:spLocks noGrp="1"/>
          </p:cNvSpPr>
          <p:nvPr>
            <p:ph idx="1"/>
          </p:nvPr>
        </p:nvSpPr>
        <p:spPr>
          <a:xfrm>
            <a:off x="685798" y="1066800"/>
            <a:ext cx="7772400" cy="4572000"/>
          </a:xfrm>
        </p:spPr>
        <p:txBody>
          <a:bodyPr/>
          <a:lstStyle/>
          <a:p>
            <a:endParaRPr lang="en-US" altLang="en-US" sz="1600" u="sng" dirty="0"/>
          </a:p>
          <a:p>
            <a:r>
              <a:rPr lang="en-US" altLang="en-US" sz="1600" u="sng" dirty="0"/>
              <a:t>Motion:</a:t>
            </a:r>
            <a:r>
              <a:rPr lang="en-US" altLang="en-US" sz="1600" dirty="0"/>
              <a:t> To approve the agenda as presented on previous slide</a:t>
            </a:r>
          </a:p>
          <a:p>
            <a:r>
              <a:rPr lang="en-US" altLang="en-US" sz="1600" b="1" dirty="0"/>
              <a:t>		Moved by:  	 	</a:t>
            </a:r>
          </a:p>
          <a:p>
            <a:pPr lvl="1"/>
            <a:r>
              <a:rPr lang="en-US" altLang="en-US" sz="1600" b="1" dirty="0"/>
              <a:t>Seconded by:  	 	</a:t>
            </a:r>
          </a:p>
          <a:p>
            <a:pPr lvl="1"/>
            <a:r>
              <a:rPr lang="en-US" altLang="en-US" sz="1600" b="1" dirty="0"/>
              <a:t>Discussion?		</a:t>
            </a:r>
          </a:p>
          <a:p>
            <a:pPr lvl="1"/>
            <a:r>
              <a:rPr lang="en-US" altLang="en-US" sz="1600" b="1" dirty="0"/>
              <a:t>Vote:  </a:t>
            </a:r>
            <a:r>
              <a:rPr lang="en-US" altLang="en-US" sz="1600" b="1" dirty="0">
                <a:solidFill>
                  <a:schemeClr val="bg1">
                    <a:lumMod val="75000"/>
                  </a:schemeClr>
                </a:solidFill>
              </a:rPr>
              <a:t>Unanimous consent</a:t>
            </a:r>
          </a:p>
          <a:p>
            <a:pPr lvl="1"/>
            <a:endParaRPr lang="en-US" altLang="en-US" sz="1600" u="sng" dirty="0"/>
          </a:p>
          <a:p>
            <a:pPr lvl="1"/>
            <a:endParaRPr lang="en-US" altLang="en-US" sz="1600" u="sng" dirty="0">
              <a:solidFill>
                <a:schemeClr val="tx1"/>
              </a:solidFill>
            </a:endParaRPr>
          </a:p>
          <a:p>
            <a:r>
              <a:rPr lang="en-US" altLang="en-US" sz="1600" u="sng" dirty="0">
                <a:solidFill>
                  <a:schemeClr val="tx1"/>
                </a:solidFill>
              </a:rPr>
              <a:t>Motion:</a:t>
            </a:r>
            <a:r>
              <a:rPr lang="en-US" altLang="en-US" sz="1600" dirty="0">
                <a:solidFill>
                  <a:schemeClr val="tx1"/>
                </a:solidFill>
              </a:rPr>
              <a:t> To approve minutes from the IEEE 802.18 teleconference on ___________;   ________________________________________________; </a:t>
            </a:r>
            <a:r>
              <a:rPr lang="en-US" altLang="en-US" sz="1600" b="1" dirty="0">
                <a:solidFill>
                  <a:schemeClr val="tx1"/>
                </a:solidFill>
              </a:rPr>
              <a:t>	</a:t>
            </a:r>
            <a:r>
              <a:rPr lang="en-US" altLang="en-US" sz="1400" b="1" dirty="0">
                <a:solidFill>
                  <a:schemeClr val="tx1"/>
                </a:solidFill>
              </a:rPr>
              <a:t>Posted: </a:t>
            </a:r>
            <a:r>
              <a:rPr lang="en-US" sz="1400" b="0" dirty="0"/>
              <a:t>_____________</a:t>
            </a:r>
            <a:endParaRPr lang="en-US" sz="1400" dirty="0">
              <a:solidFill>
                <a:schemeClr val="tx1"/>
              </a:solidFill>
            </a:endParaRPr>
          </a:p>
          <a:p>
            <a:pPr lvl="1"/>
            <a:endParaRPr lang="en-US" altLang="en-US" sz="1600" b="1" dirty="0">
              <a:solidFill>
                <a:schemeClr val="tx1"/>
              </a:solidFill>
            </a:endParaRPr>
          </a:p>
          <a:p>
            <a:pPr lvl="1"/>
            <a:r>
              <a:rPr lang="en-US" altLang="en-US" sz="1600" b="1" dirty="0">
                <a:solidFill>
                  <a:schemeClr val="tx1"/>
                </a:solidFill>
              </a:rPr>
              <a:t>Moved by: 	   </a:t>
            </a:r>
          </a:p>
          <a:p>
            <a:pPr lvl="1"/>
            <a:r>
              <a:rPr lang="en-US" altLang="en-US" sz="1600" b="1" dirty="0">
                <a:solidFill>
                  <a:schemeClr val="tx1"/>
                </a:solidFill>
              </a:rPr>
              <a:t>Seconded by:      </a:t>
            </a:r>
          </a:p>
          <a:p>
            <a:pPr lvl="1"/>
            <a:r>
              <a:rPr lang="en-US" altLang="en-US" sz="1600" b="1" dirty="0">
                <a:solidFill>
                  <a:schemeClr val="tx1"/>
                </a:solidFill>
              </a:rPr>
              <a:t>Discussion? </a:t>
            </a:r>
          </a:p>
          <a:p>
            <a:pPr lvl="1"/>
            <a:r>
              <a:rPr lang="en-US" altLang="en-US" sz="1600" b="1" dirty="0">
                <a:solidFill>
                  <a:schemeClr val="tx1"/>
                </a:solidFill>
              </a:rPr>
              <a:t>Vote: </a:t>
            </a:r>
            <a:r>
              <a:rPr lang="en-US" altLang="en-US" sz="1600" b="1" dirty="0">
                <a:solidFill>
                  <a:schemeClr val="bg1">
                    <a:lumMod val="75000"/>
                  </a:schemeClr>
                </a:solidFill>
              </a:rPr>
              <a:t>Unanimous consent</a:t>
            </a:r>
            <a:endParaRPr lang="en-US" altLang="en-US" sz="1600" b="1" u="sng" dirty="0">
              <a:solidFill>
                <a:schemeClr val="bg1">
                  <a:lumMod val="75000"/>
                </a:schemeClr>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22</a:t>
            </a:fld>
            <a:endParaRPr lang="en-US" altLang="en-US" sz="1200" b="0" dirty="0"/>
          </a:p>
        </p:txBody>
      </p:sp>
      <p:sp>
        <p:nvSpPr>
          <p:cNvPr id="2" name="Date Placeholder 1"/>
          <p:cNvSpPr>
            <a:spLocks noGrp="1"/>
          </p:cNvSpPr>
          <p:nvPr>
            <p:ph type="dt" idx="15"/>
          </p:nvPr>
        </p:nvSpPr>
        <p:spPr/>
        <p:txBody>
          <a:bodyPr/>
          <a:lstStyle/>
          <a:p>
            <a:r>
              <a:rPr lang="en-US"/>
              <a:t>05 April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7927701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7387" y="636191"/>
            <a:ext cx="7770813" cy="719931"/>
          </a:xfrm>
        </p:spPr>
        <p:txBody>
          <a:bodyPr/>
          <a:lstStyle/>
          <a:p>
            <a:r>
              <a:rPr lang="en-US" altLang="en-US" sz="2800" dirty="0"/>
              <a:t>Motion – FCC Spectrum Horizons</a:t>
            </a:r>
            <a:endParaRPr lang="en-US" altLang="en-US" sz="2800" dirty="0">
              <a:solidFill>
                <a:schemeClr val="bg1"/>
              </a:solidFill>
            </a:endParaRPr>
          </a:p>
        </p:txBody>
      </p:sp>
      <p:sp>
        <p:nvSpPr>
          <p:cNvPr id="16387" name="Content Placeholder 2"/>
          <p:cNvSpPr>
            <a:spLocks noGrp="1"/>
          </p:cNvSpPr>
          <p:nvPr>
            <p:ph idx="1"/>
          </p:nvPr>
        </p:nvSpPr>
        <p:spPr>
          <a:xfrm>
            <a:off x="684212" y="1303407"/>
            <a:ext cx="7772400" cy="4572000"/>
          </a:xfrm>
        </p:spPr>
        <p:txBody>
          <a:bodyPr/>
          <a:lstStyle/>
          <a:p>
            <a:endParaRPr lang="en-US" altLang="en-US" sz="1600" u="sng" dirty="0"/>
          </a:p>
          <a:p>
            <a:pPr>
              <a:buFont typeface="Arial" panose="020B0604020202020204" pitchFamily="34" charset="0"/>
              <a:buChar char="•"/>
            </a:pPr>
            <a:r>
              <a:rPr lang="en-US" sz="2000" u="sng" dirty="0"/>
              <a:t>Motion:</a:t>
            </a:r>
            <a:r>
              <a:rPr lang="en-US" sz="2000" dirty="0"/>
              <a:t> </a:t>
            </a:r>
            <a:r>
              <a:rPr lang="en-US" sz="2000" b="0" dirty="0"/>
              <a:t>Move to approve the comments in 18-18/00___r __0___; to FCC’s NPRM (ET Docket No. 18-21) to make spectrum above 95GHz more readily accessible for new innovative services and technologies. With the chair of 802.18 to have editorial privileges and send to the EC for review/approval and submission to the FCC by 02 May 2018. </a:t>
            </a:r>
          </a:p>
          <a:p>
            <a:endParaRPr lang="en-US" altLang="en-US" sz="2000" b="1"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23</a:t>
            </a:fld>
            <a:endParaRPr lang="en-US" altLang="en-US" sz="1200" b="0" dirty="0"/>
          </a:p>
        </p:txBody>
      </p:sp>
      <p:sp>
        <p:nvSpPr>
          <p:cNvPr id="2" name="Date Placeholder 1"/>
          <p:cNvSpPr>
            <a:spLocks noGrp="1"/>
          </p:cNvSpPr>
          <p:nvPr>
            <p:ph type="dt" idx="15"/>
          </p:nvPr>
        </p:nvSpPr>
        <p:spPr/>
        <p:txBody>
          <a:bodyPr/>
          <a:lstStyle/>
          <a:p>
            <a:r>
              <a:rPr lang="en-US"/>
              <a:t>29 March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313646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April 2018</a:t>
            </a:r>
            <a:endParaRPr lang="en-GB" dirty="0"/>
          </a:p>
        </p:txBody>
      </p:sp>
    </p:spTree>
    <p:extLst>
      <p:ext uri="{BB962C8B-B14F-4D97-AF65-F5344CB8AC3E}">
        <p14:creationId xmlns:p14="http://schemas.microsoft.com/office/powerpoint/2010/main" val="31352494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25</a:t>
            </a:fld>
            <a:endParaRPr lang="en-US" altLang="en-US" sz="1200" b="0" dirty="0"/>
          </a:p>
        </p:txBody>
      </p:sp>
      <p:sp>
        <p:nvSpPr>
          <p:cNvPr id="2" name="Date Placeholder 1"/>
          <p:cNvSpPr>
            <a:spLocks noGrp="1"/>
          </p:cNvSpPr>
          <p:nvPr>
            <p:ph type="dt" idx="15"/>
          </p:nvPr>
        </p:nvSpPr>
        <p:spPr/>
        <p:txBody>
          <a:bodyPr/>
          <a:lstStyle/>
          <a:p>
            <a:r>
              <a:rPr lang="en-US"/>
              <a:t>05 April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a:t>
            </a:r>
            <a:r>
              <a:rPr lang="en-US" sz="1400" dirty="0"/>
              <a:t>(.11)</a:t>
            </a:r>
          </a:p>
        </p:txBody>
      </p:sp>
      <p:sp>
        <p:nvSpPr>
          <p:cNvPr id="3" name="Content Placeholder 2"/>
          <p:cNvSpPr>
            <a:spLocks noGrp="1"/>
          </p:cNvSpPr>
          <p:nvPr>
            <p:ph idx="1"/>
          </p:nvPr>
        </p:nvSpPr>
        <p:spPr>
          <a:xfrm>
            <a:off x="696012" y="1066800"/>
            <a:ext cx="8306595" cy="4494213"/>
          </a:xfrm>
        </p:spPr>
        <p:txBody>
          <a:bodyPr/>
          <a:lstStyle/>
          <a:p>
            <a:pPr>
              <a:buFont typeface="Arial" panose="020B0604020202020204" pitchFamily="34" charset="0"/>
              <a:buChar char="•"/>
            </a:pPr>
            <a:r>
              <a:rPr lang="en-US" altLang="en-US" sz="2000" b="0" dirty="0"/>
              <a:t> </a:t>
            </a:r>
            <a:r>
              <a:rPr lang="en-US" sz="2000" b="0" dirty="0"/>
              <a:t>AANI – review – informational</a:t>
            </a:r>
          </a:p>
          <a:p>
            <a:pPr lvl="1">
              <a:buFont typeface="Arial" panose="020B0604020202020204" pitchFamily="34" charset="0"/>
              <a:buChar char="•"/>
            </a:pPr>
            <a:r>
              <a:rPr lang="en-US" sz="1600" u="sng" dirty="0">
                <a:hlinkClick r:id="rId2"/>
              </a:rPr>
              <a:t>https://mentor.ieee.org/802.11/dcn/18/11-18-0583-00-AANI-aani-sc-closing-report-march-2018.pptx</a:t>
            </a:r>
            <a:r>
              <a:rPr lang="en-US" sz="1600" u="sng" dirty="0"/>
              <a:t> </a:t>
            </a:r>
            <a:r>
              <a:rPr lang="en-US" sz="1600" dirty="0"/>
              <a:t>  </a:t>
            </a:r>
          </a:p>
          <a:p>
            <a:pPr lvl="1">
              <a:buFont typeface="Arial" panose="020B0604020202020204" pitchFamily="34" charset="0"/>
              <a:buChar char="•"/>
            </a:pPr>
            <a:r>
              <a:rPr lang="en-US" sz="1800" dirty="0"/>
              <a:t>The 802 Chair has asked that 802.18 stay in tune with the 802.11 ANNI SC.</a:t>
            </a:r>
          </a:p>
          <a:p>
            <a:pPr lvl="1">
              <a:buFont typeface="Arial" panose="020B0604020202020204" pitchFamily="34" charset="0"/>
              <a:buChar char="•"/>
            </a:pPr>
            <a:r>
              <a:rPr lang="en-US" sz="1800" dirty="0"/>
              <a:t>In particular where they stand with IMT 2020.  </a:t>
            </a:r>
          </a:p>
          <a:p>
            <a:pPr lvl="1">
              <a:buFont typeface="Arial" panose="020B0604020202020204" pitchFamily="34" charset="0"/>
              <a:buChar char="•"/>
            </a:pPr>
            <a:r>
              <a:rPr lang="en-US" sz="1800" dirty="0"/>
              <a:t>A debated motion in the 802.11 closing to add to its scope for IMT 2020:</a:t>
            </a:r>
          </a:p>
          <a:p>
            <a:pPr lvl="2">
              <a:buFont typeface="Arial" panose="020B0604020202020204" pitchFamily="34" charset="0"/>
              <a:buChar char="•"/>
            </a:pPr>
            <a:r>
              <a:rPr lang="en-US" sz="1400" dirty="0"/>
              <a:t>Approve that the AANI SC scope be modified to include the generation of a white paper and/or self evaluation assessing the performance of 802.11 against the IMT-2020 requirements for </a:t>
            </a:r>
            <a:r>
              <a:rPr lang="en-US" sz="1400" dirty="0" err="1"/>
              <a:t>eMBB</a:t>
            </a:r>
            <a:r>
              <a:rPr lang="en-US" sz="1400" dirty="0"/>
              <a:t> indoor hotspot and dense urban use case. </a:t>
            </a:r>
          </a:p>
          <a:p>
            <a:pPr lvl="2">
              <a:buFont typeface="Arial" panose="020B0604020202020204" pitchFamily="34" charset="0"/>
              <a:buChar char="•"/>
            </a:pPr>
            <a:r>
              <a:rPr lang="en-US" sz="1400" dirty="0"/>
              <a:t>Result: 28-34-8 Fails</a:t>
            </a:r>
            <a:endParaRPr lang="en-US" sz="2000" dirty="0"/>
          </a:p>
          <a:p>
            <a:pPr>
              <a:buFont typeface="Arial" panose="020B0604020202020204" pitchFamily="34" charset="0"/>
              <a:buChar char="•"/>
            </a:pPr>
            <a:r>
              <a:rPr lang="en-US" sz="2600" dirty="0"/>
              <a:t> </a:t>
            </a: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April 2018</a:t>
            </a:r>
            <a:endParaRPr lang="en-GB" dirty="0"/>
          </a:p>
        </p:txBody>
      </p:sp>
    </p:spTree>
    <p:extLst>
      <p:ext uri="{BB962C8B-B14F-4D97-AF65-F5344CB8AC3E}">
        <p14:creationId xmlns:p14="http://schemas.microsoft.com/office/powerpoint/2010/main" val="31114119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SA - informational</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IEEE-SA draft position on Additional Spectrum Needed </a:t>
            </a:r>
          </a:p>
          <a:p>
            <a:pPr lvl="1">
              <a:buFont typeface="Arial" panose="020B0604020202020204" pitchFamily="34" charset="0"/>
              <a:buChar char="•"/>
            </a:pPr>
            <a:r>
              <a:rPr lang="en-US" b="0" u="sng" dirty="0">
                <a:hlinkClick r:id="rId2"/>
              </a:rPr>
              <a:t>https://mentor.ieee.org/802.18/dcn/18/18-18-0010-02-0000-sa-use-of-spectrum-draft-position-06dec17.docx</a:t>
            </a:r>
            <a:r>
              <a:rPr lang="en-US" sz="1600" dirty="0"/>
              <a:t> </a:t>
            </a:r>
            <a:endParaRPr lang="en-US" sz="1600" b="0" dirty="0"/>
          </a:p>
          <a:p>
            <a:pPr lvl="1">
              <a:buFont typeface="Arial" panose="020B0604020202020204" pitchFamily="34" charset="0"/>
              <a:buChar char="•"/>
            </a:pPr>
            <a:r>
              <a:rPr lang="en-US" dirty="0"/>
              <a:t>The SA Spectrum position needs to be picked up again in the SA Public Policy Advisory Group.  They are getting this back in motion.</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April 2018</a:t>
            </a:r>
            <a:endParaRPr lang="en-GB" dirty="0"/>
          </a:p>
        </p:txBody>
      </p:sp>
    </p:spTree>
    <p:extLst>
      <p:ext uri="{BB962C8B-B14F-4D97-AF65-F5344CB8AC3E}">
        <p14:creationId xmlns:p14="http://schemas.microsoft.com/office/powerpoint/2010/main" val="2252042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a:t>05 April 2018</a:t>
            </a:r>
            <a:endParaRPr lang="en-US" dirty="0"/>
          </a:p>
        </p:txBody>
      </p:sp>
      <p:sp>
        <p:nvSpPr>
          <p:cNvPr id="7171" name="Footer Placeholder 2"/>
          <p:cNvSpPr>
            <a:spLocks noGrp="1"/>
          </p:cNvSpPr>
          <p:nvPr>
            <p:ph type="ftr" sz="quarter" idx="11"/>
          </p:nvPr>
        </p:nvSpPr>
        <p:spPr>
          <a:noFill/>
        </p:spPr>
        <p:txBody>
          <a:bodyPr/>
          <a:lstStyle/>
          <a:p>
            <a:r>
              <a:rPr lang="en-US"/>
              <a:t>Jay Holcomb (Itron)</a:t>
            </a:r>
            <a:endParaRPr lang="en-US" dirty="0"/>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8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8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you are asked to please leave the room/call.)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April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800" dirty="0">
                <a:latin typeface="Times New Roman" charset="0"/>
              </a:rPr>
              <a:t>Agenda</a:t>
            </a:r>
          </a:p>
        </p:txBody>
      </p:sp>
      <p:sp>
        <p:nvSpPr>
          <p:cNvPr id="31746" name="Content Placeholder 2"/>
          <p:cNvSpPr>
            <a:spLocks noGrp="1"/>
          </p:cNvSpPr>
          <p:nvPr>
            <p:ph idx="1"/>
          </p:nvPr>
        </p:nvSpPr>
        <p:spPr>
          <a:xfrm>
            <a:off x="609600" y="1066800"/>
            <a:ext cx="3772457" cy="5275778"/>
          </a:xfrm>
        </p:spPr>
        <p:txBody>
          <a:bodyPr/>
          <a:lstStyle/>
          <a:p>
            <a:pPr>
              <a:buFont typeface="Arial" panose="020B0604020202020204" pitchFamily="34" charset="0"/>
              <a:buChar char="•"/>
            </a:pPr>
            <a:r>
              <a:rPr lang="en-US" altLang="en-US" sz="1800" dirty="0"/>
              <a:t>Call to Order</a:t>
            </a:r>
            <a:endParaRPr lang="en-US" altLang="en-US" sz="1600" dirty="0"/>
          </a:p>
          <a:p>
            <a:pPr>
              <a:buFont typeface="Arial" panose="020B0604020202020204" pitchFamily="34" charset="0"/>
              <a:buChar char="•"/>
            </a:pPr>
            <a:r>
              <a:rPr lang="en-US" altLang="en-US" sz="1800" dirty="0"/>
              <a:t>Administrative items</a:t>
            </a:r>
          </a:p>
          <a:p>
            <a:pPr lvl="4">
              <a:buFont typeface="Arial" panose="020B0604020202020204" pitchFamily="34" charset="0"/>
              <a:buChar char="•"/>
            </a:pPr>
            <a:r>
              <a:rPr lang="en-US" altLang="en-US" sz="1100" dirty="0">
                <a:solidFill>
                  <a:schemeClr val="bg1"/>
                </a:solidFill>
              </a:rPr>
              <a:t>Need a recording secretary </a:t>
            </a:r>
          </a:p>
          <a:p>
            <a:pPr>
              <a:buFont typeface="Arial" panose="020B0604020202020204" pitchFamily="34" charset="0"/>
              <a:buChar char="•"/>
            </a:pPr>
            <a:r>
              <a:rPr lang="en-US" altLang="en-US" sz="1800" dirty="0"/>
              <a:t>Approve agenda</a:t>
            </a:r>
          </a:p>
          <a:p>
            <a:pPr>
              <a:buFont typeface="Arial" panose="020B0604020202020204" pitchFamily="34" charset="0"/>
              <a:buChar char="•"/>
            </a:pPr>
            <a:r>
              <a:rPr lang="en-US" altLang="en-US" sz="1800" dirty="0">
                <a:solidFill>
                  <a:schemeClr val="tx1"/>
                </a:solidFill>
              </a:rPr>
              <a:t>Approve last minutes</a:t>
            </a:r>
          </a:p>
          <a:p>
            <a:pPr>
              <a:buFont typeface="Arial" panose="020B0604020202020204" pitchFamily="34" charset="0"/>
              <a:buChar char="•"/>
            </a:pPr>
            <a:r>
              <a:rPr lang="en-US" altLang="en-US" sz="1800" dirty="0"/>
              <a:t>Discussion items</a:t>
            </a:r>
            <a:endParaRPr lang="en-US" altLang="en-US" sz="1100" dirty="0"/>
          </a:p>
          <a:p>
            <a:pPr lvl="1">
              <a:buFont typeface="Arial" panose="020B0604020202020204" pitchFamily="34" charset="0"/>
              <a:buChar char="•"/>
            </a:pPr>
            <a:r>
              <a:rPr lang="en-US" altLang="en-US" sz="1600" dirty="0"/>
              <a:t>IEEE 802- WRC-19 perspectives</a:t>
            </a:r>
          </a:p>
          <a:p>
            <a:pPr lvl="1">
              <a:buFont typeface="Arial" panose="020B0604020202020204" pitchFamily="34" charset="0"/>
              <a:buChar char="•"/>
            </a:pPr>
            <a:r>
              <a:rPr lang="en-US" altLang="en-US" sz="1600" dirty="0"/>
              <a:t>RSM- Prepare for 5G consultation</a:t>
            </a:r>
          </a:p>
          <a:p>
            <a:pPr lvl="1">
              <a:buFont typeface="Arial" panose="020B0604020202020204" pitchFamily="34" charset="0"/>
              <a:buChar char="•"/>
            </a:pPr>
            <a:r>
              <a:rPr lang="en-US" altLang="en-US" sz="1600" dirty="0"/>
              <a:t>FCC- Spectrum Horizons NPRM</a:t>
            </a:r>
          </a:p>
          <a:p>
            <a:pPr lvl="1">
              <a:buFont typeface="Arial" panose="020B0604020202020204" pitchFamily="34" charset="0"/>
              <a:buChar char="•"/>
            </a:pPr>
            <a:r>
              <a:rPr lang="en-US" altLang="en-US" sz="1600" dirty="0"/>
              <a:t>IEEE- EU position paper </a:t>
            </a:r>
          </a:p>
          <a:p>
            <a:pPr lvl="1">
              <a:buFont typeface="Arial" panose="020B0604020202020204" pitchFamily="34" charset="0"/>
              <a:buChar char="•"/>
            </a:pPr>
            <a:r>
              <a:rPr lang="en-US" altLang="en-US" sz="1600" dirty="0"/>
              <a:t>Items if time permits</a:t>
            </a:r>
          </a:p>
          <a:p>
            <a:pPr>
              <a:buFont typeface="Arial" panose="020B0604020202020204" pitchFamily="34" charset="0"/>
              <a:buChar char="•"/>
            </a:pPr>
            <a:r>
              <a:rPr lang="en-US" altLang="en-US" sz="1800" dirty="0"/>
              <a:t>Actions required</a:t>
            </a:r>
          </a:p>
          <a:p>
            <a:pPr lvl="1">
              <a:buFont typeface="Arial" panose="020B0604020202020204" pitchFamily="34" charset="0"/>
              <a:buChar char="•"/>
            </a:pPr>
            <a:r>
              <a:rPr lang="en-US" altLang="en-US" sz="1600" dirty="0"/>
              <a:t>RSM 5G text, if decided on.</a:t>
            </a:r>
          </a:p>
          <a:p>
            <a:pPr lvl="1">
              <a:buFont typeface="Arial" panose="020B0604020202020204" pitchFamily="34" charset="0"/>
              <a:buChar char="•"/>
            </a:pPr>
            <a:r>
              <a:rPr lang="en-US" altLang="en-US" sz="1600" dirty="0"/>
              <a:t>FCC Spectrum Horizons text</a:t>
            </a:r>
          </a:p>
          <a:p>
            <a:pPr lvl="1">
              <a:buFont typeface="Arial" panose="020B0604020202020204" pitchFamily="34" charset="0"/>
              <a:buChar char="•"/>
            </a:pPr>
            <a:r>
              <a:rPr lang="en-US" altLang="en-US" sz="1600" dirty="0"/>
              <a:t>IEEE EU Position paper inputs</a:t>
            </a:r>
          </a:p>
          <a:p>
            <a:pPr lvl="1">
              <a:buFont typeface="Arial" panose="020B0604020202020204" pitchFamily="34" charset="0"/>
              <a:buChar char="•"/>
            </a:pPr>
            <a:r>
              <a:rPr lang="en-US" altLang="en-US" sz="1600" dirty="0"/>
              <a:t>What happens during the call</a:t>
            </a:r>
          </a:p>
          <a:p>
            <a:pPr>
              <a:buFont typeface="Arial" panose="020B0604020202020204" pitchFamily="34" charset="0"/>
              <a:buChar char="•"/>
            </a:pPr>
            <a:r>
              <a:rPr lang="en-US" altLang="en-US" sz="1800" dirty="0"/>
              <a:t>AOB and Adjourn</a:t>
            </a:r>
            <a:endParaRPr lang="en-US" altLang="en-US" sz="2000" dirty="0"/>
          </a:p>
        </p:txBody>
      </p:sp>
      <p:sp>
        <p:nvSpPr>
          <p:cNvPr id="7" name="Date Placeholder 6"/>
          <p:cNvSpPr>
            <a:spLocks noGrp="1"/>
          </p:cNvSpPr>
          <p:nvPr>
            <p:ph type="dt" sz="quarter" idx="4294967295"/>
          </p:nvPr>
        </p:nvSpPr>
        <p:spPr>
          <a:xfrm>
            <a:off x="696912" y="304801"/>
            <a:ext cx="1589087" cy="304800"/>
          </a:xfrm>
          <a:prstGeom prst="rect">
            <a:avLst/>
          </a:prstGeom>
        </p:spPr>
        <p:txBody>
          <a:bodyPr/>
          <a:lstStyle/>
          <a:p>
            <a:pPr>
              <a:defRPr/>
            </a:pPr>
            <a:r>
              <a:rPr lang="en-US"/>
              <a:t>05 April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8" name="Content Placeholder 2">
            <a:extLst>
              <a:ext uri="{FF2B5EF4-FFF2-40B4-BE49-F238E27FC236}">
                <a16:creationId xmlns:a16="http://schemas.microsoft.com/office/drawing/2014/main" id="{EA69BFE3-CDFA-4C1A-B203-7BA28F9AF4FF}"/>
              </a:ext>
            </a:extLst>
          </p:cNvPr>
          <p:cNvSpPr txBox="1">
            <a:spLocks/>
          </p:cNvSpPr>
          <p:nvPr/>
        </p:nvSpPr>
        <p:spPr bwMode="auto">
          <a:xfrm>
            <a:off x="4570412" y="1060967"/>
            <a:ext cx="4267199" cy="5281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Discussion items:  </a:t>
            </a:r>
          </a:p>
          <a:p>
            <a:pPr>
              <a:buFont typeface="Arial" panose="020B0604020202020204" pitchFamily="34" charset="0"/>
              <a:buChar char="•"/>
            </a:pPr>
            <a:r>
              <a:rPr lang="en-US" sz="1600" b="0" dirty="0">
                <a:solidFill>
                  <a:schemeClr val="tx1"/>
                </a:solidFill>
              </a:rPr>
              <a:t>IEEE 802 on WRC-19 AIs</a:t>
            </a:r>
          </a:p>
          <a:p>
            <a:pPr lvl="1">
              <a:buFont typeface="Arial" panose="020B0604020202020204" pitchFamily="34" charset="0"/>
              <a:buChar char="•"/>
            </a:pPr>
            <a:r>
              <a:rPr lang="en-US" sz="1400" b="0" dirty="0">
                <a:solidFill>
                  <a:schemeClr val="tx1"/>
                </a:solidFill>
              </a:rPr>
              <a:t>would like to approve revision today.</a:t>
            </a:r>
          </a:p>
          <a:p>
            <a:pPr>
              <a:buFont typeface="Arial" panose="020B0604020202020204" pitchFamily="34" charset="0"/>
              <a:buChar char="•"/>
            </a:pPr>
            <a:r>
              <a:rPr lang="en-US" sz="1600" b="0" dirty="0"/>
              <a:t>RSM (NZ) - Consultation - Preparing for 5G</a:t>
            </a:r>
          </a:p>
          <a:p>
            <a:pPr lvl="1">
              <a:buFont typeface="Arial" panose="020B0604020202020204" pitchFamily="34" charset="0"/>
              <a:buChar char="•"/>
            </a:pPr>
            <a:r>
              <a:rPr lang="en-US" sz="1400" b="0" dirty="0"/>
              <a:t>need to approve next week 12 April</a:t>
            </a:r>
          </a:p>
          <a:p>
            <a:pPr>
              <a:buFont typeface="Arial" panose="020B0604020202020204" pitchFamily="34" charset="0"/>
              <a:buChar char="•"/>
            </a:pPr>
            <a:r>
              <a:rPr lang="en-US" sz="1600" b="0" dirty="0">
                <a:solidFill>
                  <a:schemeClr val="tx1"/>
                </a:solidFill>
              </a:rPr>
              <a:t>FCC NPRM Spectrum Horizons, Open 95-3000 GHz for unlicensed use  </a:t>
            </a:r>
          </a:p>
          <a:p>
            <a:pPr lvl="1">
              <a:buFont typeface="Arial" panose="020B0604020202020204" pitchFamily="34" charset="0"/>
              <a:buChar char="•"/>
            </a:pPr>
            <a:r>
              <a:rPr lang="en-US" sz="1400" b="0" dirty="0">
                <a:solidFill>
                  <a:schemeClr val="tx1"/>
                </a:solidFill>
              </a:rPr>
              <a:t>need to approve by 19 April</a:t>
            </a:r>
          </a:p>
          <a:p>
            <a:pPr>
              <a:buFont typeface="Arial" panose="020B0604020202020204" pitchFamily="34" charset="0"/>
              <a:buChar char="•"/>
            </a:pPr>
            <a:r>
              <a:rPr lang="en-US" sz="1600" b="0" dirty="0">
                <a:solidFill>
                  <a:schemeClr val="tx1"/>
                </a:solidFill>
              </a:rPr>
              <a:t>IEEE European Position Statement on Spectrum Management</a:t>
            </a: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600" b="0" dirty="0">
                <a:solidFill>
                  <a:schemeClr val="tx1"/>
                </a:solidFill>
              </a:rPr>
              <a:t>Items if time permits: </a:t>
            </a:r>
          </a:p>
          <a:p>
            <a:pPr lvl="1">
              <a:buFont typeface="Arial" panose="020B0604020202020204" pitchFamily="34" charset="0"/>
              <a:buChar char="•"/>
            </a:pPr>
            <a:r>
              <a:rPr lang="en-US" sz="1400" dirty="0">
                <a:solidFill>
                  <a:schemeClr val="tx1"/>
                </a:solidFill>
              </a:rPr>
              <a:t>ISED spectrum outlook consultation</a:t>
            </a:r>
          </a:p>
          <a:p>
            <a:pPr lvl="1">
              <a:buFont typeface="Arial" panose="020B0604020202020204" pitchFamily="34" charset="0"/>
              <a:buChar char="•"/>
            </a:pPr>
            <a:r>
              <a:rPr lang="en-US" sz="1400" dirty="0">
                <a:solidFill>
                  <a:schemeClr val="tx1"/>
                </a:solidFill>
              </a:rPr>
              <a:t>NGV SG, Next Generation Vehicular, 802.11p</a:t>
            </a:r>
          </a:p>
          <a:p>
            <a:pPr lvl="1">
              <a:buFont typeface="Arial" panose="020B0604020202020204" pitchFamily="34" charset="0"/>
              <a:buChar char="•"/>
            </a:pPr>
            <a:r>
              <a:rPr lang="en-US" sz="1400" dirty="0">
                <a:solidFill>
                  <a:schemeClr val="tx1"/>
                </a:solidFill>
              </a:rPr>
              <a:t>NPRM Revision of Section 7 on expediting access for new technologies</a:t>
            </a:r>
            <a:endParaRPr lang="en-US" altLang="en-US" sz="1400" dirty="0">
              <a:solidFill>
                <a:schemeClr val="tx1"/>
              </a:solidFill>
            </a:endParaRPr>
          </a:p>
          <a:p>
            <a:pPr lvl="1">
              <a:buFont typeface="Arial" panose="020B0604020202020204" pitchFamily="34" charset="0"/>
              <a:buChar char="•"/>
            </a:pPr>
            <a:r>
              <a:rPr lang="en-US" sz="1400" dirty="0">
                <a:solidFill>
                  <a:schemeClr val="tx1"/>
                </a:solidFill>
              </a:rPr>
              <a:t>IEEE 802 Fellowship request on reaching out to all regulators </a:t>
            </a:r>
          </a:p>
          <a:p>
            <a:pPr lvl="1">
              <a:buFont typeface="Arial" panose="020B0604020202020204" pitchFamily="34" charset="0"/>
              <a:buChar char="•"/>
            </a:pPr>
            <a:r>
              <a:rPr lang="en-US" sz="1400" dirty="0">
                <a:solidFill>
                  <a:schemeClr val="tx1"/>
                </a:solidFill>
              </a:rPr>
              <a:t>EU Items</a:t>
            </a:r>
          </a:p>
          <a:p>
            <a:pPr lvl="1">
              <a:buFont typeface="Arial" panose="020B0604020202020204" pitchFamily="34" charset="0"/>
              <a:buChar char="•"/>
            </a:pPr>
            <a:endParaRPr lang="en-US" altLang="en-US" kern="0" dirty="0"/>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 administrative</a:t>
            </a:r>
            <a:endParaRPr lang="en-US" altLang="en-US" sz="2800" dirty="0">
              <a:solidFill>
                <a:schemeClr val="bg1"/>
              </a:solidFill>
            </a:endParaRPr>
          </a:p>
        </p:txBody>
      </p:sp>
      <p:sp>
        <p:nvSpPr>
          <p:cNvPr id="16387" name="Content Placeholder 2"/>
          <p:cNvSpPr>
            <a:spLocks noGrp="1"/>
          </p:cNvSpPr>
          <p:nvPr>
            <p:ph idx="1"/>
          </p:nvPr>
        </p:nvSpPr>
        <p:spPr>
          <a:xfrm>
            <a:off x="685798" y="1066800"/>
            <a:ext cx="7772400" cy="4572000"/>
          </a:xfrm>
        </p:spPr>
        <p:txBody>
          <a:bodyPr/>
          <a:lstStyle/>
          <a:p>
            <a:endParaRPr lang="en-US" altLang="en-US" sz="1600" u="sng" dirty="0"/>
          </a:p>
          <a:p>
            <a:r>
              <a:rPr lang="en-US" altLang="en-US" sz="1600" u="sng" dirty="0"/>
              <a:t>Motion:</a:t>
            </a:r>
            <a:r>
              <a:rPr lang="en-US" altLang="en-US" sz="1600" dirty="0"/>
              <a:t> To approve the agenda as presented on previous slide</a:t>
            </a:r>
          </a:p>
          <a:p>
            <a:r>
              <a:rPr lang="en-US" altLang="en-US" sz="1600" b="1" dirty="0"/>
              <a:t>		Moved by:  	 	Stuart K.</a:t>
            </a:r>
          </a:p>
          <a:p>
            <a:pPr lvl="1"/>
            <a:r>
              <a:rPr lang="en-US" altLang="en-US" sz="1600" b="1" dirty="0"/>
              <a:t>Seconded by:  	 	John N.</a:t>
            </a:r>
          </a:p>
          <a:p>
            <a:pPr lvl="1"/>
            <a:r>
              <a:rPr lang="en-US" altLang="en-US" sz="1600" b="1" dirty="0"/>
              <a:t>Discussion?		</a:t>
            </a:r>
          </a:p>
          <a:p>
            <a:pPr lvl="1"/>
            <a:r>
              <a:rPr lang="en-US" altLang="en-US" sz="1600" b="1" dirty="0"/>
              <a:t>Vote:  </a:t>
            </a:r>
            <a:r>
              <a:rPr lang="en-US" altLang="en-US" sz="1600" b="1" dirty="0">
                <a:solidFill>
                  <a:schemeClr val="tx1"/>
                </a:solidFill>
              </a:rPr>
              <a:t>Unanimous consent</a:t>
            </a:r>
          </a:p>
          <a:p>
            <a:pPr lvl="1"/>
            <a:endParaRPr lang="en-US" altLang="en-US" sz="1600" u="sng" dirty="0"/>
          </a:p>
          <a:p>
            <a:pPr lvl="1"/>
            <a:endParaRPr lang="en-US" altLang="en-US" sz="1600" u="sng" dirty="0">
              <a:solidFill>
                <a:schemeClr val="tx1"/>
              </a:solidFill>
            </a:endParaRPr>
          </a:p>
          <a:p>
            <a:r>
              <a:rPr lang="en-US" altLang="en-US" sz="1600" u="sng" dirty="0">
                <a:solidFill>
                  <a:schemeClr val="tx1"/>
                </a:solidFill>
              </a:rPr>
              <a:t>Motion:</a:t>
            </a:r>
            <a:r>
              <a:rPr lang="en-US" altLang="en-US" sz="1600" dirty="0">
                <a:solidFill>
                  <a:schemeClr val="tx1"/>
                </a:solidFill>
              </a:rPr>
              <a:t> To approve minutes from the IEEE 802.18 teleconference on 29 March, 2018; </a:t>
            </a:r>
            <a:r>
              <a:rPr lang="en-US" altLang="en-US" sz="1600" dirty="0">
                <a:solidFill>
                  <a:schemeClr val="tx1"/>
                </a:solidFill>
                <a:hlinkClick r:id="rId2"/>
              </a:rPr>
              <a:t>https://mentor.ieee.org/802.18/dcn/18/18-18-0035-00-0000-minutes-29mar18-rr-tag-teleconference.doc</a:t>
            </a:r>
            <a:r>
              <a:rPr lang="en-US" altLang="en-US" sz="1600" dirty="0">
                <a:solidFill>
                  <a:schemeClr val="tx1"/>
                </a:solidFill>
              </a:rPr>
              <a:t> ; </a:t>
            </a:r>
            <a:r>
              <a:rPr lang="en-US" altLang="en-US" sz="1600" b="1" dirty="0">
                <a:solidFill>
                  <a:schemeClr val="tx1"/>
                </a:solidFill>
              </a:rPr>
              <a:t>	Posted: </a:t>
            </a:r>
            <a:r>
              <a:rPr lang="en-US" sz="1600" b="0" dirty="0"/>
              <a:t>04-Apr-2018 12:36:59 ET</a:t>
            </a:r>
            <a:endParaRPr lang="en-US" sz="1600" dirty="0">
              <a:solidFill>
                <a:schemeClr val="tx1"/>
              </a:solidFill>
            </a:endParaRPr>
          </a:p>
          <a:p>
            <a:pPr lvl="1"/>
            <a:endParaRPr lang="en-US" altLang="en-US" sz="1600" b="1" dirty="0">
              <a:solidFill>
                <a:schemeClr val="tx1"/>
              </a:solidFill>
            </a:endParaRPr>
          </a:p>
          <a:p>
            <a:pPr lvl="1"/>
            <a:r>
              <a:rPr lang="en-US" altLang="en-US" sz="1600" b="1" dirty="0">
                <a:solidFill>
                  <a:schemeClr val="tx1"/>
                </a:solidFill>
              </a:rPr>
              <a:t>Moved by: 		John N.    </a:t>
            </a:r>
          </a:p>
          <a:p>
            <a:pPr lvl="1"/>
            <a:r>
              <a:rPr lang="en-US" altLang="en-US" sz="1600" b="1" dirty="0">
                <a:solidFill>
                  <a:schemeClr val="tx1"/>
                </a:solidFill>
              </a:rPr>
              <a:t>Seconded by:     	Vijay A.</a:t>
            </a:r>
          </a:p>
          <a:p>
            <a:pPr lvl="1"/>
            <a:r>
              <a:rPr lang="en-US" altLang="en-US" sz="1600" b="1" dirty="0">
                <a:solidFill>
                  <a:schemeClr val="tx1"/>
                </a:solidFill>
              </a:rPr>
              <a:t>Discussion? </a:t>
            </a:r>
          </a:p>
          <a:p>
            <a:pPr lvl="1"/>
            <a:r>
              <a:rPr lang="en-US" altLang="en-US" sz="1600" b="1" dirty="0">
                <a:solidFill>
                  <a:schemeClr val="tx1"/>
                </a:solidFill>
              </a:rPr>
              <a:t>Vote: Unanimous consent</a:t>
            </a:r>
            <a:endParaRPr lang="en-US" altLang="en-US" sz="1600" b="1"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05 April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 WRC-19 AIs</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endParaRPr lang="en-US" sz="1600" b="0" dirty="0"/>
          </a:p>
          <a:p>
            <a:pPr>
              <a:buFont typeface="Arial" panose="020B0604020202020204" pitchFamily="34" charset="0"/>
              <a:buChar char="•"/>
            </a:pPr>
            <a:r>
              <a:rPr lang="en-US" dirty="0"/>
              <a:t> </a:t>
            </a:r>
            <a:r>
              <a:rPr lang="en-US" altLang="en-US" sz="2000" b="0" dirty="0"/>
              <a:t>IEEE 802 perspectives on WRC-19, any updates?   </a:t>
            </a:r>
            <a:r>
              <a:rPr lang="en-US" altLang="en-US" sz="2000" b="0" dirty="0">
                <a:sym typeface="Wingdings" panose="05000000000000000000" pitchFamily="2" charset="2"/>
              </a:rPr>
              <a:t> </a:t>
            </a:r>
            <a:r>
              <a:rPr lang="en-US" altLang="en-US" sz="2000" b="0" dirty="0"/>
              <a:t>yes </a:t>
            </a:r>
          </a:p>
          <a:p>
            <a:pPr lvl="1">
              <a:buFont typeface="Arial" panose="020B0604020202020204" pitchFamily="34" charset="0"/>
              <a:buChar char="•"/>
            </a:pPr>
            <a:r>
              <a:rPr lang="en-US" sz="1600" dirty="0">
                <a:hlinkClick r:id="rId2"/>
              </a:rPr>
              <a:t>https://mentor.ieee.org/802.18/dcn/17/18-17-0073-00-0000-ieee-802-positions-on-wrc19-agenda-items.pptx</a:t>
            </a:r>
            <a:r>
              <a:rPr lang="en-US" sz="1600" dirty="0"/>
              <a:t> </a:t>
            </a:r>
            <a:endParaRPr lang="en-US" sz="1800" dirty="0"/>
          </a:p>
          <a:p>
            <a:pPr lvl="1">
              <a:buFont typeface="Arial" panose="020B0604020202020204" pitchFamily="34" charset="0"/>
              <a:buChar char="•"/>
            </a:pPr>
            <a:endParaRPr lang="en-US" sz="1800" dirty="0"/>
          </a:p>
          <a:p>
            <a:pPr lvl="1">
              <a:buFont typeface="Arial" panose="020B0604020202020204" pitchFamily="34" charset="0"/>
              <a:buChar char="•"/>
            </a:pPr>
            <a:r>
              <a:rPr lang="en-US" sz="1800" dirty="0"/>
              <a:t>Would like to finish updates today and approve. Latest markup copy: </a:t>
            </a:r>
          </a:p>
          <a:p>
            <a:pPr lvl="1">
              <a:buFont typeface="Arial" panose="020B0604020202020204" pitchFamily="34" charset="0"/>
              <a:buChar char="•"/>
            </a:pPr>
            <a:r>
              <a:rPr lang="en-US" sz="1800" dirty="0">
                <a:hlinkClick r:id="rId3"/>
              </a:rPr>
              <a:t>https://mentor.ieee.org/802.18/dcn/17/18-17-0073-02-0000-ieee-802-positions-on-wrc19-agenda-items.pptx</a:t>
            </a:r>
            <a:r>
              <a:rPr lang="en-US" sz="1800" dirty="0"/>
              <a:t> </a:t>
            </a:r>
          </a:p>
          <a:p>
            <a:pPr lvl="1">
              <a:buFont typeface="Arial" panose="020B0604020202020204" pitchFamily="34" charset="0"/>
              <a:buChar char="•"/>
            </a:pPr>
            <a:endParaRPr lang="en-US" sz="1800" dirty="0"/>
          </a:p>
          <a:p>
            <a:pPr lvl="1">
              <a:buFont typeface="Arial" panose="020B0604020202020204" pitchFamily="34" charset="0"/>
              <a:buChar char="•"/>
            </a:pPr>
            <a:r>
              <a:rPr lang="en-US" sz="1800" dirty="0"/>
              <a:t>Then it will move to IEEE 802 EC for approval. </a:t>
            </a:r>
          </a:p>
          <a:p>
            <a:pPr marL="457200" lvl="1" indent="0"/>
            <a:r>
              <a:rPr lang="en-US" sz="1800" dirty="0"/>
              <a:t>  </a:t>
            </a:r>
          </a:p>
          <a:p>
            <a:pPr lvl="1">
              <a:buFont typeface="Arial" panose="020B0604020202020204" pitchFamily="34" charset="0"/>
              <a:buChar char="•"/>
            </a:pPr>
            <a:r>
              <a:rPr lang="en-US" sz="1800" dirty="0"/>
              <a:t>We made it through with the edits in 18-17/0073r03, and approved.  The chair will use the chair’s editorial privilege to make a clean r04 to send to the EC.  </a:t>
            </a:r>
          </a:p>
          <a:p>
            <a:pPr lvl="1">
              <a:buFont typeface="Arial" panose="020B0604020202020204" pitchFamily="34" charset="0"/>
              <a:buChar char="•"/>
            </a:pPr>
            <a:endParaRPr lang="en-US" sz="1800" dirty="0"/>
          </a:p>
          <a:p>
            <a:pPr lvl="1">
              <a:buFont typeface="Arial" panose="020B0604020202020204" pitchFamily="34" charset="0"/>
              <a:buChar char="•"/>
            </a:pPr>
            <a:endParaRPr lang="en-US" sz="1600" dirty="0"/>
          </a:p>
          <a:p>
            <a:pPr>
              <a:buFont typeface="Arial" panose="020B0604020202020204" pitchFamily="34" charset="0"/>
              <a:buChar char="•"/>
            </a:pPr>
            <a:endParaRPr lang="en-US" dirty="0"/>
          </a:p>
          <a:p>
            <a:pPr lvl="1">
              <a:buFont typeface="Arial" panose="020B0604020202020204" pitchFamily="34" charset="0"/>
              <a:buChar char="•"/>
            </a:pPr>
            <a:endParaRPr lang="en-US" sz="1600" b="0" dirty="0"/>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April 2018</a:t>
            </a:r>
            <a:endParaRPr lang="en-GB" dirty="0"/>
          </a:p>
        </p:txBody>
      </p:sp>
    </p:spTree>
    <p:extLst>
      <p:ext uri="{BB962C8B-B14F-4D97-AF65-F5344CB8AC3E}">
        <p14:creationId xmlns:p14="http://schemas.microsoft.com/office/powerpoint/2010/main" val="1493959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IEEE 802 WRC-19 position</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pPr>
              <a:buFont typeface="Arial" panose="020B0604020202020204" pitchFamily="34" charset="0"/>
              <a:buChar char="•"/>
            </a:pPr>
            <a:r>
              <a:rPr lang="en-US" altLang="en-US" sz="2000" u="sng" dirty="0"/>
              <a:t>Motion:</a:t>
            </a:r>
            <a:r>
              <a:rPr lang="en-US" sz="2000" dirty="0"/>
              <a:t> </a:t>
            </a:r>
            <a:r>
              <a:rPr lang="en-US" sz="2000" b="0" dirty="0"/>
              <a:t>To approve document 18-17/0073r03, IEEE 802 viewpoints on WRC-19 IEEE 802 appropriate agenda items. With the Chair of 802.18 having editorial privileges and then send to the EC for review/approval. </a:t>
            </a:r>
          </a:p>
          <a:p>
            <a:endParaRPr lang="en-US" altLang="en-US" sz="2000" b="0" dirty="0"/>
          </a:p>
          <a:p>
            <a:r>
              <a:rPr lang="en-US" altLang="en-US" sz="2000" b="1" dirty="0"/>
              <a:t>		Moved by:  	 	Stuart K.</a:t>
            </a:r>
          </a:p>
          <a:p>
            <a:pPr lvl="1"/>
            <a:r>
              <a:rPr lang="en-US" altLang="en-US" b="1" dirty="0"/>
              <a:t>Seconded by:  	John N.	</a:t>
            </a:r>
          </a:p>
          <a:p>
            <a:pPr lvl="1"/>
            <a:r>
              <a:rPr lang="en-US" altLang="en-US" b="1" dirty="0"/>
              <a:t>Discussion?		</a:t>
            </a:r>
          </a:p>
          <a:p>
            <a:pPr lvl="1"/>
            <a:r>
              <a:rPr lang="en-US" altLang="en-US" b="1" dirty="0">
                <a:solidFill>
                  <a:schemeClr val="tx1"/>
                </a:solidFill>
              </a:rPr>
              <a:t>Vote:  _10_Y   /  _0_N   /  _0_A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05 April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4021841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800" dirty="0"/>
              <a:t>RSM-New Zealand – Prepare for 5G  -1</a:t>
            </a:r>
          </a:p>
        </p:txBody>
      </p:sp>
      <p:sp>
        <p:nvSpPr>
          <p:cNvPr id="3" name="Content Placeholder 2"/>
          <p:cNvSpPr>
            <a:spLocks noGrp="1"/>
          </p:cNvSpPr>
          <p:nvPr>
            <p:ph idx="1"/>
          </p:nvPr>
        </p:nvSpPr>
        <p:spPr>
          <a:xfrm>
            <a:off x="253191" y="838200"/>
            <a:ext cx="8216511" cy="4113213"/>
          </a:xfrm>
        </p:spPr>
        <p:txBody>
          <a:bodyPr/>
          <a:lstStyle/>
          <a:p>
            <a:pPr marL="457200" lvl="1" indent="0"/>
            <a:endParaRPr lang="en-US" altLang="en-US" sz="1600" dirty="0"/>
          </a:p>
          <a:p>
            <a:pPr>
              <a:buFont typeface="Arial" panose="020B0604020202020204" pitchFamily="34" charset="0"/>
              <a:buChar char="•"/>
            </a:pPr>
            <a:r>
              <a:rPr lang="en-US" sz="2000" dirty="0"/>
              <a:t>RSM-New Zealand - Consultation - 2018-03.  Comments 30 April.  </a:t>
            </a:r>
          </a:p>
          <a:p>
            <a:pPr lvl="1">
              <a:buFont typeface="Arial" panose="020B0604020202020204" pitchFamily="34" charset="0"/>
              <a:buChar char="•"/>
            </a:pPr>
            <a:r>
              <a:rPr lang="en-US" sz="1800" dirty="0">
                <a:hlinkClick r:id="rId2"/>
              </a:rPr>
              <a:t>https://mentor.ieee.org/802.18/dcn/18/18-18-0029-00-0000-consultation-preparing-for-5g-in-new-zealand.pdf</a:t>
            </a:r>
            <a:r>
              <a:rPr lang="en-US" sz="1800" dirty="0"/>
              <a:t> </a:t>
            </a:r>
          </a:p>
          <a:p>
            <a:pPr lvl="1">
              <a:buFont typeface="Arial" panose="020B0604020202020204" pitchFamily="34" charset="0"/>
              <a:buChar char="•"/>
            </a:pPr>
            <a:r>
              <a:rPr lang="en-US" sz="1800" dirty="0"/>
              <a:t>To meet deadline, </a:t>
            </a:r>
            <a:r>
              <a:rPr lang="en-US" sz="1800" b="1" u="sng" dirty="0"/>
              <a:t>need to approve next week 12 April. </a:t>
            </a:r>
          </a:p>
          <a:p>
            <a:pPr>
              <a:buFont typeface="Arial" panose="020B0604020202020204" pitchFamily="34" charset="0"/>
              <a:buChar char="•"/>
            </a:pPr>
            <a:r>
              <a:rPr lang="en-US" altLang="en-US" sz="2000" dirty="0">
                <a:solidFill>
                  <a:schemeClr val="tx1"/>
                </a:solidFill>
              </a:rPr>
              <a:t>Primary Bands mentioned: </a:t>
            </a:r>
          </a:p>
          <a:p>
            <a:pPr lvl="1"/>
            <a:r>
              <a:rPr lang="en-US" sz="1000" dirty="0"/>
              <a:t>	</a:t>
            </a:r>
            <a:r>
              <a:rPr lang="en-US" sz="1800" dirty="0"/>
              <a:t>The bands above 30 GHz are likely to be used as additional capacity layers for 5G networks. We are not convinced that this additional capacity will be required in 2020 for initial deployment of 5G in New Zealand. As such, we do not consider there is any need to facilitate early access to these bands at this stage. </a:t>
            </a:r>
          </a:p>
          <a:p>
            <a:pPr lvl="1"/>
            <a:r>
              <a:rPr lang="en-US" sz="1800" dirty="0"/>
              <a:t>	At present, we do not consider there is demand for the 600 MHz and 1400 MHz bands to be allocated to IMT. </a:t>
            </a:r>
            <a:r>
              <a:rPr lang="en-US" sz="1800" b="1" dirty="0"/>
              <a:t>However, we intend to revisit the timing for allocation of these bands once allocation of the 3.5 GHz and 26 GHz bands is complete. </a:t>
            </a:r>
          </a:p>
          <a:p>
            <a:pPr lvl="1"/>
            <a:r>
              <a:rPr lang="en-US" sz="1800" dirty="0"/>
              <a:t>	We are interested in industry’s views on when there is realistically likely to be demand for these bands.</a:t>
            </a:r>
          </a:p>
          <a:p>
            <a:pPr lvl="1"/>
            <a:r>
              <a:rPr lang="en-US" sz="1800" dirty="0"/>
              <a:t>e.g. </a:t>
            </a:r>
            <a:r>
              <a:rPr lang="en-US" sz="1600" dirty="0"/>
              <a:t>Q5. Do you agree that the 3.5 GHz band is the top priority for allocation for 5G? </a:t>
            </a:r>
            <a:endParaRPr lang="en-US" sz="1600" b="0" dirty="0"/>
          </a:p>
          <a:p>
            <a:pPr lvl="1"/>
            <a:endParaRPr lang="en-US" altLang="en-US" sz="1800" dirty="0">
              <a:solidFill>
                <a:schemeClr val="tx1"/>
              </a:solidFill>
            </a:endParaRPr>
          </a:p>
          <a:p>
            <a:pPr>
              <a:buFont typeface="Arial" panose="020B0604020202020204" pitchFamily="34" charset="0"/>
              <a:buChar char="•"/>
            </a:pPr>
            <a:endParaRPr lang="en-US" altLang="en-US" sz="2200" dirty="0">
              <a:solidFill>
                <a:schemeClr val="tx1"/>
              </a:solidFill>
            </a:endParaRPr>
          </a:p>
          <a:p>
            <a:pPr>
              <a:buFont typeface="Arial" panose="020B0604020202020204" pitchFamily="34" charset="0"/>
              <a:buChar char="•"/>
            </a:pPr>
            <a:endParaRPr lang="en-US" altLang="en-US" sz="20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05 April 2018</a:t>
            </a:r>
            <a:endParaRPr lang="en-GB" dirty="0"/>
          </a:p>
        </p:txBody>
      </p:sp>
      <p:sp>
        <p:nvSpPr>
          <p:cNvPr id="8" name="Footer Placeholder 7"/>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98678461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25837</TotalTime>
  <Words>2790</Words>
  <Application>Microsoft Office PowerPoint</Application>
  <PresentationFormat>On-screen Show (4:3)</PresentationFormat>
  <Paragraphs>397</Paragraphs>
  <Slides>27</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27</vt:i4>
      </vt:variant>
    </vt:vector>
  </HeadingPairs>
  <TitlesOfParts>
    <vt:vector size="39"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Motions - administrative</vt:lpstr>
      <vt:lpstr>IEEE 802 – WRC-19 AIs</vt:lpstr>
      <vt:lpstr>Motion – IEEE 802 WRC-19 position</vt:lpstr>
      <vt:lpstr>RSM-New Zealand – Prepare for 5G  -1</vt:lpstr>
      <vt:lpstr>RSM-New Zealand – Prepare for 5G  -2</vt:lpstr>
      <vt:lpstr>FCC – Spectrum Horizons (95 - 3000 GHz) NPRM -1</vt:lpstr>
      <vt:lpstr>FCC – Spectrum Horizons NPRM -2</vt:lpstr>
      <vt:lpstr>IEEE EU</vt:lpstr>
      <vt:lpstr>ISED (if time permits)</vt:lpstr>
      <vt:lpstr>FCC (if time permits)</vt:lpstr>
      <vt:lpstr>IEEE 802 (if time permits)</vt:lpstr>
      <vt:lpstr>EU items (if time permits)</vt:lpstr>
      <vt:lpstr>Actions Required</vt:lpstr>
      <vt:lpstr>Any Other Business</vt:lpstr>
      <vt:lpstr>Adjourn</vt:lpstr>
      <vt:lpstr>PowerPoint Presentation</vt:lpstr>
      <vt:lpstr>Motions - administrative</vt:lpstr>
      <vt:lpstr>Motion – FCC Spectrum Horizons</vt:lpstr>
      <vt:lpstr>IEEE – not connected and underserved (from last week)</vt:lpstr>
      <vt:lpstr>Motion – EU Spectrum Management</vt:lpstr>
      <vt:lpstr>IEEE 802 (.11)</vt:lpstr>
      <vt:lpstr>IEEE SA - informational</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Teleconference Plan and Agenda</dc:title>
  <dc:creator/>
  <cp:lastModifiedBy>Holcomb, Jay</cp:lastModifiedBy>
  <cp:revision>466</cp:revision>
  <cp:lastPrinted>1601-01-01T00:00:00Z</cp:lastPrinted>
  <dcterms:created xsi:type="dcterms:W3CDTF">2016-03-03T14:54:45Z</dcterms:created>
  <dcterms:modified xsi:type="dcterms:W3CDTF">2018-04-06T11:42:16Z</dcterms:modified>
</cp:coreProperties>
</file>