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41" r:id="rId3"/>
    <p:sldId id="329" r:id="rId4"/>
    <p:sldId id="330" r:id="rId5"/>
    <p:sldId id="319" r:id="rId6"/>
    <p:sldId id="331" r:id="rId7"/>
    <p:sldId id="353" r:id="rId8"/>
    <p:sldId id="365" r:id="rId9"/>
    <p:sldId id="370" r:id="rId10"/>
    <p:sldId id="371" r:id="rId11"/>
    <p:sldId id="369" r:id="rId12"/>
    <p:sldId id="372" r:id="rId13"/>
    <p:sldId id="354" r:id="rId14"/>
    <p:sldId id="351" r:id="rId15"/>
    <p:sldId id="343" r:id="rId16"/>
    <p:sldId id="359" r:id="rId17"/>
    <p:sldId id="352" r:id="rId18"/>
    <p:sldId id="321" r:id="rId19"/>
    <p:sldId id="349" r:id="rId20"/>
    <p:sldId id="327" r:id="rId21"/>
    <p:sldId id="342" r:id="rId22"/>
    <p:sldId id="367" r:id="rId23"/>
    <p:sldId id="373" r:id="rId24"/>
    <p:sldId id="358" r:id="rId25"/>
    <p:sldId id="366" r:id="rId26"/>
    <p:sldId id="363" r:id="rId27"/>
    <p:sldId id="360"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5" autoAdjust="0"/>
    <p:restoredTop sz="94660"/>
  </p:normalViewPr>
  <p:slideViewPr>
    <p:cSldViewPr>
      <p:cViewPr varScale="1">
        <p:scale>
          <a:sx n="104" d="100"/>
          <a:sy n="104" d="100"/>
        </p:scale>
        <p:origin x="70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04-Apr-18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April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05 April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April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802.18-18/0034r00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www.fcc.gov/ecfs/search/filings?proceedings_name=18-21&amp;sort=date_disseminated,DESC" TargetMode="External"/><Relationship Id="rId3" Type="http://schemas.openxmlformats.org/officeDocument/2006/relationships/hyperlink" Target="https://www.fcc.gov/ecfs/search/filings?proceedings_name=RM-11795&amp;sort=date_disseminated,DESC" TargetMode="External"/><Relationship Id="rId7" Type="http://schemas.openxmlformats.org/officeDocument/2006/relationships/hyperlink" Target="https://www.federalregister.gov/documents/2018/04/02/2018-06179/spectrum-horizons" TargetMode="External"/><Relationship Id="rId2" Type="http://schemas.openxmlformats.org/officeDocument/2006/relationships/hyperlink" Target="https://mentor.ieee.org/802.18/dcn/18/18-18-0022-01-0000-fcc-18-17-nprm-for-95-3000-ghz.pdf"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www.tcbcouncil.org_link.asp-3Fe-3Djay.holcomb-40itron.com-26job-3D3311944-26ymlink-3D228802629-26finalurl-3Dhttps-253A-252F-252Fwww-252Efederalregister-252Egov-252Fdocuments-252F2018-252F04-252F02-252F2018-252D06179-252Fspectrum-252Dhorizons-252520&amp;d=DwMFAg&amp;c=pqcuzKEN_84c78MOSc5_fw&amp;r=z8R-nWJ8GIxwjOjNKhEFByb-tZ6XE3GZXWSggNdVo-w&amp;m=lp5WecRqj_7lnq_9FfBIkjP109aUcTs28ieAgbYLdSA&amp;s=x1r2kCHWagJo7ZfMP7EV94OJFbDZBOk_xaIIdRpCALY&amp;e=" TargetMode="External"/><Relationship Id="rId5" Type="http://schemas.openxmlformats.org/officeDocument/2006/relationships/hyperlink" Target="https://ecfsapi.fcc.gov/file/10330377403301/Comments_FCC_NPRM_above95_300318.pdf" TargetMode="External"/><Relationship Id="rId4" Type="http://schemas.openxmlformats.org/officeDocument/2006/relationships/hyperlink" Target="https://ecfsapi.fcc.gov/file/1022856488879/AntwortFCC_280218.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ic.gc.ca/eic/site/smt-gst.nsf/eng/sf11359.html" TargetMode="External"/><Relationship Id="rId2" Type="http://schemas.openxmlformats.org/officeDocument/2006/relationships/hyperlink" Target="https://mentor.ieee.org/802.18/dcn/17/18-17-0148-00-0000-ised-consultation-on-the-spectrum-outlook-2018-to-2022.pdf" TargetMode="External"/><Relationship Id="rId1" Type="http://schemas.openxmlformats.org/officeDocument/2006/relationships/slideLayout" Target="../slideLayouts/slideLayout1.xml"/><Relationship Id="rId5" Type="http://schemas.openxmlformats.org/officeDocument/2006/relationships/hyperlink" Target="http://www.ic.gc.ca/eic/site/smt-gst.nsf/eng/sf11385.html" TargetMode="External"/><Relationship Id="rId4" Type="http://schemas.openxmlformats.org/officeDocument/2006/relationships/hyperlink" Target="http://www.ic.gc.ca/eic/site/smt-gst.nsf/eng/sf11377.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08-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35-00-0000-minutes-29mar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073-02-0000-ieee-802-positions-on-wrc19-agenda-items.pptx" TargetMode="External"/><Relationship Id="rId2" Type="http://schemas.openxmlformats.org/officeDocument/2006/relationships/hyperlink" Target="https://mentor.ieee.org/802.18/dcn/17/18-17-0073-00-0000-ieee-802-positions-on-wrc19-agenda-items.ppt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8/18-18-0029-00-0000-consultation-preparing-for-5g-in-new-zealand.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 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05 April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494240"/>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489"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800" dirty="0"/>
              <a:t>RSM-New Zealand – Prepare for 5G  -2</a:t>
            </a:r>
          </a:p>
        </p:txBody>
      </p:sp>
      <p:sp>
        <p:nvSpPr>
          <p:cNvPr id="3" name="Content Placeholder 2"/>
          <p:cNvSpPr>
            <a:spLocks noGrp="1"/>
          </p:cNvSpPr>
          <p:nvPr>
            <p:ph idx="1"/>
          </p:nvPr>
        </p:nvSpPr>
        <p:spPr>
          <a:xfrm>
            <a:off x="253191" y="947774"/>
            <a:ext cx="8216511" cy="4113213"/>
          </a:xfrm>
        </p:spPr>
        <p:txBody>
          <a:bodyPr/>
          <a:lstStyle/>
          <a:p>
            <a:pPr marL="457200" lvl="1" indent="0"/>
            <a:endParaRPr lang="en-US" altLang="en-US" sz="1600" dirty="0"/>
          </a:p>
          <a:p>
            <a:pPr>
              <a:buFont typeface="Arial" panose="020B0604020202020204" pitchFamily="34" charset="0"/>
              <a:buChar char="•"/>
            </a:pPr>
            <a:r>
              <a:rPr lang="en-US" altLang="en-US" sz="2000" dirty="0">
                <a:solidFill>
                  <a:schemeClr val="tx1"/>
                </a:solidFill>
              </a:rPr>
              <a:t>They also mentioned these bands: </a:t>
            </a:r>
          </a:p>
          <a:p>
            <a:pPr lvl="1"/>
            <a:r>
              <a:rPr lang="en-US" altLang="en-US" sz="700" dirty="0">
                <a:solidFill>
                  <a:schemeClr val="tx1"/>
                </a:solidFill>
              </a:rPr>
              <a:t>	</a:t>
            </a:r>
            <a:r>
              <a:rPr lang="en-US" sz="1800" dirty="0"/>
              <a:t>Q9.	Do you agree that the 31.8 to 33.4 GHz, 40.5 to 42.5 GHz and 42.5 to 43.5 GHz bands are a low priority for allocation to 5G in New Zealand?</a:t>
            </a:r>
          </a:p>
          <a:p>
            <a:pPr lvl="1"/>
            <a:r>
              <a:rPr lang="en-US" sz="1800" dirty="0"/>
              <a:t>	Q11. Do you have any comment on the possible allocation of 27.5 to 29.5 GHz to IMT?</a:t>
            </a:r>
          </a:p>
          <a:p>
            <a:pPr lvl="1"/>
            <a:r>
              <a:rPr lang="en-US" sz="1800" dirty="0"/>
              <a:t> </a:t>
            </a:r>
          </a:p>
          <a:p>
            <a:pPr>
              <a:buFont typeface="Arial" panose="020B0604020202020204" pitchFamily="34" charset="0"/>
              <a:buChar char="•"/>
            </a:pPr>
            <a:r>
              <a:rPr lang="en-US" altLang="en-US" sz="2000" dirty="0">
                <a:solidFill>
                  <a:schemeClr val="tx1"/>
                </a:solidFill>
              </a:rPr>
              <a:t>Summary of their 41 questions is on the last 3 pages of consultation.</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r>
              <a:rPr lang="en-US" altLang="en-US" sz="2000" dirty="0">
                <a:solidFill>
                  <a:schemeClr val="tx1"/>
                </a:solidFill>
              </a:rPr>
              <a:t>Do we want to comment?   </a:t>
            </a:r>
            <a:r>
              <a:rPr lang="en-US" altLang="en-US" sz="1400" dirty="0">
                <a:solidFill>
                  <a:schemeClr val="tx1"/>
                </a:solidFill>
              </a:rPr>
              <a:t>(Would need all comment ready text by Tuesday)</a:t>
            </a:r>
            <a:endParaRPr lang="en-US" altLang="en-US" sz="2000" dirty="0">
              <a:solidFill>
                <a:schemeClr val="tx1"/>
              </a:solidFill>
            </a:endParaRPr>
          </a:p>
          <a:p>
            <a:pPr lvl="1">
              <a:buFont typeface="Arial" panose="020B0604020202020204" pitchFamily="34" charset="0"/>
              <a:buChar char="•"/>
            </a:pPr>
            <a:r>
              <a:rPr lang="en-US" altLang="en-US" sz="1800" dirty="0">
                <a:solidFill>
                  <a:schemeClr val="tx1"/>
                </a:solidFill>
              </a:rPr>
              <a:t>If so, what points do we need to comment on? </a:t>
            </a:r>
          </a:p>
          <a:p>
            <a:pPr lvl="1">
              <a:buFont typeface="Arial" panose="020B0604020202020204" pitchFamily="34" charset="0"/>
              <a:buChar char="•"/>
            </a:pPr>
            <a:r>
              <a:rPr lang="en-US" altLang="en-US" sz="1800" dirty="0">
                <a:solidFill>
                  <a:schemeClr val="tx1"/>
                </a:solidFill>
              </a:rPr>
              <a:t> </a:t>
            </a:r>
          </a:p>
          <a:p>
            <a:pPr lvl="1">
              <a:buFont typeface="Arial" panose="020B0604020202020204" pitchFamily="34" charset="0"/>
              <a:buChar char="•"/>
            </a:pPr>
            <a:r>
              <a:rPr lang="en-US" altLang="en-US" sz="1800" dirty="0">
                <a:solidFill>
                  <a:schemeClr val="tx1"/>
                </a:solidFill>
              </a:rPr>
              <a:t> </a:t>
            </a:r>
          </a:p>
          <a:p>
            <a:pPr lvl="1">
              <a:buFont typeface="Arial" panose="020B0604020202020204" pitchFamily="34" charset="0"/>
              <a:buChar char="•"/>
            </a:pPr>
            <a:r>
              <a:rPr lang="en-US" altLang="en-US" sz="1800" dirty="0">
                <a:solidFill>
                  <a:schemeClr val="tx1"/>
                </a:solidFill>
              </a:rPr>
              <a:t> </a:t>
            </a:r>
          </a:p>
          <a:p>
            <a:pPr lvl="1">
              <a:buFont typeface="Arial" panose="020B0604020202020204" pitchFamily="34" charset="0"/>
              <a:buChar char="•"/>
            </a:pPr>
            <a:r>
              <a:rPr lang="en-US" altLang="en-US" sz="1800" dirty="0">
                <a:solidFill>
                  <a:schemeClr val="tx1"/>
                </a:solidFill>
              </a:rPr>
              <a:t> </a:t>
            </a:r>
          </a:p>
          <a:p>
            <a:pPr lvl="1">
              <a:buFont typeface="Arial" panose="020B0604020202020204" pitchFamily="34" charset="0"/>
              <a:buChar char="•"/>
            </a:pPr>
            <a:endParaRPr lang="en-US" altLang="en-US" sz="1800" dirty="0">
              <a:solidFill>
                <a:schemeClr val="tx1"/>
              </a:solidFill>
            </a:endParaRPr>
          </a:p>
          <a:p>
            <a:pPr lvl="1"/>
            <a:r>
              <a:rPr lang="en-US" altLang="en-US" sz="1800" dirty="0">
                <a:solidFill>
                  <a:schemeClr val="tx1"/>
                </a:solidFill>
              </a:rPr>
              <a:t>	</a:t>
            </a:r>
          </a:p>
          <a:p>
            <a:pPr>
              <a:buFont typeface="Arial" panose="020B0604020202020204" pitchFamily="34" charset="0"/>
              <a:buChar char="•"/>
            </a:pPr>
            <a:endParaRPr lang="en-US" alt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05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36672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a:t>
            </a:r>
            <a:r>
              <a:rPr lang="en-US" sz="1400" dirty="0"/>
              <a:t>(95 - 3000 GHz)</a:t>
            </a:r>
            <a:r>
              <a:rPr lang="en-US" sz="2800" dirty="0"/>
              <a:t> NPRM -1</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sz="2000" b="0" dirty="0"/>
              <a:t>Will call it Spectrum Horizons moving forward;  FCC 18-17</a:t>
            </a:r>
          </a:p>
          <a:p>
            <a:pPr>
              <a:buFont typeface="Arial" panose="020B0604020202020204" pitchFamily="34" charset="0"/>
              <a:buChar char="•"/>
            </a:pPr>
            <a:r>
              <a:rPr lang="en-US" sz="2000" b="0" dirty="0"/>
              <a:t>NPRM - Open 95 to 3000 GHz for unlicensed use, including new licensing regimes, published in Federal Register on 02 April. </a:t>
            </a:r>
          </a:p>
          <a:p>
            <a:pPr lvl="1">
              <a:buFont typeface="Arial" panose="020B0604020202020204" pitchFamily="34" charset="0"/>
              <a:buChar char="•"/>
            </a:pPr>
            <a:r>
              <a:rPr lang="en-US" altLang="en-US" sz="1200" dirty="0">
                <a:hlinkClick r:id="rId2"/>
              </a:rPr>
              <a:t>https://</a:t>
            </a:r>
            <a:r>
              <a:rPr lang="en-US" altLang="en-US" sz="1200" b="1" dirty="0">
                <a:hlinkClick r:id="rId2"/>
              </a:rPr>
              <a:t>mentor.ieee.org</a:t>
            </a:r>
            <a:r>
              <a:rPr lang="en-US" altLang="en-US" sz="1200" dirty="0">
                <a:hlinkClick r:id="rId2"/>
              </a:rPr>
              <a:t>/802.18/dcn/18/18-18-0022-01-0000-fcc-18-17-nprm-for-95-3000-ghz.pdf</a:t>
            </a:r>
            <a:r>
              <a:rPr lang="en-US" altLang="en-US" sz="1200" dirty="0"/>
              <a:t> </a:t>
            </a:r>
          </a:p>
          <a:p>
            <a:pPr lvl="1">
              <a:buFont typeface="Arial" panose="020B0604020202020204" pitchFamily="34" charset="0"/>
              <a:buChar char="•"/>
            </a:pPr>
            <a:r>
              <a:rPr lang="en-US" sz="1200" u="sng" dirty="0">
                <a:hlinkClick r:id="rId3"/>
              </a:rPr>
              <a:t>https://</a:t>
            </a:r>
            <a:r>
              <a:rPr lang="en-US" sz="1200" b="1" u="sng" dirty="0">
                <a:hlinkClick r:id="rId3"/>
              </a:rPr>
              <a:t>www.fcc.gov</a:t>
            </a:r>
            <a:r>
              <a:rPr lang="en-US" sz="1200" u="sng" dirty="0">
                <a:hlinkClick r:id="rId3"/>
              </a:rPr>
              <a:t>/ecfs/search/filings?proceedings_name=RM-11795&amp;sort=date_disseminated,DESC</a:t>
            </a:r>
            <a:r>
              <a:rPr lang="en-US" sz="1200" dirty="0"/>
              <a:t> </a:t>
            </a:r>
            <a:r>
              <a:rPr lang="en-US" altLang="en-US" sz="1200" b="0" dirty="0"/>
              <a:t> </a:t>
            </a:r>
          </a:p>
          <a:p>
            <a:pPr lvl="1">
              <a:buFont typeface="Arial" panose="020B0604020202020204" pitchFamily="34" charset="0"/>
              <a:buChar char="•"/>
            </a:pPr>
            <a:r>
              <a:rPr lang="en-US" altLang="en-US" sz="1200" dirty="0">
                <a:hlinkClick r:id="rId4"/>
              </a:rPr>
              <a:t>https://ecfsapi.fcc.gov/file/1022856488879/AntwortFCC_280218.pdf</a:t>
            </a:r>
            <a:r>
              <a:rPr lang="en-US" altLang="en-US" sz="1200" dirty="0"/>
              <a:t>  (Thomas Kuerner, RM-11795)</a:t>
            </a:r>
          </a:p>
          <a:p>
            <a:pPr lvl="1">
              <a:buFont typeface="Arial" panose="020B0604020202020204" pitchFamily="34" charset="0"/>
              <a:buChar char="•"/>
            </a:pPr>
            <a:r>
              <a:rPr lang="en-US" altLang="en-US" sz="1200" dirty="0">
                <a:hlinkClick r:id="rId5"/>
              </a:rPr>
              <a:t>https://ecfsapi.fcc.gov/file/10330377403301/Comments_FCC_NPRM_above95_300318.pdf</a:t>
            </a:r>
            <a:r>
              <a:rPr lang="en-US" altLang="en-US" sz="1200" dirty="0"/>
              <a:t>  (Thomas Kuerner, ET-21)</a:t>
            </a:r>
          </a:p>
          <a:p>
            <a:pPr lvl="1">
              <a:buFont typeface="Arial" panose="020B0604020202020204" pitchFamily="34" charset="0"/>
              <a:buChar char="•"/>
            </a:pPr>
            <a:r>
              <a:rPr lang="en-US" sz="1200" dirty="0"/>
              <a:t>Federal Register summary:</a:t>
            </a:r>
            <a:endParaRPr lang="en-US" sz="1200" dirty="0">
              <a:hlinkClick r:id="rId6"/>
            </a:endParaRPr>
          </a:p>
          <a:p>
            <a:pPr lvl="1">
              <a:buFont typeface="Arial" panose="020B0604020202020204" pitchFamily="34" charset="0"/>
              <a:buChar char="•"/>
            </a:pPr>
            <a:r>
              <a:rPr lang="en-US" sz="1200" u="sng" dirty="0">
                <a:hlinkClick r:id="rId7"/>
              </a:rPr>
              <a:t>https://www.federalregister.gov/documents/2018/04/02/2018-06179/spectrum-horizons</a:t>
            </a:r>
            <a:r>
              <a:rPr lang="en-US" sz="1200" u="sng" dirty="0">
                <a:hlinkClick r:id="rId6"/>
              </a:rPr>
              <a:t> </a:t>
            </a:r>
            <a:endParaRPr lang="en-US" altLang="en-US" sz="1600" dirty="0"/>
          </a:p>
          <a:p>
            <a:pPr>
              <a:buFont typeface="Arial" panose="020B0604020202020204" pitchFamily="34" charset="0"/>
              <a:buChar char="•"/>
            </a:pPr>
            <a:r>
              <a:rPr lang="en-US" altLang="en-US" sz="2000" dirty="0"/>
              <a:t>Comments (reply) </a:t>
            </a:r>
            <a:r>
              <a:rPr lang="en-US" altLang="en-US" sz="2000" b="0" dirty="0"/>
              <a:t>Due:   02May18   (17May)		(30 days / 45 days)  </a:t>
            </a:r>
          </a:p>
          <a:p>
            <a:pPr lvl="1">
              <a:buFont typeface="Arial" panose="020B0604020202020204" pitchFamily="34" charset="0"/>
              <a:buChar char="•"/>
            </a:pPr>
            <a:r>
              <a:rPr lang="en-US" altLang="en-US" sz="1600" dirty="0"/>
              <a:t>We would need to approve any comments by 19April. </a:t>
            </a:r>
          </a:p>
          <a:p>
            <a:pPr>
              <a:buFont typeface="Arial" panose="020B0604020202020204" pitchFamily="34" charset="0"/>
              <a:buChar char="•"/>
            </a:pPr>
            <a:r>
              <a:rPr lang="en-US" altLang="en-US" sz="2000" dirty="0"/>
              <a:t>2 parts of this:</a:t>
            </a:r>
          </a:p>
          <a:p>
            <a:pPr lvl="1">
              <a:buFont typeface="Arial" panose="020B0604020202020204" pitchFamily="34" charset="0"/>
              <a:buChar char="•"/>
            </a:pPr>
            <a:r>
              <a:rPr lang="en-US" altLang="en-US" sz="1800" dirty="0"/>
              <a:t>Docket ET 18-21, </a:t>
            </a:r>
            <a:r>
              <a:rPr lang="en-US" sz="1800" dirty="0"/>
              <a:t>Spectrum Horizons, </a:t>
            </a:r>
            <a:r>
              <a:rPr lang="en-US" altLang="en-US" sz="1800" dirty="0"/>
              <a:t>filings: </a:t>
            </a:r>
          </a:p>
          <a:p>
            <a:pPr lvl="2">
              <a:buFont typeface="Arial" panose="020B0604020202020204" pitchFamily="34" charset="0"/>
              <a:buChar char="•"/>
            </a:pPr>
            <a:r>
              <a:rPr lang="en-US" altLang="en-US" sz="1400" dirty="0">
                <a:hlinkClick r:id="rId8"/>
              </a:rPr>
              <a:t>https://www.fcc.gov/ecfs/search/filings?proceedings_name=18-21&amp;sort=date_disseminated,DESC</a:t>
            </a:r>
            <a:r>
              <a:rPr lang="en-US" altLang="en-US" sz="1400" dirty="0"/>
              <a:t> </a:t>
            </a:r>
          </a:p>
          <a:p>
            <a:pPr lvl="1">
              <a:buFont typeface="Arial" panose="020B0604020202020204" pitchFamily="34" charset="0"/>
              <a:buChar char="•"/>
            </a:pPr>
            <a:r>
              <a:rPr lang="sv-SE" sz="1800" dirty="0"/>
              <a:t>Docket RM-11795, </a:t>
            </a:r>
            <a:r>
              <a:rPr lang="en-US" sz="1800" dirty="0"/>
              <a:t>James Edwin </a:t>
            </a:r>
            <a:r>
              <a:rPr lang="en-US" sz="1800" dirty="0" err="1"/>
              <a:t>Whedbee</a:t>
            </a:r>
            <a:r>
              <a:rPr lang="en-US" sz="1800" dirty="0"/>
              <a:t> Petition for Rulemaking to Allow Unlicensed Operation in the 95-1,000 GHz Band  </a:t>
            </a:r>
            <a:r>
              <a:rPr lang="sv-SE" sz="1800" dirty="0"/>
              <a:t>filings:</a:t>
            </a:r>
            <a:endParaRPr lang="en-US" altLang="en-US" sz="1800" dirty="0"/>
          </a:p>
          <a:p>
            <a:pPr lvl="2">
              <a:buFont typeface="Arial" panose="020B0604020202020204" pitchFamily="34" charset="0"/>
              <a:buChar char="•"/>
            </a:pPr>
            <a:r>
              <a:rPr lang="sv-SE" sz="1400" u="sng" dirty="0">
                <a:hlinkClick r:id="rId3"/>
              </a:rPr>
              <a:t>https://www.fcc.gov/ecfs/search/filings?proceedings_name=RM-11795&amp;sort=date_disseminated,DESC</a:t>
            </a:r>
            <a:endParaRPr lang="en-US" altLang="en-US" sz="1600" b="0" dirty="0"/>
          </a:p>
          <a:p>
            <a:pPr lvl="1">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244335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NPRM -2</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altLang="en-US" sz="2000" b="0" dirty="0"/>
              <a:t>One of our members has filed comments on both parts. </a:t>
            </a:r>
          </a:p>
          <a:p>
            <a:pPr>
              <a:buFont typeface="Arial" panose="020B0604020202020204" pitchFamily="34" charset="0"/>
              <a:buChar char="•"/>
            </a:pPr>
            <a:r>
              <a:rPr lang="en-US" altLang="en-US" sz="2000" b="0" dirty="0"/>
              <a:t>Some highlights for the Spectrum Horizons one: </a:t>
            </a:r>
          </a:p>
          <a:p>
            <a:pPr lvl="1">
              <a:buFont typeface="Arial" panose="020B0604020202020204" pitchFamily="34" charset="0"/>
              <a:buChar char="•"/>
            </a:pPr>
            <a:r>
              <a:rPr lang="en-US" altLang="en-US" sz="1800" dirty="0"/>
              <a:t>IEEE Std. 802.15.3d-2017 just finalized operating 252-425 GHz. </a:t>
            </a:r>
          </a:p>
          <a:p>
            <a:pPr lvl="1">
              <a:buFont typeface="Arial" panose="020B0604020202020204" pitchFamily="34" charset="0"/>
              <a:buChar char="•"/>
            </a:pPr>
            <a:r>
              <a:rPr lang="en-US" altLang="en-US" sz="1800" b="0" dirty="0"/>
              <a:t>WRC-19 AI 1.15 identifies uses from, 275-450 GHz. </a:t>
            </a:r>
          </a:p>
          <a:p>
            <a:pPr lvl="1">
              <a:buFont typeface="Arial" panose="020B0604020202020204" pitchFamily="34" charset="0"/>
              <a:buChar char="•"/>
            </a:pPr>
            <a:r>
              <a:rPr lang="en-US" altLang="en-US" sz="1800" dirty="0"/>
              <a:t>ITU-R technical and operational reports ITU-R M.2417 and ITU-R F.2416 are out.  Sharing studies still under development.</a:t>
            </a:r>
          </a:p>
          <a:p>
            <a:pPr lvl="1">
              <a:buFont typeface="Arial" panose="020B0604020202020204" pitchFamily="34" charset="0"/>
              <a:buChar char="•"/>
            </a:pPr>
            <a:r>
              <a:rPr lang="en-US" altLang="en-US" sz="1800" dirty="0"/>
              <a:t>The ITU-R parameters are in alignment with IEEE 802. And assume the use of 2GHz BWs, though 20 to 50 GHz expected. </a:t>
            </a:r>
          </a:p>
          <a:p>
            <a:pPr lvl="1">
              <a:buFont typeface="Arial" panose="020B0604020202020204" pitchFamily="34" charset="0"/>
              <a:buChar char="•"/>
            </a:pPr>
            <a:r>
              <a:rPr lang="en-US" altLang="en-US" sz="1800" b="0" dirty="0"/>
              <a:t>More…   </a:t>
            </a:r>
          </a:p>
          <a:p>
            <a:pPr lvl="1">
              <a:buFont typeface="Arial" panose="020B0604020202020204" pitchFamily="34" charset="0"/>
              <a:buChar char="•"/>
            </a:pPr>
            <a:r>
              <a:rPr lang="en-US" altLang="en-US" sz="1800" dirty="0"/>
              <a:t> </a:t>
            </a:r>
          </a:p>
          <a:p>
            <a:pPr lvl="1">
              <a:buFont typeface="Arial" panose="020B0604020202020204" pitchFamily="34" charset="0"/>
              <a:buChar char="•"/>
            </a:pPr>
            <a:endParaRPr lang="en-US" altLang="en-US" sz="1800" b="0" dirty="0"/>
          </a:p>
          <a:p>
            <a:pPr>
              <a:buFont typeface="Arial" panose="020B0604020202020204" pitchFamily="34" charset="0"/>
              <a:buChar char="•"/>
            </a:pPr>
            <a:r>
              <a:rPr lang="en-US" altLang="en-US" sz="2000" b="0" dirty="0"/>
              <a:t>What about the experimental licensing? </a:t>
            </a:r>
          </a:p>
          <a:p>
            <a:pPr lvl="1">
              <a:buFont typeface="Arial" panose="020B0604020202020204" pitchFamily="34" charset="0"/>
              <a:buChar char="•"/>
            </a:pPr>
            <a:r>
              <a:rPr lang="en-US" altLang="en-US" b="0" dirty="0"/>
              <a:t> </a:t>
            </a:r>
          </a:p>
          <a:p>
            <a:pPr lvl="1">
              <a:buFont typeface="Arial" panose="020B0604020202020204" pitchFamily="34" charset="0"/>
              <a:buChar char="•"/>
            </a:pPr>
            <a:endParaRPr lang="en-US" altLang="en-US" b="0" dirty="0"/>
          </a:p>
          <a:p>
            <a:pPr>
              <a:buFont typeface="Arial" panose="020B0604020202020204" pitchFamily="34" charset="0"/>
              <a:buChar char="•"/>
            </a:pPr>
            <a:r>
              <a:rPr lang="en-US" altLang="en-US" sz="2200" b="0" dirty="0"/>
              <a:t> ___</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52438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a:t>
            </a:r>
          </a:p>
        </p:txBody>
      </p:sp>
      <p:sp>
        <p:nvSpPr>
          <p:cNvPr id="3" name="Content Placeholder 2"/>
          <p:cNvSpPr>
            <a:spLocks noGrp="1"/>
          </p:cNvSpPr>
          <p:nvPr>
            <p:ph idx="1"/>
          </p:nvPr>
        </p:nvSpPr>
        <p:spPr>
          <a:xfrm>
            <a:off x="685005" y="1181893"/>
            <a:ext cx="8458995" cy="4494213"/>
          </a:xfrm>
        </p:spPr>
        <p:txBody>
          <a:bodyPr/>
          <a:lstStyle/>
          <a:p>
            <a:pPr>
              <a:buFont typeface="Arial" panose="020B0604020202020204" pitchFamily="34" charset="0"/>
              <a:buChar char="•"/>
            </a:pPr>
            <a:r>
              <a:rPr lang="en-US" sz="2000" b="0" dirty="0"/>
              <a:t>IEEE European Public Policy Position Statement on Spectrum Management</a:t>
            </a:r>
          </a:p>
          <a:p>
            <a:pPr lvl="1">
              <a:buFont typeface="Arial" panose="020B0604020202020204" pitchFamily="34" charset="0"/>
              <a:buChar char="•"/>
            </a:pPr>
            <a:r>
              <a:rPr lang="en-US" sz="1800" dirty="0">
                <a:hlinkClick r:id="rId2"/>
              </a:rPr>
              <a:t>https://mentor.ieee.org/802.18/dcn/18/18-18-0028-00-0000-draft-ieee-european-public-policy-position-statement-on-spectrum-management.pdf</a:t>
            </a:r>
            <a:r>
              <a:rPr lang="en-US" sz="1800" dirty="0"/>
              <a:t>  </a:t>
            </a:r>
          </a:p>
          <a:p>
            <a:pPr lvl="1">
              <a:buFont typeface="Arial" panose="020B0604020202020204" pitchFamily="34" charset="0"/>
              <a:buChar char="•"/>
            </a:pPr>
            <a:r>
              <a:rPr lang="en-US" sz="1800" b="1" dirty="0">
                <a:solidFill>
                  <a:schemeClr val="tx1"/>
                </a:solidFill>
              </a:rPr>
              <a:t>We are being asked to review this statement, similar to the one in November, though some focus for the EU.  Guidance is to review and comment in detail.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b="1" dirty="0">
                <a:solidFill>
                  <a:srgbClr val="00B0F0"/>
                </a:solidFill>
              </a:rPr>
              <a:t>Please send comments to .18 chair, to integrate, to be reviewed by the TAG. </a:t>
            </a:r>
          </a:p>
          <a:p>
            <a:pPr lvl="1">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600" b="0" dirty="0"/>
              <a:t>Based on the viewpoints and arguments in this policy paper, the IEEE EPPC WG on ICT recommends: </a:t>
            </a:r>
          </a:p>
          <a:p>
            <a:r>
              <a:rPr lang="en-US" sz="1200" b="0" dirty="0"/>
              <a:t> ITU/WARC should amend their usage allocation schemes to consider much wider frequency bands per usage domain, subject to specific audited coding and modulation schemes, which promote innovation and value creation. </a:t>
            </a:r>
          </a:p>
          <a:p>
            <a:r>
              <a:rPr lang="en-US" sz="1200" b="0" dirty="0"/>
              <a:t> Governments should strive to support the 3D principle and add transmitted power, location, and time constraints to balance conflicting interests; they should also, in some areas, encourage sharing between licensees seeking the same rights. </a:t>
            </a:r>
          </a:p>
          <a:p>
            <a:r>
              <a:rPr lang="en-US" sz="1200" b="0" dirty="0"/>
              <a:t> Governments, assisted by industry, should reinforce spectrum monitoring; in addition, when monitoring radio spectrum, they should enhance their capabilities in assessing new/forthcoming coding and modulation techniques at the measurement level. </a:t>
            </a:r>
          </a:p>
          <a:p>
            <a:r>
              <a:rPr lang="en-US" sz="1200" b="0" dirty="0"/>
              <a:t> Legal provisions set by regulators and parliaments should encourage a broader societal value-based allocation, while ensuring dependability, resilience, safety, and security.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ISED </a:t>
            </a:r>
            <a:r>
              <a:rPr lang="en-US" sz="1400" dirty="0"/>
              <a:t>(if time permits)</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sz="2000" b="0" dirty="0"/>
              <a:t>ISED Consultation on the Spectrum Outlook 2018 to 2022</a:t>
            </a:r>
          </a:p>
          <a:p>
            <a:pPr lvl="2">
              <a:buFont typeface="Arial" panose="020B0604020202020204" pitchFamily="34" charset="0"/>
              <a:buChar char="•"/>
            </a:pPr>
            <a:r>
              <a:rPr lang="en-US" u="sng" dirty="0">
                <a:hlinkClick r:id="rId2"/>
              </a:rPr>
              <a:t>https://mentor.ieee.org/802.18/dcn/17/18-17-0148-00-0000-ised-consultation-on-the-spectrum-outlook-2018-to-2022.pdf</a:t>
            </a:r>
            <a:r>
              <a:rPr lang="en-US" sz="1000" dirty="0"/>
              <a:t>  </a:t>
            </a:r>
          </a:p>
          <a:p>
            <a:pPr lvl="2">
              <a:buFont typeface="Arial" panose="020B0604020202020204" pitchFamily="34" charset="0"/>
              <a:buChar char="•"/>
            </a:pPr>
            <a:r>
              <a:rPr lang="en-US" dirty="0">
                <a:hlinkClick r:id="rId3"/>
              </a:rPr>
              <a:t>http://www.ic.gc.ca/eic/site/smt-gst.nsf/eng/sf11359.html</a:t>
            </a:r>
            <a:r>
              <a:rPr lang="en-US" dirty="0"/>
              <a:t> </a:t>
            </a:r>
          </a:p>
          <a:p>
            <a:pPr marL="457200" lvl="1" indent="0"/>
            <a:endParaRPr lang="en-US" altLang="en-US" sz="1600" b="0" dirty="0"/>
          </a:p>
          <a:p>
            <a:pPr lvl="1">
              <a:buFont typeface="Arial" panose="020B0604020202020204" pitchFamily="34" charset="0"/>
              <a:buChar char="•"/>
            </a:pPr>
            <a:r>
              <a:rPr lang="en-US" altLang="en-US" sz="1800" b="0" dirty="0"/>
              <a:t>Comments Link, was due 16 Feb 2018</a:t>
            </a:r>
          </a:p>
          <a:p>
            <a:pPr lvl="2">
              <a:buFont typeface="Arial" panose="020B0604020202020204" pitchFamily="34" charset="0"/>
              <a:buChar char="•"/>
            </a:pPr>
            <a:r>
              <a:rPr lang="en-US" u="sng" dirty="0">
                <a:hlinkClick r:id="rId4"/>
              </a:rPr>
              <a:t>http://www.ic.gc.ca/eic/site/smt-gst.nsf/eng/sf11377.html</a:t>
            </a:r>
            <a:r>
              <a:rPr lang="en-US" sz="1400" dirty="0"/>
              <a:t>  </a:t>
            </a:r>
            <a:endParaRPr lang="en-US" altLang="en-US" sz="1400" b="0" dirty="0"/>
          </a:p>
          <a:p>
            <a:pPr lvl="2">
              <a:buFont typeface="Arial" panose="020B0604020202020204" pitchFamily="34" charset="0"/>
              <a:buChar char="•"/>
            </a:pPr>
            <a:r>
              <a:rPr lang="en-US" altLang="en-US" sz="1400" dirty="0"/>
              <a:t>  </a:t>
            </a:r>
          </a:p>
          <a:p>
            <a:pPr lvl="2">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Reply Comments Link, was due 16 Mar 2018</a:t>
            </a:r>
          </a:p>
          <a:p>
            <a:pPr lvl="2">
              <a:buFont typeface="Arial" panose="020B0604020202020204" pitchFamily="34" charset="0"/>
              <a:buChar char="•"/>
            </a:pPr>
            <a:r>
              <a:rPr lang="en-US" altLang="en-US" sz="2000" b="1" u="sng" dirty="0"/>
              <a:t>Reply comments now on line:  </a:t>
            </a:r>
          </a:p>
          <a:p>
            <a:pPr lvl="2">
              <a:buFont typeface="Arial" panose="020B0604020202020204" pitchFamily="34" charset="0"/>
              <a:buChar char="•"/>
            </a:pPr>
            <a:r>
              <a:rPr lang="en-US" altLang="en-US" dirty="0">
                <a:hlinkClick r:id="rId5"/>
              </a:rPr>
              <a:t>http://www.ic.gc.ca/eic/site/smt-gst.nsf/eng/sf11385.html</a:t>
            </a:r>
            <a:r>
              <a:rPr lang="en-US" altLang="en-US" dirty="0"/>
              <a:t> </a:t>
            </a:r>
            <a:endParaRPr lang="en-US" altLang="en-US" b="0" dirty="0"/>
          </a:p>
          <a:p>
            <a:pPr lvl="2">
              <a:buFont typeface="Arial" panose="020B0604020202020204" pitchFamily="34" charset="0"/>
              <a:buChar char="•"/>
            </a:pPr>
            <a:r>
              <a:rPr lang="en-US" altLang="en-US" sz="1400" b="0" dirty="0"/>
              <a:t> </a:t>
            </a:r>
          </a:p>
          <a:p>
            <a:pPr marL="457200" lvl="1" indent="0"/>
            <a:endParaRPr 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2841882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a:t>
            </a:r>
            <a:r>
              <a:rPr lang="en-US" sz="1400" dirty="0"/>
              <a:t>(if time permits)</a:t>
            </a:r>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sz="2000" b="0" dirty="0"/>
              <a:t>NGV SG, Next Generation Vehicular, 802.11p  </a:t>
            </a:r>
          </a:p>
          <a:p>
            <a:pPr lvl="1">
              <a:buFont typeface="Arial" panose="020B0604020202020204" pitchFamily="34" charset="0"/>
              <a:buChar char="•"/>
            </a:pPr>
            <a:r>
              <a:rPr lang="en-US" sz="1800" dirty="0"/>
              <a:t>Has the FCC made any progress  and possible final action on U-NII-4?</a:t>
            </a:r>
          </a:p>
          <a:p>
            <a:pPr lvl="1">
              <a:buFont typeface="Arial" panose="020B0604020202020204" pitchFamily="34" charset="0"/>
              <a:buChar char="•"/>
            </a:pPr>
            <a:r>
              <a:rPr lang="en-US" sz="1800" dirty="0"/>
              <a:t> </a:t>
            </a:r>
          </a:p>
          <a:p>
            <a:pPr lvl="1">
              <a:buFont typeface="Arial" panose="020B0604020202020204" pitchFamily="34" charset="0"/>
              <a:buChar char="•"/>
            </a:pPr>
            <a:r>
              <a:rPr lang="en-US" sz="1800" dirty="0"/>
              <a:t> </a:t>
            </a:r>
          </a:p>
          <a:p>
            <a:pPr lvl="1">
              <a:buFont typeface="Arial" panose="020B0604020202020204" pitchFamily="34" charset="0"/>
              <a:buChar char="•"/>
            </a:pPr>
            <a:endParaRPr lang="en-US" sz="1800" dirty="0"/>
          </a:p>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200" dirty="0">
                <a:hlinkClick r:id="rId2"/>
              </a:rPr>
              <a:t>https://mentor.ieee.org/802.18/dcn/18/18-18-0021-00-0000-nprm-fcc-18-18.docx</a:t>
            </a:r>
            <a:r>
              <a:rPr lang="en-US" altLang="en-US" sz="1200" dirty="0"/>
              <a:t>  </a:t>
            </a:r>
          </a:p>
          <a:p>
            <a:pPr lvl="1">
              <a:buFont typeface="Arial" panose="020B0604020202020204" pitchFamily="34" charset="0"/>
              <a:buChar char="•"/>
            </a:pPr>
            <a:r>
              <a:rPr lang="en-US" sz="1200" u="sng" dirty="0">
                <a:hlinkClick r:id="rId3"/>
              </a:rPr>
              <a:t>https://www.fcc.gov/ecfs/search/filings?proceedings_name=18-22&amp;sort=date_disseminated,DESC</a:t>
            </a:r>
            <a:r>
              <a:rPr lang="en-US" sz="1200" dirty="0"/>
              <a:t>  </a:t>
            </a:r>
            <a:r>
              <a:rPr lang="en-US" altLang="en-US" sz="1200" dirty="0"/>
              <a:t> </a:t>
            </a:r>
            <a:endParaRPr lang="en-US" altLang="en-US" sz="1400" dirty="0"/>
          </a:p>
          <a:p>
            <a:pPr lvl="1">
              <a:buFont typeface="Arial" panose="020B0604020202020204" pitchFamily="34" charset="0"/>
              <a:buChar char="•"/>
            </a:pPr>
            <a:r>
              <a:rPr lang="en-US" altLang="en-US" sz="1600" dirty="0"/>
              <a:t>Comments Due: _____</a:t>
            </a:r>
            <a:r>
              <a:rPr lang="en-US" altLang="en-US" sz="1600" b="0" dirty="0"/>
              <a:t>  		(45 days / 75 days)</a:t>
            </a:r>
          </a:p>
          <a:p>
            <a:pPr lvl="1">
              <a:buFont typeface="Arial" panose="020B0604020202020204" pitchFamily="34" charset="0"/>
              <a:buChar char="•"/>
            </a:pPr>
            <a:r>
              <a:rPr lang="en-US" altLang="en-US" sz="1600" dirty="0"/>
              <a:t>Will watch for due dates, though will start discussions as soon as time allows in our calls.</a:t>
            </a:r>
            <a:endParaRPr lang="en-US" altLang="en-US" sz="12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(if time permits)</a:t>
            </a:r>
          </a:p>
        </p:txBody>
      </p:sp>
      <p:sp>
        <p:nvSpPr>
          <p:cNvPr id="3" name="Content Placeholder 2"/>
          <p:cNvSpPr>
            <a:spLocks noGrp="1"/>
          </p:cNvSpPr>
          <p:nvPr>
            <p:ph idx="1"/>
          </p:nvPr>
        </p:nvSpPr>
        <p:spPr>
          <a:xfrm>
            <a:off x="685800" y="1275229"/>
            <a:ext cx="8306595" cy="4494213"/>
          </a:xfrm>
        </p:spPr>
        <p:txBody>
          <a:bodyPr/>
          <a:lstStyle/>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rgbClr val="00B0F0"/>
                </a:solidFill>
              </a:rPr>
              <a:t>When time permits, will review this and what can we do.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endParaRPr lang="en-US" sz="1800" b="0" dirty="0">
              <a:solidFill>
                <a:schemeClr val="tx1"/>
              </a:solidFill>
            </a:endParaRP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1400" dirty="0"/>
              <a:t>(if time permits)</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dirty="0"/>
              <a:t>Anything to share on the EU front?</a:t>
            </a:r>
            <a:endParaRPr lang="en-US" sz="2000" dirty="0">
              <a:solidFill>
                <a:schemeClr val="bg1"/>
              </a:solidFill>
            </a:endParaRPr>
          </a:p>
          <a:p>
            <a:pPr lvl="1">
              <a:buFont typeface="Arial" panose="020B0604020202020204" pitchFamily="34" charset="0"/>
              <a:buChar char="•"/>
            </a:pPr>
            <a:r>
              <a:rPr lang="en-US" sz="1800" dirty="0">
                <a:solidFill>
                  <a:schemeClr val="bg1"/>
                </a:solidFill>
              </a:rPr>
              <a:t> </a:t>
            </a:r>
          </a:p>
          <a:p>
            <a:pPr lvl="1">
              <a:buFont typeface="Arial" panose="020B0604020202020204" pitchFamily="34" charset="0"/>
              <a:buChar char="•"/>
            </a:pPr>
            <a:r>
              <a:rPr lang="en-US" sz="1800" dirty="0">
                <a:solidFill>
                  <a:schemeClr val="bg1">
                    <a:lumMod val="95000"/>
                  </a:schemeClr>
                </a:solidFill>
              </a:rPr>
              <a:t> </a:t>
            </a:r>
          </a:p>
          <a:p>
            <a:pPr lvl="1">
              <a:buFont typeface="Arial" panose="020B0604020202020204" pitchFamily="34" charset="0"/>
              <a:buChar char="•"/>
            </a:pPr>
            <a:r>
              <a:rPr lang="en-US" sz="1800" b="0" dirty="0"/>
              <a:t> </a:t>
            </a:r>
            <a:r>
              <a:rPr lang="en-US" sz="1800" dirty="0"/>
              <a:t>  </a:t>
            </a:r>
            <a:r>
              <a:rPr lang="en-US" sz="18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98888" y="1263650"/>
            <a:ext cx="8216511" cy="4113213"/>
          </a:xfrm>
        </p:spPr>
        <p:txBody>
          <a:bodyPr/>
          <a:lstStyle/>
          <a:p>
            <a:pPr marL="457200" lvl="1" indent="0"/>
            <a:endParaRPr lang="en-US" altLang="en-US" sz="1600" dirty="0"/>
          </a:p>
          <a:p>
            <a:pPr>
              <a:buFont typeface="Arial" panose="020B0604020202020204" pitchFamily="34" charset="0"/>
              <a:buChar char="•"/>
            </a:pPr>
            <a:r>
              <a:rPr lang="en-US" sz="2000" dirty="0"/>
              <a:t>New Zealand RSM - Consultation - Preparing for 5G in New Zealand - 2018-03. Comments 30 April.  Need to approve next week.</a:t>
            </a:r>
          </a:p>
          <a:p>
            <a:pPr lvl="1">
              <a:buFont typeface="Arial" panose="020B0604020202020204" pitchFamily="34" charset="0"/>
              <a:buChar char="•"/>
            </a:pPr>
            <a:r>
              <a:rPr lang="en-US" altLang="en-US" sz="1800" dirty="0">
                <a:solidFill>
                  <a:srgbClr val="00B0F0"/>
                </a:solidFill>
              </a:rPr>
              <a:t>Please send comment ready text contributions </a:t>
            </a:r>
            <a:r>
              <a:rPr lang="en-US" altLang="en-US" sz="1800" i="1" u="sng" dirty="0">
                <a:solidFill>
                  <a:srgbClr val="00B0F0"/>
                </a:solidFill>
              </a:rPr>
              <a:t>to the chair by Tuesday.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FCC Spectrum Horizons 95-3000GHz NPRM, Comments due 02 May.  Need to approve by 19 April.</a:t>
            </a:r>
          </a:p>
          <a:p>
            <a:pPr lvl="1">
              <a:buFont typeface="Arial" panose="020B0604020202020204" pitchFamily="34" charset="0"/>
              <a:buChar char="•"/>
            </a:pPr>
            <a:r>
              <a:rPr lang="en-US" altLang="en-US" sz="1800" dirty="0">
                <a:solidFill>
                  <a:srgbClr val="00B0F0"/>
                </a:solidFill>
              </a:rPr>
              <a:t>Please send comment ready text contributions in the next week. </a:t>
            </a:r>
            <a:endParaRPr lang="en-US" alt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Comments for the IEEE EU position paper on Spectrum Management.  </a:t>
            </a:r>
          </a:p>
          <a:p>
            <a:pPr lvl="1">
              <a:buFont typeface="Arial" panose="020B0604020202020204" pitchFamily="34" charset="0"/>
              <a:buChar char="•"/>
            </a:pPr>
            <a:r>
              <a:rPr lang="en-US" altLang="en-US" sz="1800" dirty="0">
                <a:solidFill>
                  <a:srgbClr val="00B0F0"/>
                </a:solidFill>
              </a:rPr>
              <a:t>All please continue to send proposed revisions to the chair as you can.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7770813"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comments on the Google waiver from last week, are in the middle of the EC vote.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marL="0" indent="0"/>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05 April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5029200"/>
          </a:xfrm>
        </p:spPr>
        <p:txBody>
          <a:bodyPr/>
          <a:lstStyle/>
          <a:p>
            <a:pPr>
              <a:buFont typeface="Arial" panose="020B0604020202020204" pitchFamily="34" charset="0"/>
              <a:buChar char="•"/>
            </a:pPr>
            <a:r>
              <a:rPr lang="en-US" altLang="en-US" sz="2000" b="1" dirty="0"/>
              <a:t>Number of voters:  </a:t>
            </a:r>
            <a:r>
              <a:rPr lang="en-US" altLang="en-US" sz="1800" b="1" dirty="0"/>
              <a:t>41 (8 on EC);  Nearly voters: 1</a:t>
            </a:r>
            <a:r>
              <a:rPr lang="en-US" altLang="en-US" sz="1800" b="1" dirty="0">
                <a:solidFill>
                  <a:schemeClr val="tx1"/>
                </a:solidFill>
              </a:rPr>
              <a:t>;  Aspirant members: 7</a:t>
            </a:r>
            <a:endParaRPr lang="en-US" altLang="en-US" sz="1800" dirty="0">
              <a:solidFill>
                <a:schemeClr val="tx1"/>
              </a:solidFill>
            </a:endParaRPr>
          </a:p>
          <a:p>
            <a:pPr lvl="1">
              <a:buFont typeface="Arial" panose="020B0604020202020204" pitchFamily="34" charset="0"/>
              <a:buChar char="•"/>
            </a:pPr>
            <a:r>
              <a:rPr lang="en-US" sz="1200" dirty="0">
                <a:solidFill>
                  <a:schemeClr val="tx1"/>
                </a:solidFill>
                <a:ea typeface="+mn-ea"/>
                <a:cs typeface="+mn-cs"/>
              </a:rPr>
              <a:t>Quorum is met </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spcBef>
                <a:spcPts val="600"/>
              </a:spcBef>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of the RR-TAG / IEEE 802.18:</a:t>
            </a:r>
          </a:p>
          <a:p>
            <a:pPr lvl="1" eaLnBrk="1" hangingPunct="1">
              <a:defRPr/>
            </a:pPr>
            <a:r>
              <a:rPr lang="en-US" sz="1600" dirty="0"/>
              <a:t>Chair is Jay Holcomb (Itron) </a:t>
            </a:r>
          </a:p>
          <a:p>
            <a:pPr lvl="1" eaLnBrk="1" hangingPunct="1">
              <a:defRPr/>
            </a:pPr>
            <a:r>
              <a:rPr lang="en-US" sz="1600" dirty="0"/>
              <a:t>Vice-chair is open – looking </a:t>
            </a:r>
          </a:p>
          <a:p>
            <a:pPr lvl="1" eaLnBrk="1" hangingPunct="1">
              <a:defRPr/>
            </a:pPr>
            <a:r>
              <a:rPr lang="en-US" sz="1600" dirty="0"/>
              <a:t>Secretary is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05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573477595"/>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8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815974" y="1233646"/>
            <a:ext cx="8115301" cy="4113213"/>
          </a:xfrm>
        </p:spPr>
        <p:txBody>
          <a:bodyPr/>
          <a:lstStyle/>
          <a:p>
            <a:pPr>
              <a:buFont typeface="Arial" panose="020B0604020202020204" pitchFamily="34" charset="0"/>
              <a:buChar char="•"/>
            </a:pPr>
            <a:r>
              <a:rPr lang="en-US" sz="2000" dirty="0"/>
              <a:t>Next teleconference: 12 April 2018 – </a:t>
            </a:r>
            <a:r>
              <a:rPr lang="en-US" sz="2000" i="1" u="sng" dirty="0"/>
              <a:t>14:30</a:t>
            </a:r>
            <a:r>
              <a:rPr lang="en-US" sz="2000" dirty="0"/>
              <a:t> ET</a:t>
            </a:r>
          </a:p>
          <a:p>
            <a:pPr lvl="2">
              <a:buFont typeface="Arial" panose="020B0604020202020204" pitchFamily="34" charset="0"/>
              <a:buChar char="•"/>
            </a:pPr>
            <a:r>
              <a:rPr lang="en-US" dirty="0"/>
              <a:t>Call in info: </a:t>
            </a:r>
            <a:r>
              <a:rPr lang="en-US" dirty="0">
                <a:hlinkClick r:id="rId2"/>
              </a:rPr>
              <a:t>https://mentor.ieee.org/802.18/dcn/16/18-16-0038-08-0000-teleconference-call-in-info.pptx</a:t>
            </a:r>
            <a:r>
              <a:rPr lang="en-US" dirty="0"/>
              <a:t>  or the latest. (watch for an update soon.)</a:t>
            </a:r>
          </a:p>
          <a:p>
            <a:pPr lvl="2">
              <a:buFont typeface="Arial" panose="020B0604020202020204" pitchFamily="34" charset="0"/>
              <a:buChar char="•"/>
            </a:pPr>
            <a:r>
              <a:rPr lang="en-US" dirty="0"/>
              <a:t>Note: If the call-in link doesn’t work send the Chair an email right away.   </a:t>
            </a:r>
          </a:p>
          <a:p>
            <a:pPr lvl="2">
              <a:buFont typeface="Arial" panose="020B0604020202020204" pitchFamily="34" charset="0"/>
              <a:buChar char="•"/>
            </a:pPr>
            <a:r>
              <a:rPr lang="en-US" dirty="0"/>
              <a:t>All changes/cancellations will be sent out to the 802.18 list server. </a:t>
            </a:r>
          </a:p>
          <a:p>
            <a:pPr lvl="1">
              <a:buFont typeface="Arial" panose="020B0604020202020204" pitchFamily="34" charset="0"/>
              <a:buChar char="•"/>
            </a:pPr>
            <a:endParaRPr lang="en-US" sz="1600" dirty="0"/>
          </a:p>
          <a:p>
            <a:pPr lvl="1">
              <a:buFont typeface="Arial" panose="020B0604020202020204" pitchFamily="34" charset="0"/>
              <a:buChar char="•"/>
            </a:pPr>
            <a:r>
              <a:rPr lang="en-US" sz="1600" b="1" u="sng" dirty="0"/>
              <a:t>Note: moving to the next call in information, as voted on at Plenary in Rosemont,  rev 09 of the 18-16/0038.  Will upload the next few days.  </a:t>
            </a:r>
          </a:p>
          <a:p>
            <a:pPr lvl="5">
              <a:buFont typeface="Arial" panose="020B0604020202020204" pitchFamily="34" charset="0"/>
              <a:buChar char="•"/>
            </a:pPr>
            <a:endParaRPr lang="en-US" sz="12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solidFill>
                  <a:schemeClr val="tx1"/>
                </a:solidFill>
              </a:rPr>
              <a:t>We are adjourned at 15:_________</a:t>
            </a:r>
            <a:r>
              <a:rPr lang="en-US" altLang="en-US" sz="1800" dirty="0">
                <a:solidFill>
                  <a:schemeClr val="tx1"/>
                </a:solidFill>
              </a:rPr>
              <a: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100" dirty="0">
                <a:solidFill>
                  <a:schemeClr val="bg1"/>
                </a:solidFill>
              </a:rPr>
              <a:t>Agenda is complete,      </a:t>
            </a:r>
            <a:r>
              <a:rPr lang="en-US" sz="1100" u="sng" dirty="0">
                <a:solidFill>
                  <a:schemeClr val="bg1"/>
                </a:solidFill>
              </a:rPr>
              <a:t>Motion:</a:t>
            </a:r>
            <a:r>
              <a:rPr lang="en-US" sz="1100" dirty="0">
                <a:solidFill>
                  <a:schemeClr val="bg1"/>
                </a:solidFill>
              </a:rPr>
              <a:t> Move to Adjourn. </a:t>
            </a:r>
          </a:p>
          <a:p>
            <a:pPr lvl="1">
              <a:buFont typeface="Arial" panose="020B0604020202020204" pitchFamily="34" charset="0"/>
              <a:buChar char="•"/>
            </a:pPr>
            <a:r>
              <a:rPr lang="en-US" sz="1100" dirty="0">
                <a:solidFill>
                  <a:schemeClr val="bg1"/>
                </a:solidFill>
              </a:rPr>
              <a:t>Moved by:  	</a:t>
            </a:r>
          </a:p>
          <a:p>
            <a:pPr lvl="1">
              <a:buFont typeface="Arial" panose="020B0604020202020204" pitchFamily="34" charset="0"/>
              <a:buChar char="•"/>
            </a:pPr>
            <a:r>
              <a:rPr lang="en-US" sz="1100" dirty="0">
                <a:solidFill>
                  <a:schemeClr val="bg1"/>
                </a:solidFill>
              </a:rPr>
              <a:t>Seconded by:    </a:t>
            </a:r>
          </a:p>
          <a:p>
            <a:pPr lvl="1">
              <a:buFont typeface="Arial" panose="020B0604020202020204" pitchFamily="34" charset="0"/>
              <a:buChar char="•"/>
            </a:pPr>
            <a:r>
              <a:rPr lang="en-US" sz="1100" dirty="0">
                <a:solidFill>
                  <a:schemeClr val="bg1"/>
                </a:solidFill>
              </a:rPr>
              <a:t>We are adjourned at ________</a:t>
            </a:r>
            <a:endParaRPr lang="en-US" sz="120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05 April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		</a:t>
            </a:r>
          </a:p>
          <a:p>
            <a:pPr lvl="1"/>
            <a:r>
              <a:rPr lang="en-US" altLang="en-US" sz="1600" b="1" dirty="0"/>
              <a:t>Vote:  </a:t>
            </a:r>
            <a:r>
              <a:rPr lang="en-US" altLang="en-US" sz="1600" b="1" dirty="0">
                <a:solidFill>
                  <a:schemeClr val="bg1">
                    <a:lumMod val="75000"/>
                  </a:schemeClr>
                </a:solidFill>
              </a:rPr>
              <a:t>Unanimous consent</a:t>
            </a:r>
          </a:p>
          <a:p>
            <a:pPr lvl="1"/>
            <a:endParaRPr lang="en-US" altLang="en-US" sz="1600" u="sng" dirty="0"/>
          </a:p>
          <a:p>
            <a:pPr lvl="1"/>
            <a:endParaRPr lang="en-US" altLang="en-US" sz="1600" u="sng" dirty="0">
              <a:solidFill>
                <a:schemeClr val="tx1"/>
              </a:solidFill>
            </a:endParaRPr>
          </a:p>
          <a:p>
            <a:r>
              <a:rPr lang="en-US" altLang="en-US" sz="1600" u="sng" dirty="0">
                <a:solidFill>
                  <a:schemeClr val="tx1"/>
                </a:solidFill>
              </a:rPr>
              <a:t>Motion:</a:t>
            </a:r>
            <a:r>
              <a:rPr lang="en-US" altLang="en-US" sz="1600" dirty="0">
                <a:solidFill>
                  <a:schemeClr val="tx1"/>
                </a:solidFill>
              </a:rPr>
              <a:t> To approve minutes from the IEEE 802.18 teleconference on ___________;   ________________________________________________; </a:t>
            </a:r>
            <a:r>
              <a:rPr lang="en-US" altLang="en-US" sz="1600" b="1" dirty="0">
                <a:solidFill>
                  <a:schemeClr val="tx1"/>
                </a:solidFill>
              </a:rPr>
              <a:t>	</a:t>
            </a:r>
            <a:r>
              <a:rPr lang="en-US" altLang="en-US" sz="1400" b="1" dirty="0">
                <a:solidFill>
                  <a:schemeClr val="tx1"/>
                </a:solidFill>
              </a:rPr>
              <a:t>Posted: </a:t>
            </a:r>
            <a:r>
              <a:rPr lang="en-US" sz="1400" b="0" dirty="0"/>
              <a:t>_____________</a:t>
            </a:r>
            <a:endParaRPr lang="en-US" sz="1400"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Moved by: 	   </a:t>
            </a:r>
          </a:p>
          <a:p>
            <a:pPr lvl="1"/>
            <a:r>
              <a:rPr lang="en-US" altLang="en-US" sz="1600" b="1" dirty="0">
                <a:solidFill>
                  <a:schemeClr val="tx1"/>
                </a:solidFill>
              </a:rPr>
              <a:t>Seconded by:      </a:t>
            </a:r>
          </a:p>
          <a:p>
            <a:pPr lvl="1"/>
            <a:r>
              <a:rPr lang="en-US" altLang="en-US" sz="1600" b="1" dirty="0">
                <a:solidFill>
                  <a:schemeClr val="tx1"/>
                </a:solidFill>
              </a:rPr>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endParaRPr lang="en-US" altLang="en-US" sz="1600" b="1" u="sng" dirty="0">
              <a:solidFill>
                <a:schemeClr val="bg1">
                  <a:lumMod val="75000"/>
                </a:schemeClr>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22</a:t>
            </a:fld>
            <a:endParaRPr lang="en-US" altLang="en-US" sz="1200" b="0" dirty="0"/>
          </a:p>
        </p:txBody>
      </p:sp>
      <p:sp>
        <p:nvSpPr>
          <p:cNvPr id="2" name="Date Placeholder 1"/>
          <p:cNvSpPr>
            <a:spLocks noGrp="1"/>
          </p:cNvSpPr>
          <p:nvPr>
            <p:ph type="dt" idx="15"/>
          </p:nvPr>
        </p:nvSpPr>
        <p:spPr/>
        <p:txBody>
          <a:bodyPr/>
          <a:lstStyle/>
          <a:p>
            <a:r>
              <a:rPr lang="en-US"/>
              <a:t>05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792770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800" dirty="0"/>
              <a:t>Motion – FCC Spectrum Horizons</a:t>
            </a:r>
            <a:endParaRPr lang="en-US" altLang="en-US" sz="2800" dirty="0">
              <a:solidFill>
                <a:schemeClr val="bg1"/>
              </a:solidFill>
            </a:endParaRPr>
          </a:p>
        </p:txBody>
      </p:sp>
      <p:sp>
        <p:nvSpPr>
          <p:cNvPr id="16387" name="Content Placeholder 2"/>
          <p:cNvSpPr>
            <a:spLocks noGrp="1"/>
          </p:cNvSpPr>
          <p:nvPr>
            <p:ph idx="1"/>
          </p:nvPr>
        </p:nvSpPr>
        <p:spPr>
          <a:xfrm>
            <a:off x="684212" y="1303407"/>
            <a:ext cx="7772400"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18-18/00___r __0___; to FCC’s NPRM (ET Docket No. 18-21) to make spectrum above 95GHz more readily accessible for new innovative services and technologies. With the chair of 802.18 to have editorial privileges and send to the EC for review/approval and submission to the FCC by 02 May 2018. </a:t>
            </a:r>
          </a:p>
          <a:p>
            <a:endParaRPr lang="en-US" altLang="en-US" sz="2000" b="1"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29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25</a:t>
            </a:fld>
            <a:endParaRPr lang="en-US" altLang="en-US" sz="1200" b="0" dirty="0"/>
          </a:p>
        </p:txBody>
      </p:sp>
      <p:sp>
        <p:nvSpPr>
          <p:cNvPr id="2" name="Date Placeholder 1"/>
          <p:cNvSpPr>
            <a:spLocks noGrp="1"/>
          </p:cNvSpPr>
          <p:nvPr>
            <p:ph type="dt" idx="15"/>
          </p:nvPr>
        </p:nvSpPr>
        <p:spPr/>
        <p:txBody>
          <a:bodyPr/>
          <a:lstStyle/>
          <a:p>
            <a:r>
              <a:rPr lang="en-US"/>
              <a:t>05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05 April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you are asked to please leave the room/call.)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09600" y="1066800"/>
            <a:ext cx="3772457" cy="5275778"/>
          </a:xfrm>
        </p:spPr>
        <p:txBody>
          <a:bodyPr/>
          <a:lstStyle/>
          <a:p>
            <a:pPr>
              <a:buFont typeface="Arial" panose="020B0604020202020204" pitchFamily="34" charset="0"/>
              <a:buChar char="•"/>
            </a:pPr>
            <a:r>
              <a:rPr lang="en-US" altLang="en-US" sz="1800" dirty="0"/>
              <a:t>Call to Order</a:t>
            </a:r>
            <a:endParaRPr lang="en-US" altLang="en-US" sz="1600" dirty="0"/>
          </a:p>
          <a:p>
            <a:pPr>
              <a:buFont typeface="Arial" panose="020B0604020202020204" pitchFamily="34" charset="0"/>
              <a:buChar char="•"/>
            </a:pPr>
            <a:r>
              <a:rPr lang="en-US" altLang="en-US" sz="1800" dirty="0"/>
              <a:t>Administrative items</a:t>
            </a:r>
          </a:p>
          <a:p>
            <a:pPr lvl="4">
              <a:buFont typeface="Arial" panose="020B0604020202020204" pitchFamily="34" charset="0"/>
              <a:buChar char="•"/>
            </a:pPr>
            <a:r>
              <a:rPr lang="en-US" altLang="en-US" sz="1100" dirty="0">
                <a:solidFill>
                  <a:schemeClr val="bg1"/>
                </a:solidFill>
              </a:rPr>
              <a:t>Need a recording secretary </a:t>
            </a:r>
          </a:p>
          <a:p>
            <a:pPr>
              <a:buFont typeface="Arial" panose="020B0604020202020204" pitchFamily="34" charset="0"/>
              <a:buChar char="•"/>
            </a:pPr>
            <a:r>
              <a:rPr lang="en-US" altLang="en-US" sz="1800" dirty="0"/>
              <a:t>Approve agenda</a:t>
            </a:r>
          </a:p>
          <a:p>
            <a:pPr>
              <a:buFont typeface="Arial" panose="020B0604020202020204" pitchFamily="34" charset="0"/>
              <a:buChar char="•"/>
            </a:pPr>
            <a:r>
              <a:rPr lang="en-US" altLang="en-US" sz="1800" dirty="0">
                <a:solidFill>
                  <a:schemeClr val="tx1"/>
                </a:solidFill>
              </a:rPr>
              <a:t>Approve last minutes</a:t>
            </a:r>
          </a:p>
          <a:p>
            <a:pPr>
              <a:buFont typeface="Arial" panose="020B0604020202020204" pitchFamily="34" charset="0"/>
              <a:buChar char="•"/>
            </a:pPr>
            <a:r>
              <a:rPr lang="en-US" altLang="en-US" sz="1800" dirty="0"/>
              <a:t>Discussion items</a:t>
            </a:r>
            <a:endParaRPr lang="en-US" altLang="en-US" sz="1100" dirty="0"/>
          </a:p>
          <a:p>
            <a:pPr lvl="1">
              <a:buFont typeface="Arial" panose="020B0604020202020204" pitchFamily="34" charset="0"/>
              <a:buChar char="•"/>
            </a:pPr>
            <a:r>
              <a:rPr lang="en-US" altLang="en-US" sz="1600" dirty="0"/>
              <a:t>IEEE 802- WRC-19 perspectives</a:t>
            </a:r>
          </a:p>
          <a:p>
            <a:pPr lvl="1">
              <a:buFont typeface="Arial" panose="020B0604020202020204" pitchFamily="34" charset="0"/>
              <a:buChar char="•"/>
            </a:pPr>
            <a:r>
              <a:rPr lang="en-US" altLang="en-US" sz="1600" dirty="0"/>
              <a:t>RSM- Prepare for 5G consultation</a:t>
            </a:r>
          </a:p>
          <a:p>
            <a:pPr lvl="1">
              <a:buFont typeface="Arial" panose="020B0604020202020204" pitchFamily="34" charset="0"/>
              <a:buChar char="•"/>
            </a:pPr>
            <a:r>
              <a:rPr lang="en-US" altLang="en-US" sz="1600" dirty="0"/>
              <a:t>FCC- Spectrum Horizons NPRM</a:t>
            </a:r>
          </a:p>
          <a:p>
            <a:pPr lvl="1">
              <a:buFont typeface="Arial" panose="020B0604020202020204" pitchFamily="34" charset="0"/>
              <a:buChar char="•"/>
            </a:pPr>
            <a:r>
              <a:rPr lang="en-US" altLang="en-US" sz="1600" dirty="0"/>
              <a:t>IEEE- EU position paper </a:t>
            </a:r>
          </a:p>
          <a:p>
            <a:pPr lvl="1">
              <a:buFont typeface="Arial" panose="020B0604020202020204" pitchFamily="34" charset="0"/>
              <a:buChar char="•"/>
            </a:pPr>
            <a:r>
              <a:rPr lang="en-US" altLang="en-US" sz="1600" dirty="0"/>
              <a:t>Items if time permits</a:t>
            </a:r>
          </a:p>
          <a:p>
            <a:pPr>
              <a:buFont typeface="Arial" panose="020B0604020202020204" pitchFamily="34" charset="0"/>
              <a:buChar char="•"/>
            </a:pPr>
            <a:r>
              <a:rPr lang="en-US" altLang="en-US" sz="1800" dirty="0"/>
              <a:t>Actions required</a:t>
            </a:r>
          </a:p>
          <a:p>
            <a:pPr lvl="1">
              <a:buFont typeface="Arial" panose="020B0604020202020204" pitchFamily="34" charset="0"/>
              <a:buChar char="•"/>
            </a:pPr>
            <a:r>
              <a:rPr lang="en-US" altLang="en-US" sz="1600" dirty="0"/>
              <a:t>RSM 5G text, if decided on.</a:t>
            </a:r>
          </a:p>
          <a:p>
            <a:pPr lvl="1">
              <a:buFont typeface="Arial" panose="020B0604020202020204" pitchFamily="34" charset="0"/>
              <a:buChar char="•"/>
            </a:pPr>
            <a:r>
              <a:rPr lang="en-US" altLang="en-US" sz="1600" dirty="0"/>
              <a:t>FCC Spectrum Horizons text</a:t>
            </a:r>
          </a:p>
          <a:p>
            <a:pPr lvl="1">
              <a:buFont typeface="Arial" panose="020B0604020202020204" pitchFamily="34" charset="0"/>
              <a:buChar char="•"/>
            </a:pPr>
            <a:r>
              <a:rPr lang="en-US" altLang="en-US" sz="1600" dirty="0"/>
              <a:t>IEEE EU Position paper inputs</a:t>
            </a:r>
          </a:p>
          <a:p>
            <a:pPr lvl="1">
              <a:buFont typeface="Arial" panose="020B0604020202020204" pitchFamily="34" charset="0"/>
              <a:buChar char="•"/>
            </a:pPr>
            <a:r>
              <a:rPr lang="en-US" altLang="en-US" sz="1600" dirty="0"/>
              <a:t>What happens during the call</a:t>
            </a:r>
          </a:p>
          <a:p>
            <a:pPr>
              <a:buFont typeface="Arial" panose="020B0604020202020204" pitchFamily="34" charset="0"/>
              <a:buChar char="•"/>
            </a:pPr>
            <a:r>
              <a:rPr lang="en-US" altLang="en-US" sz="1800" dirty="0"/>
              <a:t>AOB and Adjourn</a:t>
            </a:r>
            <a:endParaRPr lang="en-US" altLang="en-US" sz="2000"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05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8" name="Content Placeholder 2">
            <a:extLst>
              <a:ext uri="{FF2B5EF4-FFF2-40B4-BE49-F238E27FC236}">
                <a16:creationId xmlns:a16="http://schemas.microsoft.com/office/drawing/2014/main" id="{EA69BFE3-CDFA-4C1A-B203-7BA28F9AF4FF}"/>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a:t>
            </a:r>
          </a:p>
          <a:p>
            <a:pPr>
              <a:buFont typeface="Arial" panose="020B0604020202020204" pitchFamily="34" charset="0"/>
              <a:buChar char="•"/>
            </a:pPr>
            <a:r>
              <a:rPr lang="en-US" sz="1600" b="0" dirty="0">
                <a:solidFill>
                  <a:schemeClr val="tx1"/>
                </a:solidFill>
              </a:rPr>
              <a:t>IEEE 802 on WRC-19 AIs</a:t>
            </a:r>
          </a:p>
          <a:p>
            <a:pPr lvl="1">
              <a:buFont typeface="Arial" panose="020B0604020202020204" pitchFamily="34" charset="0"/>
              <a:buChar char="•"/>
            </a:pPr>
            <a:r>
              <a:rPr lang="en-US" sz="1400" b="0" dirty="0">
                <a:solidFill>
                  <a:schemeClr val="tx1"/>
                </a:solidFill>
              </a:rPr>
              <a:t>would like to approve revision today.</a:t>
            </a:r>
          </a:p>
          <a:p>
            <a:pPr>
              <a:buFont typeface="Arial" panose="020B0604020202020204" pitchFamily="34" charset="0"/>
              <a:buChar char="•"/>
            </a:pPr>
            <a:r>
              <a:rPr lang="en-US" sz="1600" b="0" dirty="0"/>
              <a:t>RSM (NZ) - Consultation - Preparing for 5G</a:t>
            </a:r>
          </a:p>
          <a:p>
            <a:pPr lvl="1">
              <a:buFont typeface="Arial" panose="020B0604020202020204" pitchFamily="34" charset="0"/>
              <a:buChar char="•"/>
            </a:pPr>
            <a:r>
              <a:rPr lang="en-US" sz="1400" b="0" dirty="0"/>
              <a:t>need to approve next week 12 April</a:t>
            </a:r>
          </a:p>
          <a:p>
            <a:pPr>
              <a:buFont typeface="Arial" panose="020B0604020202020204" pitchFamily="34" charset="0"/>
              <a:buChar char="•"/>
            </a:pPr>
            <a:r>
              <a:rPr lang="en-US" sz="1600" b="0" dirty="0">
                <a:solidFill>
                  <a:schemeClr val="tx1"/>
                </a:solidFill>
              </a:rPr>
              <a:t>FCC NPRM Spectrum Horizons, Open 95-3000 GHz for unlicensed use  </a:t>
            </a:r>
          </a:p>
          <a:p>
            <a:pPr lvl="1">
              <a:buFont typeface="Arial" panose="020B0604020202020204" pitchFamily="34" charset="0"/>
              <a:buChar char="•"/>
            </a:pPr>
            <a:r>
              <a:rPr lang="en-US" sz="1400" b="0" dirty="0">
                <a:solidFill>
                  <a:schemeClr val="tx1"/>
                </a:solidFill>
              </a:rPr>
              <a:t>need to approve by 19 April</a:t>
            </a:r>
          </a:p>
          <a:p>
            <a:pPr>
              <a:buFont typeface="Arial" panose="020B0604020202020204" pitchFamily="34" charset="0"/>
              <a:buChar char="•"/>
            </a:pPr>
            <a:r>
              <a:rPr lang="en-US" sz="1600" b="0" dirty="0">
                <a:solidFill>
                  <a:schemeClr val="tx1"/>
                </a:solidFill>
              </a:rPr>
              <a:t>IEEE European Position Statement on Spectrum Management</a:t>
            </a: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600" b="0" dirty="0">
                <a:solidFill>
                  <a:schemeClr val="tx1"/>
                </a:solidFill>
              </a:rPr>
              <a:t>Items if time permits: </a:t>
            </a:r>
          </a:p>
          <a:p>
            <a:pPr lvl="1">
              <a:buFont typeface="Arial" panose="020B0604020202020204" pitchFamily="34" charset="0"/>
              <a:buChar char="•"/>
            </a:pPr>
            <a:r>
              <a:rPr lang="en-US" sz="1400" dirty="0">
                <a:solidFill>
                  <a:schemeClr val="tx1"/>
                </a:solidFill>
              </a:rPr>
              <a:t>ISED spectrum outlook consultation</a:t>
            </a:r>
          </a:p>
          <a:p>
            <a:pPr lvl="1">
              <a:buFont typeface="Arial" panose="020B0604020202020204" pitchFamily="34" charset="0"/>
              <a:buChar char="•"/>
            </a:pPr>
            <a:r>
              <a:rPr lang="en-US" sz="1400" dirty="0">
                <a:solidFill>
                  <a:schemeClr val="tx1"/>
                </a:solidFill>
              </a:rPr>
              <a:t>NGV SG, Next Generation Vehicular, 802.11p</a:t>
            </a:r>
          </a:p>
          <a:p>
            <a:pPr lvl="1">
              <a:buFont typeface="Arial" panose="020B0604020202020204" pitchFamily="34" charset="0"/>
              <a:buChar char="•"/>
            </a:pPr>
            <a:r>
              <a:rPr lang="en-US" sz="1400" dirty="0">
                <a:solidFill>
                  <a:schemeClr val="tx1"/>
                </a:solidFill>
              </a:rPr>
              <a:t>NPRM Revision of Section 7 on expediting access for new technologies</a:t>
            </a:r>
            <a:endParaRPr lang="en-US" altLang="en-US" sz="1400" dirty="0">
              <a:solidFill>
                <a:schemeClr val="tx1"/>
              </a:solidFill>
            </a:endParaRPr>
          </a:p>
          <a:p>
            <a:pPr lvl="1">
              <a:buFont typeface="Arial" panose="020B0604020202020204" pitchFamily="34" charset="0"/>
              <a:buChar char="•"/>
            </a:pPr>
            <a:r>
              <a:rPr lang="en-US" sz="1400" dirty="0">
                <a:solidFill>
                  <a:schemeClr val="tx1"/>
                </a:solidFill>
              </a:rPr>
              <a:t>IEEE 802 Fellowship request on reaching out to all regulators </a:t>
            </a:r>
          </a:p>
          <a:p>
            <a:pPr lvl="1">
              <a:buFont typeface="Arial" panose="020B0604020202020204" pitchFamily="34" charset="0"/>
              <a:buChar char="•"/>
            </a:pPr>
            <a:r>
              <a:rPr lang="en-US" sz="1400" dirty="0">
                <a:solidFill>
                  <a:schemeClr val="tx1"/>
                </a:solidFill>
              </a:rPr>
              <a:t>EU Items</a:t>
            </a:r>
          </a:p>
          <a:p>
            <a:pPr lvl="1">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		</a:t>
            </a:r>
          </a:p>
          <a:p>
            <a:pPr lvl="1"/>
            <a:r>
              <a:rPr lang="en-US" altLang="en-US" sz="1600" b="1" dirty="0"/>
              <a:t>Vote:  </a:t>
            </a:r>
            <a:r>
              <a:rPr lang="en-US" altLang="en-US" sz="1600" b="1" dirty="0">
                <a:solidFill>
                  <a:schemeClr val="bg1">
                    <a:lumMod val="75000"/>
                  </a:schemeClr>
                </a:solidFill>
              </a:rPr>
              <a:t>Unanimous consent</a:t>
            </a:r>
          </a:p>
          <a:p>
            <a:pPr lvl="1"/>
            <a:endParaRPr lang="en-US" altLang="en-US" sz="1600" u="sng" dirty="0"/>
          </a:p>
          <a:p>
            <a:pPr lvl="1"/>
            <a:endParaRPr lang="en-US" altLang="en-US" sz="1600" u="sng" dirty="0">
              <a:solidFill>
                <a:schemeClr val="tx1"/>
              </a:solidFill>
            </a:endParaRPr>
          </a:p>
          <a:p>
            <a:r>
              <a:rPr lang="en-US" altLang="en-US" sz="1600" u="sng" dirty="0">
                <a:solidFill>
                  <a:schemeClr val="tx1"/>
                </a:solidFill>
              </a:rPr>
              <a:t>Motion:</a:t>
            </a:r>
            <a:r>
              <a:rPr lang="en-US" altLang="en-US" sz="1600" dirty="0">
                <a:solidFill>
                  <a:schemeClr val="tx1"/>
                </a:solidFill>
              </a:rPr>
              <a:t> To approve minutes from the IEEE 802.18 teleconference on 29 March, 2018; </a:t>
            </a:r>
            <a:r>
              <a:rPr lang="en-US" altLang="en-US" sz="1600" dirty="0">
                <a:solidFill>
                  <a:schemeClr val="tx1"/>
                </a:solidFill>
                <a:hlinkClick r:id="rId2"/>
              </a:rPr>
              <a:t>https://mentor.ieee.org/802.18/dcn/18/18-18-0035-00-0000-minutes-29mar18-rr-tag-teleconference.doc</a:t>
            </a:r>
            <a:r>
              <a:rPr lang="en-US" altLang="en-US" sz="1600" dirty="0">
                <a:solidFill>
                  <a:schemeClr val="tx1"/>
                </a:solidFill>
              </a:rPr>
              <a:t> ; </a:t>
            </a:r>
            <a:r>
              <a:rPr lang="en-US" altLang="en-US" sz="1600" b="1" dirty="0">
                <a:solidFill>
                  <a:schemeClr val="tx1"/>
                </a:solidFill>
              </a:rPr>
              <a:t>	Posted: </a:t>
            </a:r>
            <a:r>
              <a:rPr lang="en-US" sz="1600" b="0" dirty="0"/>
              <a:t>04-Apr-2018 12:36:59 ET</a:t>
            </a:r>
            <a:endParaRPr lang="en-US" sz="1600"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Moved by: 	   </a:t>
            </a:r>
          </a:p>
          <a:p>
            <a:pPr lvl="1"/>
            <a:r>
              <a:rPr lang="en-US" altLang="en-US" sz="1600" b="1" dirty="0">
                <a:solidFill>
                  <a:schemeClr val="tx1"/>
                </a:solidFill>
              </a:rPr>
              <a:t>Seconded by:      </a:t>
            </a:r>
          </a:p>
          <a:p>
            <a:pPr lvl="1"/>
            <a:r>
              <a:rPr lang="en-US" altLang="en-US" sz="1600" b="1" dirty="0">
                <a:solidFill>
                  <a:schemeClr val="tx1"/>
                </a:solidFill>
              </a:rPr>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endParaRPr lang="en-US" altLang="en-US" sz="1600" b="1" u="sng" dirty="0">
              <a:solidFill>
                <a:schemeClr val="bg1">
                  <a:lumMod val="75000"/>
                </a:schemeClr>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05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 WRC-19 AIs</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dirty="0"/>
              <a:t> </a:t>
            </a:r>
            <a:r>
              <a:rPr lang="en-US" altLang="en-US" sz="2000" b="0" dirty="0"/>
              <a:t>IEEE 802 perspectives on WRC-19, any updates?   </a:t>
            </a:r>
            <a:r>
              <a:rPr lang="en-US" altLang="en-US" sz="2000" b="0" dirty="0">
                <a:sym typeface="Wingdings" panose="05000000000000000000" pitchFamily="2" charset="2"/>
              </a:rPr>
              <a:t> </a:t>
            </a:r>
            <a:r>
              <a:rPr lang="en-US" altLang="en-US" sz="2000" b="0" dirty="0"/>
              <a:t>yes </a:t>
            </a:r>
          </a:p>
          <a:p>
            <a:pPr lvl="1">
              <a:buFont typeface="Arial" panose="020B0604020202020204" pitchFamily="34" charset="0"/>
              <a:buChar char="•"/>
            </a:pPr>
            <a:r>
              <a:rPr lang="en-US" sz="1600" dirty="0">
                <a:hlinkClick r:id="rId2"/>
              </a:rPr>
              <a:t>https://mentor.ieee.org/802.18/dcn/17/18-17-0073-00-0000-ieee-802-positions-on-wrc19-agenda-items.pptx</a:t>
            </a:r>
            <a:r>
              <a:rPr lang="en-US" sz="1600" dirty="0"/>
              <a:t> </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Would like to finish updates today and approve. Latest markup copy: </a:t>
            </a:r>
          </a:p>
          <a:p>
            <a:pPr lvl="1">
              <a:buFont typeface="Arial" panose="020B0604020202020204" pitchFamily="34" charset="0"/>
              <a:buChar char="•"/>
            </a:pPr>
            <a:r>
              <a:rPr lang="en-US" sz="1800" dirty="0">
                <a:hlinkClick r:id="rId3"/>
              </a:rPr>
              <a:t>https://mentor.ieee.org/802.18/dcn/17/18-17-0073-02-0000-ieee-802-positions-on-wrc19-agenda-items.pptx</a:t>
            </a: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Then it will move to IEEE 802 EC for approval. </a:t>
            </a:r>
          </a:p>
          <a:p>
            <a:pPr marL="457200" lvl="1" indent="0"/>
            <a:r>
              <a:rPr lang="en-US" sz="1800" dirty="0"/>
              <a:t>  </a:t>
            </a:r>
          </a:p>
          <a:p>
            <a:pPr lvl="1">
              <a:buFont typeface="Arial" panose="020B0604020202020204" pitchFamily="34" charset="0"/>
              <a:buChar char="•"/>
            </a:pPr>
            <a:r>
              <a:rPr lang="en-US" sz="1800" dirty="0"/>
              <a:t> </a:t>
            </a:r>
          </a:p>
          <a:p>
            <a:pPr lvl="1">
              <a:buFont typeface="Arial" panose="020B0604020202020204" pitchFamily="34" charset="0"/>
              <a:buChar char="•"/>
            </a:pPr>
            <a:r>
              <a:rPr lang="en-US" sz="1800" dirty="0"/>
              <a:t> </a:t>
            </a:r>
          </a:p>
          <a:p>
            <a:pPr lvl="1">
              <a:buFont typeface="Arial" panose="020B0604020202020204" pitchFamily="34" charset="0"/>
              <a:buChar char="•"/>
            </a:pP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endParaRPr lang="en-US" sz="1600" dirty="0"/>
          </a:p>
          <a:p>
            <a:pPr>
              <a:buFont typeface="Arial" panose="020B0604020202020204" pitchFamily="34" charset="0"/>
              <a:buChar char="•"/>
            </a:pPr>
            <a:endParaRPr lang="en-US" dirty="0"/>
          </a:p>
          <a:p>
            <a:pPr lvl="1">
              <a:buFont typeface="Arial" panose="020B0604020202020204" pitchFamily="34" charset="0"/>
              <a:buChar char="•"/>
            </a:pPr>
            <a:endParaRPr lang="en-US" sz="1600" b="0" dirty="0"/>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April 2018</a:t>
            </a:r>
            <a:endParaRPr lang="en-GB" dirty="0"/>
          </a:p>
        </p:txBody>
      </p:sp>
    </p:spTree>
    <p:extLst>
      <p:ext uri="{BB962C8B-B14F-4D97-AF65-F5344CB8AC3E}">
        <p14:creationId xmlns:p14="http://schemas.microsoft.com/office/powerpoint/2010/main" val="1493959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IEEE 802 WRC-19 position</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pPr>
              <a:buFont typeface="Arial" panose="020B0604020202020204" pitchFamily="34" charset="0"/>
              <a:buChar char="•"/>
            </a:pPr>
            <a:r>
              <a:rPr lang="en-US" altLang="en-US" sz="2000" u="sng" dirty="0"/>
              <a:t>Motion:</a:t>
            </a:r>
            <a:r>
              <a:rPr lang="en-US" sz="2000" dirty="0"/>
              <a:t> </a:t>
            </a:r>
            <a:r>
              <a:rPr lang="en-US" sz="2000" b="0" dirty="0"/>
              <a:t>To approve document 18-17/0073r__03__, IEEE 802 perspectives on WRC-19 IEEE 802 appropriate agenda items. With the Chair of 802.18 having editorial privileges and then send to the EC for review/approval.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05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021841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800" dirty="0"/>
              <a:t>RSM-New Zealand – Prepare for 5G  -1</a:t>
            </a:r>
          </a:p>
        </p:txBody>
      </p:sp>
      <p:sp>
        <p:nvSpPr>
          <p:cNvPr id="3" name="Content Placeholder 2"/>
          <p:cNvSpPr>
            <a:spLocks noGrp="1"/>
          </p:cNvSpPr>
          <p:nvPr>
            <p:ph idx="1"/>
          </p:nvPr>
        </p:nvSpPr>
        <p:spPr>
          <a:xfrm>
            <a:off x="253191" y="838200"/>
            <a:ext cx="8216511" cy="4113213"/>
          </a:xfrm>
        </p:spPr>
        <p:txBody>
          <a:bodyPr/>
          <a:lstStyle/>
          <a:p>
            <a:pPr marL="457200" lvl="1" indent="0"/>
            <a:endParaRPr lang="en-US" altLang="en-US" sz="1600" dirty="0"/>
          </a:p>
          <a:p>
            <a:pPr>
              <a:buFont typeface="Arial" panose="020B0604020202020204" pitchFamily="34" charset="0"/>
              <a:buChar char="•"/>
            </a:pPr>
            <a:r>
              <a:rPr lang="en-US" sz="2000" dirty="0"/>
              <a:t>RSM-New Zealand - Consultation - 2018-03.  Comments 30 April.  </a:t>
            </a:r>
          </a:p>
          <a:p>
            <a:pPr lvl="1">
              <a:buFont typeface="Arial" panose="020B0604020202020204" pitchFamily="34" charset="0"/>
              <a:buChar char="•"/>
            </a:pPr>
            <a:r>
              <a:rPr lang="en-US" sz="1800" dirty="0">
                <a:hlinkClick r:id="rId2"/>
              </a:rPr>
              <a:t>https://mentor.ieee.org/802.18/dcn/18/18-18-0029-00-0000-consultation-preparing-for-5g-in-new-zealand.pdf</a:t>
            </a:r>
            <a:r>
              <a:rPr lang="en-US" sz="1800" dirty="0"/>
              <a:t> </a:t>
            </a:r>
          </a:p>
          <a:p>
            <a:pPr lvl="1">
              <a:buFont typeface="Arial" panose="020B0604020202020204" pitchFamily="34" charset="0"/>
              <a:buChar char="•"/>
            </a:pPr>
            <a:r>
              <a:rPr lang="en-US" sz="1800" dirty="0"/>
              <a:t>To meet deadline, </a:t>
            </a:r>
            <a:r>
              <a:rPr lang="en-US" sz="1800" b="1" u="sng" dirty="0"/>
              <a:t>need to approve next week 12 April. </a:t>
            </a: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r>
              <a:rPr lang="en-US" altLang="en-US" sz="2000" dirty="0">
                <a:solidFill>
                  <a:schemeClr val="tx1"/>
                </a:solidFill>
              </a:rPr>
              <a:t>Primary Bands mentioned: </a:t>
            </a:r>
          </a:p>
          <a:p>
            <a:pPr lvl="1"/>
            <a:r>
              <a:rPr lang="en-US" sz="1000" dirty="0"/>
              <a:t>	</a:t>
            </a:r>
            <a:r>
              <a:rPr lang="en-US" sz="1800" dirty="0"/>
              <a:t>The bands above 30 GHz are likely to be used as additional capacity layers for 5G networks. We are not convinced that this additional capacity will be required in 2020 for initial deployment of 5G in New Zealand. As such, we do not consider there is any need to facilitate early access to these bands at this stage. </a:t>
            </a:r>
          </a:p>
          <a:p>
            <a:pPr lvl="1"/>
            <a:r>
              <a:rPr lang="en-US" sz="1800" dirty="0"/>
              <a:t>	At present, we do not consider there is demand for the 600 MHz and 1400 MHz bands to be allocated to IMT. </a:t>
            </a:r>
            <a:r>
              <a:rPr lang="en-US" sz="1800" b="1" dirty="0"/>
              <a:t>However, we intend to revisit the timing for allocation of these bands once allocation of the 3.5 GHz and 26 GHz bands is complete. </a:t>
            </a:r>
          </a:p>
          <a:p>
            <a:pPr lvl="1"/>
            <a:r>
              <a:rPr lang="en-US" sz="1800" dirty="0"/>
              <a:t>	We are interested in industry’s views on when there is realistically likely to be demand for these bands.</a:t>
            </a:r>
          </a:p>
          <a:p>
            <a:pPr lvl="1">
              <a:buFont typeface="Arial" panose="020B0604020202020204" pitchFamily="34" charset="0"/>
              <a:buChar char="•"/>
            </a:pPr>
            <a:endParaRPr lang="en-US" altLang="en-US" sz="1800" dirty="0">
              <a:solidFill>
                <a:schemeClr val="tx1"/>
              </a:solidFill>
            </a:endParaRPr>
          </a:p>
          <a:p>
            <a:pPr lvl="1">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altLang="en-US" sz="2200" dirty="0">
              <a:solidFill>
                <a:schemeClr val="tx1"/>
              </a:solidFill>
            </a:endParaRPr>
          </a:p>
          <a:p>
            <a:pPr>
              <a:buFont typeface="Arial" panose="020B0604020202020204" pitchFamily="34" charset="0"/>
              <a:buChar char="•"/>
            </a:pPr>
            <a:endParaRPr lang="en-US" alt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05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8678461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25650</TotalTime>
  <Words>2780</Words>
  <Application>Microsoft Office PowerPoint</Application>
  <PresentationFormat>On-screen Show (4:3)</PresentationFormat>
  <Paragraphs>402</Paragraphs>
  <Slides>27</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9"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IEEE 802 – WRC-19 AIs</vt:lpstr>
      <vt:lpstr>Motion – IEEE 802 WRC-19 position</vt:lpstr>
      <vt:lpstr>RSM-New Zealand – Prepare for 5G  -1</vt:lpstr>
      <vt:lpstr>RSM-New Zealand – Prepare for 5G  -2</vt:lpstr>
      <vt:lpstr>FCC – Spectrum Horizons (95 - 3000 GHz) NPRM -1</vt:lpstr>
      <vt:lpstr>FCC – Spectrum Horizons NPRM -2</vt:lpstr>
      <vt:lpstr>IEEE EU</vt:lpstr>
      <vt:lpstr>ISED (if time permits)</vt:lpstr>
      <vt:lpstr>FCC (if time permits)</vt:lpstr>
      <vt:lpstr>IEEE 802 (if time permits)</vt:lpstr>
      <vt:lpstr>EU items (if time permits)</vt:lpstr>
      <vt:lpstr>Actions Required</vt:lpstr>
      <vt:lpstr>Any Other Business</vt:lpstr>
      <vt:lpstr>Adjourn</vt:lpstr>
      <vt:lpstr>PowerPoint Presentation</vt:lpstr>
      <vt:lpstr>Motions - administrative</vt:lpstr>
      <vt:lpstr>Motion – FCC Spectrum Horizons</vt:lpstr>
      <vt:lpstr>IEEE – not connected and underserved (from last week)</vt:lpstr>
      <vt:lpstr>Motion – EU Spectrum Management</vt:lpstr>
      <vt:lpstr>IEEE 802 (.11)</vt:lpstr>
      <vt:lpstr>IEEE SA - informational</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456</cp:revision>
  <cp:lastPrinted>1601-01-01T00:00:00Z</cp:lastPrinted>
  <dcterms:created xsi:type="dcterms:W3CDTF">2016-03-03T14:54:45Z</dcterms:created>
  <dcterms:modified xsi:type="dcterms:W3CDTF">2018-04-04T17:56:54Z</dcterms:modified>
</cp:coreProperties>
</file>