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319" r:id="rId6"/>
    <p:sldId id="331" r:id="rId7"/>
    <p:sldId id="350" r:id="rId8"/>
    <p:sldId id="364" r:id="rId9"/>
    <p:sldId id="353" r:id="rId10"/>
    <p:sldId id="365" r:id="rId11"/>
    <p:sldId id="354" r:id="rId12"/>
    <p:sldId id="343" r:id="rId13"/>
    <p:sldId id="351" r:id="rId14"/>
    <p:sldId id="359" r:id="rId15"/>
    <p:sldId id="352" r:id="rId16"/>
    <p:sldId id="321" r:id="rId17"/>
    <p:sldId id="349" r:id="rId18"/>
    <p:sldId id="327" r:id="rId19"/>
    <p:sldId id="342" r:id="rId20"/>
    <p:sldId id="366" r:id="rId21"/>
    <p:sldId id="358" r:id="rId22"/>
    <p:sldId id="362" r:id="rId23"/>
    <p:sldId id="363" r:id="rId24"/>
    <p:sldId id="36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4660"/>
  </p:normalViewPr>
  <p:slideViewPr>
    <p:cSldViewPr>
      <p:cViewPr varScale="1">
        <p:scale>
          <a:sx n="107" d="100"/>
          <a:sy n="107" d="100"/>
        </p:scale>
        <p:origin x="135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28-Mar-18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March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29 March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March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6" Type="http://schemas.openxmlformats.org/officeDocument/2006/relationships/hyperlink" Target="https://ecfsapi.fcc.gov/file/1022856488879/AntwortFCC_280218.pdf" TargetMode="External"/><Relationship Id="rId5" Type="http://schemas.openxmlformats.org/officeDocument/2006/relationships/hyperlink" Target="https://www.fcc.gov/ecfs/search/filings?proceedings_name=RM-11795&amp;sort=date_disseminated,DESC" TargetMode="External"/><Relationship Id="rId4" Type="http://schemas.openxmlformats.org/officeDocument/2006/relationships/hyperlink" Target="https://mentor.ieee.org/802.18/dcn/18/18-18-0022-01-0000-fcc-18-17-nprm-for-95-3000-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5" Type="http://schemas.openxmlformats.org/officeDocument/2006/relationships/hyperlink" Target="http://www.ic.gc.ca/eic/site/smt-gst.nsf/eng/sf11385.html" TargetMode="External"/><Relationship Id="rId4" Type="http://schemas.openxmlformats.org/officeDocument/2006/relationships/hyperlink" Target="http://www.ic.gc.ca/eic/site/smt-gst.nsf/eng/sf11377.html"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8/18-18-0029-00-0000-consultation-preparing-for-5g-in-new-zealand.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1-00-0000-minutes-22ma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apps.fcc.gov/edocs_public/attachmatch/DA-18-236A1.docx" TargetMode="External"/><Relationship Id="rId2" Type="http://schemas.openxmlformats.org/officeDocument/2006/relationships/hyperlink" Target="https://mentor.ieee.org/802.18/dcn/18/18-18-0026-00-0000-google-s-waiver-request-on-interactive-motion-sensing-radars-in-57-64-ghz-da-18-236a1.docx" TargetMode="External"/><Relationship Id="rId1" Type="http://schemas.openxmlformats.org/officeDocument/2006/relationships/slideLayout" Target="../slideLayouts/slideLayout1.xml"/><Relationship Id="rId4" Type="http://schemas.openxmlformats.org/officeDocument/2006/relationships/hyperlink" Target="https://ecfsapi.fcc.gov/file/10307158658894/2018-03-07%20Soli%20Request%20for%20Waiver%20+%20Simulation%20Study.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7/18-17-0073-00-0000-ieee-802-positions-on-wrc19-agenda-items.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 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29 March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451"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IEEE 802 WRC-19 position</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pPr>
              <a:buFont typeface="Arial" panose="020B0604020202020204" pitchFamily="34" charset="0"/>
              <a:buChar char="•"/>
            </a:pPr>
            <a:r>
              <a:rPr lang="en-US" altLang="en-US" sz="2000" u="sng" dirty="0"/>
              <a:t>Motion:</a:t>
            </a:r>
            <a:r>
              <a:rPr lang="en-US" sz="2000" dirty="0"/>
              <a:t> </a:t>
            </a:r>
            <a:r>
              <a:rPr lang="en-US" sz="2000" b="0" dirty="0"/>
              <a:t>To approve document 18-___/00____r__, IEEE 802 position on WRC-19 agenda items, with the 802.18 Chair having editorial privileges. Then send to the EC for approval and submission to the IEEE-SA.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02184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rgbClr val="00B0F0"/>
                </a:solidFill>
              </a:rPr>
              <a:t>We are being asked to review this statement, similar to the one in November, though some focus for the EU.  Guidance is to review and comment in detail. </a:t>
            </a:r>
          </a:p>
          <a:p>
            <a:pPr lvl="1">
              <a:buFont typeface="Arial" panose="020B0604020202020204" pitchFamily="34" charset="0"/>
              <a:buChar char="•"/>
            </a:pPr>
            <a:r>
              <a:rPr lang="en-US" sz="1800" dirty="0"/>
              <a:t>____ </a:t>
            </a:r>
          </a:p>
          <a:p>
            <a:pPr lvl="1">
              <a:buFont typeface="Arial" panose="020B0604020202020204" pitchFamily="34" charset="0"/>
              <a:buChar char="•"/>
            </a:pPr>
            <a:endParaRPr lang="en-US" sz="1800" dirty="0"/>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a:t>
            </a:r>
            <a:r>
              <a:rPr lang="en-US" sz="1400" dirty="0"/>
              <a:t>(if time permits)</a:t>
            </a:r>
          </a:p>
        </p:txBody>
      </p:sp>
      <p:sp>
        <p:nvSpPr>
          <p:cNvPr id="3" name="Content Placeholder 2"/>
          <p:cNvSpPr>
            <a:spLocks noGrp="1"/>
          </p:cNvSpPr>
          <p:nvPr>
            <p:ph idx="1"/>
          </p:nvPr>
        </p:nvSpPr>
        <p:spPr>
          <a:xfrm>
            <a:off x="685800" y="990600"/>
            <a:ext cx="8382795" cy="4494213"/>
          </a:xfrm>
        </p:spPr>
        <p:txBody>
          <a:bodyPr/>
          <a:lstStyle/>
          <a:p>
            <a:pPr>
              <a:buFont typeface="Arial" panose="020B0604020202020204" pitchFamily="34" charset="0"/>
              <a:buChar char="•"/>
            </a:pPr>
            <a:r>
              <a:rPr lang="en-US" sz="2000" b="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p>
          <a:p>
            <a:pPr lvl="8">
              <a:buFont typeface="Arial" panose="020B0604020202020204" pitchFamily="34" charset="0"/>
              <a:buChar char="•"/>
            </a:pPr>
            <a:endParaRPr lang="en-US" altLang="en-US" sz="1200" b="0" dirty="0"/>
          </a:p>
          <a:p>
            <a:pPr>
              <a:buFont typeface="Arial" panose="020B0604020202020204" pitchFamily="34" charset="0"/>
              <a:buChar char="•"/>
            </a:pPr>
            <a:r>
              <a:rPr lang="en-US" sz="2000" b="0" dirty="0"/>
              <a:t>NPRM Open 95 to 3000 GHz for unlicensed use, including new licensing regimes</a:t>
            </a:r>
          </a:p>
          <a:p>
            <a:pPr lvl="1">
              <a:buFont typeface="Arial" panose="020B0604020202020204" pitchFamily="34" charset="0"/>
              <a:buChar char="•"/>
            </a:pPr>
            <a:r>
              <a:rPr lang="en-US" altLang="en-US" sz="1200" dirty="0">
                <a:hlinkClick r:id="rId4"/>
              </a:rPr>
              <a:t>https://mentor.ieee.org/802.18/dcn/18/18-18-0022-01-0000-fcc-18-17-nprm-for-95-3000-ghz.pdf</a:t>
            </a:r>
            <a:r>
              <a:rPr lang="en-US" altLang="en-US" sz="1200" dirty="0"/>
              <a:t> </a:t>
            </a:r>
          </a:p>
          <a:p>
            <a:pPr lvl="1">
              <a:buFont typeface="Arial" panose="020B0604020202020204" pitchFamily="34" charset="0"/>
              <a:buChar char="•"/>
            </a:pPr>
            <a:r>
              <a:rPr lang="en-US" sz="1200" u="sng" dirty="0">
                <a:hlinkClick r:id="rId5"/>
              </a:rPr>
              <a:t>https://www.fcc.gov/ecfs/search/filings?proceedings_name=RM-11795&amp;sort=date_disseminated,DESC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6"/>
              </a:rPr>
              <a:t>https://ecfsapi.fcc.gov/file/1022856488879/AntwortFCC_280218.pdf</a:t>
            </a:r>
            <a:r>
              <a:rPr lang="en-US" altLang="en-US" sz="1200" dirty="0"/>
              <a:t>  (Thomas Kuerner)</a:t>
            </a:r>
          </a:p>
          <a:p>
            <a:pPr lvl="1">
              <a:buFont typeface="Arial" panose="020B0604020202020204" pitchFamily="34" charset="0"/>
              <a:buChar char="•"/>
            </a:pPr>
            <a:r>
              <a:rPr lang="en-US" altLang="en-US" sz="1600" dirty="0"/>
              <a:t>Comments </a:t>
            </a:r>
            <a:r>
              <a:rPr lang="en-US" altLang="en-US" sz="1600" b="0" dirty="0"/>
              <a:t>Due: _______		(30 days / 45 days)  </a:t>
            </a:r>
          </a:p>
          <a:p>
            <a:pPr lvl="1">
              <a:buFont typeface="Arial" panose="020B0604020202020204" pitchFamily="34" charset="0"/>
              <a:buChar char="•"/>
            </a:pPr>
            <a:r>
              <a:rPr lang="en-US" altLang="en-US" sz="1600" dirty="0"/>
              <a:t>Will watch for due dates, though will start discussions as soon as time allows in our calls. </a:t>
            </a:r>
            <a:endParaRPr lang="en-US" sz="140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r>
              <a:rPr lang="en-US" altLang="en-US" b="0" dirty="0"/>
              <a:t> </a:t>
            </a:r>
            <a:r>
              <a:rPr lang="en-US" altLang="en-US" dirty="0">
                <a:hlinkClick r:id="rId5"/>
              </a:rPr>
              <a:t>http://www.ic.gc.ca/eic/site/smt-gst.nsf/eng/sf11385.html</a:t>
            </a:r>
            <a:r>
              <a:rPr lang="en-US" altLang="en-US" dirty="0"/>
              <a:t> </a:t>
            </a:r>
            <a:endParaRPr lang="en-US" altLang="en-US" b="0" dirty="0"/>
          </a:p>
          <a:p>
            <a:pPr lvl="2">
              <a:buFont typeface="Arial" panose="020B0604020202020204" pitchFamily="34" charset="0"/>
              <a:buChar char="•"/>
            </a:pPr>
            <a:r>
              <a:rPr lang="en-US" altLang="en-US" sz="1400" b="0" dirty="0"/>
              <a:t> </a:t>
            </a:r>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(if time permits)</a:t>
            </a:r>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When time permits, will review this and what can we do.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Anything to share on the EU front?</a:t>
            </a:r>
            <a:endParaRPr lang="en-US" sz="1800" dirty="0">
              <a:solidFill>
                <a:schemeClr val="bg1"/>
              </a:solidFill>
            </a:endParaRPr>
          </a:p>
          <a:p>
            <a:pPr lvl="1">
              <a:buFont typeface="Arial" panose="020B0604020202020204" pitchFamily="34" charset="0"/>
              <a:buChar char="•"/>
            </a:pPr>
            <a:r>
              <a:rPr lang="en-US" sz="1800" dirty="0">
                <a:solidFill>
                  <a:schemeClr val="bg1"/>
                </a:solidFill>
              </a:rPr>
              <a:t> </a:t>
            </a:r>
          </a:p>
          <a:p>
            <a:pPr lvl="1">
              <a:buFont typeface="Arial" panose="020B0604020202020204" pitchFamily="34" charset="0"/>
              <a:buChar char="•"/>
            </a:pPr>
            <a:r>
              <a:rPr lang="en-US" sz="1800" dirty="0">
                <a:solidFill>
                  <a:schemeClr val="bg1">
                    <a:lumMod val="95000"/>
                  </a:schemeClr>
                </a:solidFill>
              </a:rPr>
              <a:t> </a:t>
            </a:r>
          </a:p>
          <a:p>
            <a:pPr lvl="1">
              <a:buFont typeface="Arial" panose="020B0604020202020204" pitchFamily="34" charset="0"/>
              <a:buChar char="•"/>
            </a:pPr>
            <a:r>
              <a:rPr lang="en-US" sz="1800" b="0" dirty="0"/>
              <a:t> </a:t>
            </a:r>
            <a:r>
              <a:rPr lang="en-US" sz="1800" dirty="0"/>
              <a:t>  </a:t>
            </a:r>
            <a:r>
              <a:rPr lang="en-US" sz="18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676400"/>
            <a:ext cx="8077200" cy="4113213"/>
          </a:xfrm>
        </p:spPr>
        <p:txBody>
          <a:bodyPr/>
          <a:lstStyle/>
          <a:p>
            <a:pPr>
              <a:buFont typeface="Arial" panose="020B0604020202020204" pitchFamily="34" charset="0"/>
              <a:buChar char="•"/>
            </a:pPr>
            <a:r>
              <a:rPr lang="en-US" altLang="en-US" sz="2000" dirty="0"/>
              <a:t>Comments for the IEEE EU position paper on Spectrum Management.  </a:t>
            </a:r>
          </a:p>
          <a:p>
            <a:pPr>
              <a:buFont typeface="Arial" panose="020B0604020202020204" pitchFamily="34" charset="0"/>
              <a:buChar char="•"/>
            </a:pPr>
            <a:r>
              <a:rPr lang="en-US" altLang="en-US" sz="20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29 March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a:xfrm>
            <a:off x="696912" y="1795837"/>
            <a:ext cx="7770813" cy="4113213"/>
          </a:xfrm>
        </p:spPr>
        <p:txBody>
          <a:bodyPr/>
          <a:lstStyle/>
          <a:p>
            <a:pPr>
              <a:buFont typeface="Arial" panose="020B0604020202020204" pitchFamily="34" charset="0"/>
              <a:buChar char="•"/>
            </a:pPr>
            <a:r>
              <a:rPr lang="en-US" sz="2000" dirty="0"/>
              <a:t>New Zealand RSM - Consultation - Preparing for 5G in New Zealand - 2018-03. Comments 30 April.  </a:t>
            </a:r>
          </a:p>
          <a:p>
            <a:pPr lvl="1">
              <a:buFont typeface="Arial" panose="020B0604020202020204" pitchFamily="34" charset="0"/>
              <a:buChar char="•"/>
            </a:pPr>
            <a:r>
              <a:rPr lang="en-US" sz="1600" dirty="0">
                <a:hlinkClick r:id="rId2"/>
              </a:rPr>
              <a:t>https://mentor.ieee.org/802.18/dcn/18/18-18-0029-00-0000-consultation-preparing-for-5g-in-new-zealand.pdf</a:t>
            </a: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29 March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685800" y="1447800"/>
            <a:ext cx="8115301" cy="4113213"/>
          </a:xfrm>
        </p:spPr>
        <p:txBody>
          <a:bodyPr/>
          <a:lstStyle/>
          <a:p>
            <a:pPr>
              <a:buFont typeface="Arial" panose="020B0604020202020204" pitchFamily="34" charset="0"/>
              <a:buChar char="•"/>
            </a:pPr>
            <a:r>
              <a:rPr lang="en-US" sz="2000" dirty="0"/>
              <a:t>Next teleconference: 05 April 2018 – </a:t>
            </a:r>
            <a:r>
              <a:rPr lang="en-US" sz="2000" i="1" u="sng" dirty="0"/>
              <a:t>14:30</a:t>
            </a:r>
            <a:r>
              <a:rPr lang="en-US" sz="2000" dirty="0"/>
              <a:t> ET</a:t>
            </a:r>
          </a:p>
          <a:p>
            <a:pPr lvl="2">
              <a:buFont typeface="Arial" panose="020B0604020202020204" pitchFamily="34" charset="0"/>
              <a:buChar char="•"/>
            </a:pPr>
            <a:r>
              <a:rPr lang="en-US" dirty="0"/>
              <a:t>Call in info: </a:t>
            </a:r>
            <a:r>
              <a:rPr lang="en-US" dirty="0">
                <a:hlinkClick r:id="rId2"/>
              </a:rPr>
              <a:t>https://mentor.ieee.org/802.18/dcn/16/18-16-0038-08-0000-teleconference-call-in-info.pptx</a:t>
            </a:r>
            <a:r>
              <a:rPr lang="en-US" dirty="0"/>
              <a:t>  or the latest. (watch for an update soon.)</a:t>
            </a:r>
          </a:p>
          <a:p>
            <a:pPr lvl="2">
              <a:buFont typeface="Arial" panose="020B0604020202020204" pitchFamily="34" charset="0"/>
              <a:buChar char="•"/>
            </a:pPr>
            <a:r>
              <a:rPr lang="en-US" dirty="0"/>
              <a:t>Note: If the call-in link doesn’t work send the Chair an email right away.   </a:t>
            </a:r>
          </a:p>
          <a:p>
            <a:pPr lvl="2">
              <a:buFont typeface="Arial" panose="020B0604020202020204" pitchFamily="34" charset="0"/>
              <a:buChar char="•"/>
            </a:pPr>
            <a:r>
              <a:rPr lang="en-US" dirty="0"/>
              <a:t>All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bg1"/>
                </a:solidFill>
              </a:rPr>
              <a:t>Agenda is not complete, ran out of time. Will pick up next week. </a:t>
            </a:r>
          </a:p>
          <a:p>
            <a:pPr lvl="1">
              <a:buFont typeface="Arial" panose="020B0604020202020204" pitchFamily="34" charset="0"/>
              <a:buChar char="•"/>
            </a:pPr>
            <a:r>
              <a:rPr lang="en-US" sz="1800" dirty="0">
                <a:solidFill>
                  <a:schemeClr val="bg1"/>
                </a:solidFill>
              </a:rPr>
              <a:t>We are adjourned at 15:32</a:t>
            </a:r>
            <a:r>
              <a:rPr lang="en-US" altLang="en-US" sz="1800" dirty="0">
                <a:solidFill>
                  <a:schemeClr val="bg1"/>
                </a:solidFill>
              </a:rPr>
              <a:t>ote:  </a:t>
            </a:r>
          </a:p>
          <a:p>
            <a:pPr lvl="1">
              <a:buFont typeface="Arial" panose="020B0604020202020204" pitchFamily="34" charset="0"/>
              <a:buChar char="•"/>
            </a:pPr>
            <a:r>
              <a:rPr lang="en-US" sz="1800" dirty="0">
                <a:solidFill>
                  <a:schemeClr val="tx1"/>
                </a:solidFill>
              </a:rPr>
              <a:t>Agenda is complete,      Motion: Move to Adjourn. </a:t>
            </a:r>
          </a:p>
          <a:p>
            <a:pPr lvl="1">
              <a:buFont typeface="Arial" panose="020B0604020202020204" pitchFamily="34" charset="0"/>
              <a:buChar char="•"/>
            </a:pPr>
            <a:r>
              <a:rPr lang="en-US" sz="1800" dirty="0">
                <a:solidFill>
                  <a:schemeClr val="tx1"/>
                </a:solidFill>
              </a:rPr>
              <a:t>Moved by:  	</a:t>
            </a:r>
          </a:p>
          <a:p>
            <a:pPr lvl="1">
              <a:buFont typeface="Arial" panose="020B0604020202020204" pitchFamily="34" charset="0"/>
              <a:buChar char="•"/>
            </a:pPr>
            <a:r>
              <a:rPr lang="en-US" sz="1800" dirty="0">
                <a:solidFill>
                  <a:schemeClr val="tx1"/>
                </a:solidFill>
              </a:rPr>
              <a:t>Seconded by:    </a:t>
            </a:r>
          </a:p>
          <a:p>
            <a:pPr lvl="1">
              <a:buFont typeface="Arial" panose="020B0604020202020204" pitchFamily="34" charset="0"/>
              <a:buChar char="•"/>
            </a:pPr>
            <a:r>
              <a:rPr lang="en-US" sz="1800" dirty="0">
                <a:solidFill>
                  <a:schemeClr val="tx1"/>
                </a:solidFill>
              </a:rPr>
              <a:t>We are adjourned at _______. </a:t>
            </a:r>
            <a:r>
              <a:rPr lang="en-US" altLang="en-US" sz="1800" dirty="0">
                <a:solidFill>
                  <a:schemeClr val="tx1"/>
                </a:solidFill>
              </a:rPr>
              <a:t>	</a:t>
            </a:r>
          </a:p>
          <a:p>
            <a:pPr lvl="4">
              <a:buFont typeface="Arial" panose="020B0604020202020204" pitchFamily="34" charset="0"/>
              <a:buChar char="•"/>
            </a:pPr>
            <a:endParaRPr lang="en-US" sz="1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29 March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  </a:t>
            </a:r>
            <a:r>
              <a:rPr lang="en-US" altLang="en-US" sz="1800" b="1" dirty="0">
                <a:solidFill>
                  <a:schemeClr val="bg1"/>
                </a:solidFill>
              </a:rPr>
              <a:t>Aspirant members: </a:t>
            </a:r>
            <a:r>
              <a:rPr lang="en-US" altLang="en-US" sz="1800" dirty="0">
                <a:solidFill>
                  <a:schemeClr val="bg1"/>
                </a:solidFill>
              </a:rPr>
              <a:t>8</a:t>
            </a:r>
            <a:endParaRPr lang="en-US" altLang="en-US" sz="1800" b="1" dirty="0">
              <a:solidFill>
                <a:schemeClr val="bg1"/>
              </a:solidFill>
            </a:endParaRP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 open – looking for someone</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29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4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D49637-C2C5-4F15-A1D6-695D26E8FF3A}"/>
              </a:ext>
            </a:extLst>
          </p:cNvPr>
          <p:cNvSpPr>
            <a:spLocks noGrp="1"/>
          </p:cNvSpPr>
          <p:nvPr>
            <p:ph type="dt" idx="10"/>
          </p:nvPr>
        </p:nvSpPr>
        <p:spPr/>
        <p:txBody>
          <a:bodyPr/>
          <a:lstStyle/>
          <a:p>
            <a:r>
              <a:rPr lang="en-US"/>
              <a:t>29 March 2018</a:t>
            </a:r>
            <a:endParaRPr lang="en-GB" dirty="0"/>
          </a:p>
        </p:txBody>
      </p:sp>
      <p:sp>
        <p:nvSpPr>
          <p:cNvPr id="3" name="Footer Placeholder 2">
            <a:extLst>
              <a:ext uri="{FF2B5EF4-FFF2-40B4-BE49-F238E27FC236}">
                <a16:creationId xmlns:a16="http://schemas.microsoft.com/office/drawing/2014/main" id="{E5593D9C-8A04-49E4-8852-A7971D878B2D}"/>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7DE70B3-81EA-4AA0-98B3-B466962A812C}"/>
              </a:ext>
            </a:extLst>
          </p:cNvPr>
          <p:cNvSpPr>
            <a:spLocks noGrp="1"/>
          </p:cNvSpPr>
          <p:nvPr>
            <p:ph type="sldNum" idx="12"/>
          </p:nvPr>
        </p:nvSpPr>
        <p:spPr/>
        <p:txBody>
          <a:bodyPr/>
          <a:lstStyle/>
          <a:p>
            <a:r>
              <a:rPr lang="en-GB"/>
              <a:t>Slide </a:t>
            </a:r>
            <a:fld id="{F5D8E26B-7BCF-4D25-9C89-0168A6618F18}" type="slidenum">
              <a:rPr lang="en-GB" smtClean="0"/>
              <a:pPr/>
              <a:t>22</a:t>
            </a:fld>
            <a:endParaRPr lang="en-GB" dirty="0"/>
          </a:p>
        </p:txBody>
      </p:sp>
    </p:spTree>
    <p:extLst>
      <p:ext uri="{BB962C8B-B14F-4D97-AF65-F5344CB8AC3E}">
        <p14:creationId xmlns:p14="http://schemas.microsoft.com/office/powerpoint/2010/main" val="3652141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29 March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3924857" cy="5275778"/>
          </a:xfrm>
        </p:spPr>
        <p:txBody>
          <a:bodyPr/>
          <a:lstStyle/>
          <a:p>
            <a:pPr>
              <a:buFont typeface="Arial" panose="020B0604020202020204" pitchFamily="34" charset="0"/>
              <a:buChar char="•"/>
            </a:pPr>
            <a:r>
              <a:rPr lang="en-US" altLang="en-US" sz="2000" dirty="0"/>
              <a:t>Call to Order</a:t>
            </a:r>
            <a:endParaRPr lang="en-US" altLang="en-US" sz="1800" dirty="0"/>
          </a:p>
          <a:p>
            <a:pPr>
              <a:buFont typeface="Arial" panose="020B0604020202020204" pitchFamily="34" charset="0"/>
              <a:buChar char="•"/>
            </a:pPr>
            <a:r>
              <a:rPr lang="en-US" altLang="en-US" sz="2000" dirty="0"/>
              <a:t>Administrative items</a:t>
            </a:r>
          </a:p>
          <a:p>
            <a:pPr lvl="4">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solidFill>
                  <a:schemeClr val="tx1"/>
                </a:solidFill>
              </a:rPr>
              <a:t>Approve last minutes</a:t>
            </a:r>
          </a:p>
          <a:p>
            <a:pPr>
              <a:buFont typeface="Arial" panose="020B0604020202020204" pitchFamily="34" charset="0"/>
              <a:buChar char="•"/>
            </a:pPr>
            <a:r>
              <a:rPr lang="en-US" altLang="en-US" sz="2000" dirty="0"/>
              <a:t>Discussion items</a:t>
            </a:r>
            <a:endParaRPr lang="en-US" altLang="en-US" sz="1200" dirty="0"/>
          </a:p>
          <a:p>
            <a:pPr lvl="1">
              <a:buFont typeface="Arial" panose="020B0604020202020204" pitchFamily="34" charset="0"/>
              <a:buChar char="•"/>
            </a:pPr>
            <a:r>
              <a:rPr lang="en-US" altLang="en-US" sz="1800" dirty="0"/>
              <a:t>FCC – Google comments</a:t>
            </a:r>
          </a:p>
          <a:p>
            <a:pPr lvl="1">
              <a:buFont typeface="Arial" panose="020B0604020202020204" pitchFamily="34" charset="0"/>
              <a:buChar char="•"/>
            </a:pPr>
            <a:r>
              <a:rPr lang="en-US" altLang="en-US" sz="1800" dirty="0"/>
              <a:t>IEEE 802 – WRC-19 position</a:t>
            </a:r>
          </a:p>
          <a:p>
            <a:pPr lvl="1">
              <a:buFont typeface="Arial" panose="020B0604020202020204" pitchFamily="34" charset="0"/>
              <a:buChar char="•"/>
            </a:pPr>
            <a:r>
              <a:rPr lang="en-US" altLang="en-US" sz="1800" dirty="0"/>
              <a:t>IEEE  - EU Position paper </a:t>
            </a:r>
          </a:p>
          <a:p>
            <a:pPr lvl="1">
              <a:buFont typeface="Arial" panose="020B0604020202020204" pitchFamily="34" charset="0"/>
              <a:buChar char="•"/>
            </a:pPr>
            <a:r>
              <a:rPr lang="en-US" altLang="en-US" sz="1800" dirty="0"/>
              <a:t>Items if time permits</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EU Position paper inputs</a:t>
            </a:r>
          </a:p>
          <a:p>
            <a:pPr lvl="1">
              <a:buFont typeface="Arial" panose="020B0604020202020204" pitchFamily="34" charset="0"/>
              <a:buChar char="•"/>
            </a:pPr>
            <a:r>
              <a:rPr lang="en-US" altLang="en-US" sz="1800" dirty="0"/>
              <a:t>What is added during the call</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29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9335" y="1193801"/>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Discussion items:  </a:t>
            </a:r>
          </a:p>
          <a:p>
            <a:pPr>
              <a:buFont typeface="Arial" panose="020B0604020202020204" pitchFamily="34" charset="0"/>
              <a:buChar char="•"/>
            </a:pPr>
            <a:r>
              <a:rPr lang="en-US" sz="1600" b="0" dirty="0">
                <a:solidFill>
                  <a:schemeClr val="tx1"/>
                </a:solidFill>
              </a:rPr>
              <a:t>FCC Google’s waiver request on motion sensing-radars in 57-64 GHz</a:t>
            </a:r>
          </a:p>
          <a:p>
            <a:pPr>
              <a:buFont typeface="Arial" panose="020B0604020202020204" pitchFamily="34" charset="0"/>
              <a:buChar char="•"/>
            </a:pPr>
            <a:r>
              <a:rPr lang="en-US" sz="1600" b="0" dirty="0">
                <a:solidFill>
                  <a:schemeClr val="tx1"/>
                </a:solidFill>
              </a:rPr>
              <a:t>IEEE 802 on WRC-19 position, revising</a:t>
            </a:r>
          </a:p>
          <a:p>
            <a:pPr>
              <a:buFont typeface="Arial" panose="020B0604020202020204" pitchFamily="34" charset="0"/>
              <a:buChar char="•"/>
            </a:pPr>
            <a:r>
              <a:rPr lang="en-US" sz="1600" b="0" dirty="0">
                <a:solidFill>
                  <a:schemeClr val="tx1"/>
                </a:solidFill>
              </a:rPr>
              <a:t>IEEE European Position Statement on Spectrum Management</a:t>
            </a:r>
            <a:r>
              <a:rPr lang="en-US" altLang="en-US" sz="1600" b="0" dirty="0">
                <a:solidFill>
                  <a:schemeClr val="tx1"/>
                </a:solidFill>
              </a:rPr>
              <a:t> </a:t>
            </a:r>
            <a:r>
              <a:rPr lang="en-US" sz="1600" b="0" dirty="0">
                <a:solidFill>
                  <a:schemeClr val="tx1"/>
                </a:solidFill>
              </a:rPr>
              <a:t>IEEE-SA draft position on use of Spectrum </a:t>
            </a: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NGV SG, Next Generation Vehicular, 802.11p</a:t>
            </a:r>
          </a:p>
          <a:p>
            <a:pPr lvl="1">
              <a:buFont typeface="Arial" panose="020B0604020202020204" pitchFamily="34" charset="0"/>
              <a:buChar char="•"/>
            </a:pPr>
            <a:r>
              <a:rPr lang="en-US" sz="1400" dirty="0">
                <a:solidFill>
                  <a:schemeClr val="tx1"/>
                </a:solidFill>
              </a:rPr>
              <a:t>NPRM Revision of Section 7 on expediting access for new technologies</a:t>
            </a:r>
            <a:r>
              <a:rPr lang="en-US" altLang="en-US" sz="1400" dirty="0">
                <a:solidFill>
                  <a:schemeClr val="tx1"/>
                </a:solidFill>
              </a:rPr>
              <a:t> </a:t>
            </a:r>
            <a:r>
              <a:rPr lang="en-US" sz="1400" dirty="0">
                <a:solidFill>
                  <a:schemeClr val="tx1"/>
                </a:solidFill>
              </a:rPr>
              <a:t>(holding) </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NPRM Open 95 to 3000 GHz for unlicensed use, including new licensing regimes (holding) </a:t>
            </a:r>
          </a:p>
          <a:p>
            <a:pPr lvl="1">
              <a:buFont typeface="Arial" panose="020B0604020202020204" pitchFamily="34" charset="0"/>
              <a:buChar char="•"/>
            </a:pPr>
            <a:r>
              <a:rPr lang="en-US" sz="1400" dirty="0">
                <a:solidFill>
                  <a:schemeClr val="tx1"/>
                </a:solidFill>
              </a:rPr>
              <a:t>ISED spectrum outlook consultation</a:t>
            </a: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EU Items</a:t>
            </a: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22 March 2018, </a:t>
            </a:r>
            <a:r>
              <a:rPr lang="en-US" altLang="en-US" sz="1600" dirty="0">
                <a:solidFill>
                  <a:schemeClr val="tx1"/>
                </a:solidFill>
                <a:hlinkClick r:id="rId2"/>
              </a:rPr>
              <a:t>https://mentor.ieee.org/802.18/dcn/18/18-18-0031-00-0000-minutes-22mar18-rr-tag-teleconference.doc</a:t>
            </a:r>
            <a:r>
              <a:rPr lang="en-US" altLang="en-US" sz="1600" dirty="0">
                <a:solidFill>
                  <a:schemeClr val="tx1"/>
                </a:solidFill>
              </a:rPr>
              <a:t>; </a:t>
            </a:r>
            <a:r>
              <a:rPr lang="en-US" altLang="en-US" sz="1600" b="1" dirty="0">
                <a:solidFill>
                  <a:schemeClr val="tx1"/>
                </a:solidFill>
              </a:rPr>
              <a:t>	</a:t>
            </a:r>
            <a:r>
              <a:rPr lang="en-US" altLang="en-US" sz="1400" b="1" dirty="0">
                <a:solidFill>
                  <a:schemeClr val="tx1"/>
                </a:solidFill>
              </a:rPr>
              <a:t>Posted: </a:t>
            </a:r>
            <a:r>
              <a:rPr lang="en-US" sz="1400" b="0" dirty="0"/>
              <a:t>25-Mar-2018 23:21:56 ET</a:t>
            </a:r>
            <a:endParaRPr lang="en-US" sz="1400"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endParaRPr lang="en-US" altLang="en-US" sz="1600" b="1" u="sng" dirty="0">
              <a:solidFill>
                <a:schemeClr val="bg1">
                  <a:lumMod val="75000"/>
                </a:schemeClr>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Google Wavier</a:t>
            </a:r>
          </a:p>
        </p:txBody>
      </p:sp>
      <p:sp>
        <p:nvSpPr>
          <p:cNvPr id="3" name="Content Placeholder 2"/>
          <p:cNvSpPr>
            <a:spLocks noGrp="1"/>
          </p:cNvSpPr>
          <p:nvPr>
            <p:ph idx="1"/>
          </p:nvPr>
        </p:nvSpPr>
        <p:spPr>
          <a:xfrm>
            <a:off x="685800" y="1066800"/>
            <a:ext cx="8306595" cy="4494213"/>
          </a:xfrm>
        </p:spPr>
        <p:txBody>
          <a:bodyPr/>
          <a:lstStyle/>
          <a:p>
            <a:pPr>
              <a:buFont typeface="Arial" panose="020B0604020202020204" pitchFamily="34" charset="0"/>
              <a:buChar char="•"/>
            </a:pPr>
            <a:r>
              <a:rPr lang="en-US" sz="2000" b="0" dirty="0"/>
              <a:t>Google’s waiver request on interactive motion sensing-radars in 57-64 GHz</a:t>
            </a:r>
          </a:p>
          <a:p>
            <a:pPr lvl="1">
              <a:buFont typeface="Arial" panose="020B0604020202020204" pitchFamily="34" charset="0"/>
              <a:buChar char="•"/>
            </a:pPr>
            <a:r>
              <a:rPr lang="en-US" sz="1200" dirty="0">
                <a:hlinkClick r:id="rId2"/>
              </a:rPr>
              <a:t>https://mentor.ieee.org/802.18/dcn/18/18-18-0026-00-0000-google-s-waiver-request-on-interactive-motion-sensing-radars-in-57-64-ghz-da-18-236a1.docx</a:t>
            </a:r>
            <a:r>
              <a:rPr lang="en-US" sz="1200" dirty="0"/>
              <a:t> </a:t>
            </a:r>
          </a:p>
          <a:p>
            <a:pPr lvl="1">
              <a:buFont typeface="Arial" panose="020B0604020202020204" pitchFamily="34" charset="0"/>
              <a:buChar char="•"/>
            </a:pPr>
            <a:r>
              <a:rPr lang="en-US" sz="1200" dirty="0">
                <a:hlinkClick r:id="rId3"/>
              </a:rPr>
              <a:t>https://apps.fcc.gov/edocs_public/attachmatch/DA-18-236A1.docx</a:t>
            </a:r>
            <a:r>
              <a:rPr lang="en-US" sz="1200" dirty="0"/>
              <a:t>   </a:t>
            </a:r>
            <a:endParaRPr lang="en-US" sz="1200" b="0" dirty="0"/>
          </a:p>
          <a:p>
            <a:pPr lvl="1">
              <a:buFont typeface="Arial" panose="020B0604020202020204" pitchFamily="34" charset="0"/>
              <a:buChar char="•"/>
            </a:pPr>
            <a:r>
              <a:rPr lang="en-US" sz="1600" b="0" dirty="0"/>
              <a:t>The waiver request with the simulation study referenced.</a:t>
            </a:r>
            <a:endParaRPr lang="en-US" altLang="en-US" sz="1600" b="0" dirty="0"/>
          </a:p>
          <a:p>
            <a:pPr lvl="2">
              <a:buFont typeface="Arial" panose="020B0604020202020204" pitchFamily="34" charset="0"/>
              <a:buChar char="•"/>
            </a:pPr>
            <a:r>
              <a:rPr lang="en-US" sz="1200" u="sng" dirty="0">
                <a:hlinkClick r:id="rId4"/>
              </a:rPr>
              <a:t>https://mentor.ieee.org/802.18/dcn/18/18-18-0027-00-0000-google-2018-03-07-soli-request-for-waiver-simulation-study.pdf </a:t>
            </a:r>
            <a:endParaRPr lang="en-US" sz="1200" b="0" u="sng" dirty="0">
              <a:hlinkClick r:id="rId4"/>
            </a:endParaRPr>
          </a:p>
          <a:p>
            <a:pPr lvl="2">
              <a:buFont typeface="Arial" panose="020B0604020202020204" pitchFamily="34" charset="0"/>
              <a:buChar char="•"/>
            </a:pPr>
            <a:r>
              <a:rPr lang="en-US" sz="1200" b="0" u="sng" dirty="0">
                <a:hlinkClick r:id="rId4"/>
              </a:rPr>
              <a:t>https://ecfsapi.fcc.gov/file/10307158658894/2018-03-07%20Soli%20Request%20for%20Waiver%20%2B%20Simulation%20Study.pdf </a:t>
            </a:r>
            <a:r>
              <a:rPr lang="en-US" sz="1200" b="0" u="sng" dirty="0"/>
              <a:t> </a:t>
            </a:r>
            <a:r>
              <a:rPr lang="en-US" altLang="en-US" sz="1200" dirty="0"/>
              <a:t> </a:t>
            </a:r>
          </a:p>
          <a:p>
            <a:pPr lvl="1">
              <a:buFont typeface="Arial" panose="020B0604020202020204" pitchFamily="34" charset="0"/>
              <a:buChar char="•"/>
            </a:pPr>
            <a:r>
              <a:rPr lang="en-US" altLang="en-US" sz="1800" dirty="0"/>
              <a:t>Comments due 11 April 2018</a:t>
            </a:r>
          </a:p>
          <a:p>
            <a:pPr lvl="1">
              <a:buFont typeface="Arial" panose="020B0604020202020204" pitchFamily="34" charset="0"/>
              <a:buChar char="•"/>
            </a:pPr>
            <a:r>
              <a:rPr lang="en-US" altLang="en-US" sz="1600" b="1" dirty="0">
                <a:solidFill>
                  <a:srgbClr val="00B0F0"/>
                </a:solidFill>
              </a:rPr>
              <a:t>Will work on the IEEE 802 comments, we will need to approve this week, 29 March to met the comment deadlines</a:t>
            </a:r>
            <a:r>
              <a:rPr lang="en-US" altLang="en-US" sz="1600" dirty="0"/>
              <a:t>.   Document will be 18-18/0032rxx. </a:t>
            </a:r>
          </a:p>
          <a:p>
            <a:pPr lvl="1">
              <a:buFont typeface="Arial" panose="020B0604020202020204" pitchFamily="34" charset="0"/>
              <a:buChar char="•"/>
            </a:pPr>
            <a:r>
              <a:rPr lang="en-US" altLang="en-US" sz="1600" dirty="0"/>
              <a:t>Did seem there are a few points we could comment on</a:t>
            </a:r>
          </a:p>
          <a:p>
            <a:pPr lvl="2">
              <a:buFont typeface="Arial" panose="020B0604020202020204" pitchFamily="34" charset="0"/>
              <a:buChar char="•"/>
            </a:pPr>
            <a:r>
              <a:rPr lang="en-US" sz="1400" dirty="0"/>
              <a:t>Google did not provide any input on sharing mechanisms.</a:t>
            </a:r>
          </a:p>
          <a:p>
            <a:pPr lvl="2">
              <a:buFont typeface="Arial" panose="020B0604020202020204" pitchFamily="34" charset="0"/>
              <a:buChar char="•"/>
            </a:pPr>
            <a:r>
              <a:rPr lang="en-US" sz="1400" dirty="0"/>
              <a:t>Interference was not demonstrated with 802.15.3 technologies.</a:t>
            </a:r>
          </a:p>
          <a:p>
            <a:pPr lvl="2">
              <a:buFont typeface="Arial" panose="020B0604020202020204" pitchFamily="34" charset="0"/>
              <a:buChar char="•"/>
            </a:pPr>
            <a:r>
              <a:rPr lang="en-US" sz="1400" dirty="0"/>
              <a:t>How does the Google system co-exist with IEEE technologies in the same device?</a:t>
            </a:r>
          </a:p>
          <a:p>
            <a:pPr lvl="2">
              <a:buFont typeface="Arial" panose="020B0604020202020204" pitchFamily="34" charset="0"/>
              <a:buChar char="•"/>
            </a:pPr>
            <a:r>
              <a:rPr lang="en-US" sz="1400" dirty="0"/>
              <a:t>The proposal is not following he original intent of the FCC with this rule on segmenting power for different applications. </a:t>
            </a:r>
          </a:p>
          <a:p>
            <a:pPr lvl="2">
              <a:buFont typeface="Arial" panose="020B0604020202020204" pitchFamily="34" charset="0"/>
              <a:buChar char="•"/>
            </a:pPr>
            <a:r>
              <a:rPr lang="en-US" sz="1400" dirty="0"/>
              <a:t>In the study, questions if they did used latest 802.11 modulation technologies.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1235665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Google Wavier</a:t>
            </a:r>
            <a:endParaRPr lang="en-US" altLang="en-US" sz="2800" dirty="0">
              <a:solidFill>
                <a:schemeClr val="bg1"/>
              </a:solidFill>
            </a:endParaRPr>
          </a:p>
        </p:txBody>
      </p:sp>
      <p:sp>
        <p:nvSpPr>
          <p:cNvPr id="16387" name="Content Placeholder 2"/>
          <p:cNvSpPr>
            <a:spLocks noGrp="1"/>
          </p:cNvSpPr>
          <p:nvPr>
            <p:ph idx="1"/>
          </p:nvPr>
        </p:nvSpPr>
        <p:spPr>
          <a:xfrm>
            <a:off x="684212" y="1303407"/>
            <a:ext cx="7772400"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18-18/00___r__; to Google’s request for waiver (FCC ET Docket N. 18-70) of section 15.255(c)(3) of the FCC rules for their interactive motion sensing in the 57-64 GHz band, to increase the allowed power.  With the chair of 802.18 to have editorial privileges. Then send to the EC for approval for submission to the FCC by 11 April 2018.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29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dirty="0"/>
              <a:t> </a:t>
            </a:r>
            <a:r>
              <a:rPr lang="en-US" altLang="en-US" sz="2000" b="0" dirty="0"/>
              <a:t>IEEE 802 positions on WRC-19, any updates?   (yes) </a:t>
            </a:r>
          </a:p>
          <a:p>
            <a:pPr lvl="1">
              <a:buFont typeface="Arial" panose="020B0604020202020204" pitchFamily="34" charset="0"/>
              <a:buChar char="•"/>
            </a:pPr>
            <a:r>
              <a:rPr lang="en-US" sz="1600" dirty="0">
                <a:hlinkClick r:id="rId2"/>
              </a:rPr>
              <a:t>https://mentor.ieee.org/802.18/dcn/17/18-17-0073-00-0000-ieee-802-positions-on-wrc19-agenda-items.pptx</a:t>
            </a:r>
            <a:r>
              <a:rPr lang="en-US" sz="1600" dirty="0"/>
              <a:t> </a:t>
            </a:r>
          </a:p>
          <a:p>
            <a:pPr lvl="1">
              <a:buFont typeface="Arial" panose="020B0604020202020204" pitchFamily="34" charset="0"/>
              <a:buChar char="•"/>
            </a:pPr>
            <a:r>
              <a:rPr lang="en-US" sz="1800" b="1" dirty="0">
                <a:solidFill>
                  <a:srgbClr val="00B0F0"/>
                </a:solidFill>
              </a:rPr>
              <a:t>Will continue review and make updates as needed so it is up to date. </a:t>
            </a:r>
          </a:p>
          <a:p>
            <a:pPr lvl="1">
              <a:buFont typeface="Arial" panose="020B0604020202020204" pitchFamily="34" charset="0"/>
              <a:buChar char="•"/>
            </a:pPr>
            <a:r>
              <a:rPr lang="en-US" sz="1800" dirty="0"/>
              <a:t>Then it will move to IEEE 802 EC and onto the IEEE SA.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600" dirty="0"/>
          </a:p>
          <a:p>
            <a:pPr>
              <a:buFont typeface="Arial" panose="020B0604020202020204" pitchFamily="34" charset="0"/>
              <a:buChar char="•"/>
            </a:pPr>
            <a:endParaRPr lang="en-US" dirty="0"/>
          </a:p>
          <a:p>
            <a:pPr lvl="1">
              <a:buFont typeface="Arial" panose="020B0604020202020204" pitchFamily="34" charset="0"/>
              <a:buChar char="•"/>
            </a:pP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29 March 2018</a:t>
            </a:r>
            <a:endParaRPr lang="en-GB" dirty="0"/>
          </a:p>
        </p:txBody>
      </p:sp>
    </p:spTree>
    <p:extLst>
      <p:ext uri="{BB962C8B-B14F-4D97-AF65-F5344CB8AC3E}">
        <p14:creationId xmlns:p14="http://schemas.microsoft.com/office/powerpoint/2010/main" val="149395944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25299</TotalTime>
  <Words>2493</Words>
  <Application>Microsoft Office PowerPoint</Application>
  <PresentationFormat>On-screen Show (4:3)</PresentationFormat>
  <Paragraphs>314</Paragraphs>
  <Slides>24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Google Wavier</vt:lpstr>
      <vt:lpstr>Motion – FCC Google Wavier</vt:lpstr>
      <vt:lpstr>IEEE 802</vt:lpstr>
      <vt:lpstr>Motion – IEEE 802 WRC-19 position</vt:lpstr>
      <vt:lpstr>IEEE EU</vt:lpstr>
      <vt:lpstr>FCC (if time permits)</vt:lpstr>
      <vt:lpstr>ISED (if time permits)</vt:lpstr>
      <vt:lpstr>IEEE 802 (if time permits)</vt:lpstr>
      <vt:lpstr>EU items (if time permits)</vt:lpstr>
      <vt:lpstr>Actions Required</vt:lpstr>
      <vt:lpstr>Any Other Business</vt:lpstr>
      <vt:lpstr>Adjourn</vt:lpstr>
      <vt:lpstr>PowerPoint Presentation</vt:lpstr>
      <vt:lpstr>Motion – EU Spectrum Management</vt:lpstr>
      <vt:lpstr>IEEE – not connected and underserved (from last week)</vt:lpstr>
      <vt:lpstr>PowerPoint Presentation</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411</cp:revision>
  <cp:lastPrinted>1601-01-01T00:00:00Z</cp:lastPrinted>
  <dcterms:created xsi:type="dcterms:W3CDTF">2016-03-03T14:54:45Z</dcterms:created>
  <dcterms:modified xsi:type="dcterms:W3CDTF">2018-03-28T20:56:03Z</dcterms:modified>
</cp:coreProperties>
</file>