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341" r:id="rId3"/>
    <p:sldId id="329" r:id="rId4"/>
    <p:sldId id="330" r:id="rId5"/>
    <p:sldId id="319" r:id="rId6"/>
    <p:sldId id="331" r:id="rId7"/>
    <p:sldId id="320" r:id="rId8"/>
    <p:sldId id="361" r:id="rId9"/>
    <p:sldId id="343" r:id="rId10"/>
    <p:sldId id="350" r:id="rId11"/>
    <p:sldId id="351" r:id="rId12"/>
    <p:sldId id="357" r:id="rId13"/>
    <p:sldId id="354" r:id="rId14"/>
    <p:sldId id="353" r:id="rId15"/>
    <p:sldId id="359" r:id="rId16"/>
    <p:sldId id="360" r:id="rId17"/>
    <p:sldId id="358" r:id="rId18"/>
    <p:sldId id="352" r:id="rId19"/>
    <p:sldId id="321" r:id="rId20"/>
    <p:sldId id="349" r:id="rId21"/>
    <p:sldId id="327" r:id="rId22"/>
    <p:sldId id="342" r:id="rId23"/>
    <p:sldId id="362"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37" autoAdjust="0"/>
    <p:restoredTop sz="94660"/>
  </p:normalViewPr>
  <p:slideViewPr>
    <p:cSldViewPr>
      <p:cViewPr varScale="1">
        <p:scale>
          <a:sx n="107" d="100"/>
          <a:sy n="107" d="100"/>
        </p:scale>
        <p:origin x="34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23-Mar-18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537167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2" name="Rectangle 3"/>
          <p:cNvSpPr>
            <a:spLocks noGrp="1" noChangeArrowheads="1"/>
          </p:cNvSpPr>
          <p:nvPr>
            <p:ph type="dt" idx="15"/>
          </p:nvPr>
        </p:nvSpPr>
        <p:spPr bwMode="auto">
          <a:xfrm>
            <a:off x="685800" y="304800"/>
            <a:ext cx="21336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22 March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22 March 2018</a:t>
            </a:r>
            <a:endParaRPr lang="en-GB" dirty="0"/>
          </a:p>
        </p:txBody>
      </p:sp>
      <p:sp>
        <p:nvSpPr>
          <p:cNvPr id="3" name="Footer Placeholder 2"/>
          <p:cNvSpPr>
            <a:spLocks noGrp="1"/>
          </p:cNvSpPr>
          <p:nvPr>
            <p:ph type="ftr" idx="11"/>
          </p:nvPr>
        </p:nvSpPr>
        <p:spPr/>
        <p:txBody>
          <a:bodyPr/>
          <a:lstStyle>
            <a:lvl1pPr>
              <a:defRPr/>
            </a:lvl1pPr>
          </a:lstStyle>
          <a:p>
            <a:r>
              <a:rPr lang="en-US"/>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22 March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802.18-18/0030r01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apps.fcc.gov/edocs_public/attachmatch/DA-18-236A1.docx" TargetMode="External"/><Relationship Id="rId2" Type="http://schemas.openxmlformats.org/officeDocument/2006/relationships/hyperlink" Target="https://mentor.ieee.org/802.18/dcn/18/18-18-0026-00-0000-google-s-waiver-request-on-interactive-motion-sensing-radars-in-57-64-ghz-da-18-236a1.docx" TargetMode="External"/><Relationship Id="rId1" Type="http://schemas.openxmlformats.org/officeDocument/2006/relationships/slideLayout" Target="../slideLayouts/slideLayout1.xml"/><Relationship Id="rId4" Type="http://schemas.openxmlformats.org/officeDocument/2006/relationships/hyperlink" Target="https://ecfsapi.fcc.gov/file/10307158658894/2018-03-07%20Soli%20Request%20for%20Waiver%20+%20Simulation%20Study.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ic.gc.ca/eic/site/smt-gst.nsf/eng/sf11359.html" TargetMode="External"/><Relationship Id="rId2" Type="http://schemas.openxmlformats.org/officeDocument/2006/relationships/hyperlink" Target="https://mentor.ieee.org/802.18/dcn/17/18-17-0148-00-0000-ised-consultation-on-the-spectrum-outlook-2018-to-2022.pdf" TargetMode="External"/><Relationship Id="rId1" Type="http://schemas.openxmlformats.org/officeDocument/2006/relationships/slideLayout" Target="../slideLayouts/slideLayout1.xml"/><Relationship Id="rId4" Type="http://schemas.openxmlformats.org/officeDocument/2006/relationships/hyperlink" Target="http://www.ic.gc.ca/eic/site/smt-gst.nsf/eng/sf11377.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rabc-cccr.ca/open-consultations/ised-radio-standards-specification-rss-gen-issue-5-december-2017-general-requirements-for-compliance-of-radio-apparatus/" TargetMode="External"/><Relationship Id="rId7" Type="http://schemas.openxmlformats.org/officeDocument/2006/relationships/hyperlink" Target="https://urldefense.proofpoint.com/v2/url?u=http-3A__www.tcbcouncil.org_link.asp-3Fe-3Djay.holcomb-40itron.com-26job-3D3293213-26ymlink-3D223073605-26finalurl-3Dhttps-253A-252F-252Fwww-252Erabc-252Dcccr-252Eca-252Fopen-252Dconsultations-252Fised-252Dradio-252Dstandards-252Dspecification-252Drss-252D220-252Dissue-252D1-252Damendment-252D1-252Dmarch-252D2018-252Ddevices-252Dusing-252Dultra-252Dwideband-252Duwb-252Dtechnology-252F&amp;d=DwMGaQ&amp;c=pqcuzKEN_84c78MOSc5_fw&amp;r=z8R-nWJ8GIxwjOjNKhEFByb-tZ6XE3GZXWSggNdVo-w&amp;m=srMoiiOpGm5goiuUfKkpVUSoKFwhxhkbgsP2BhZTs_g&amp;s=3fOSHMk6tVIrSDPPQKPwBsuGzql9fyDRXNZ7_gDOgAg&amp;e=" TargetMode="External"/><Relationship Id="rId2" Type="http://schemas.openxmlformats.org/officeDocument/2006/relationships/hyperlink" Target="https://www.rabc-cccr.ca/open-consultations/sed-interference-causing-equipment-standard-ices-gen-issue-1-february-2018-general-requirements-for-compliance-of-interference-causing-equipment/"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www.tcbcouncil.org_link.asp-3Fe-3Djay.holcomb-40itron.com-26job-3D3293213-26ymlink-3D223073605-26finalurl-3Dhttps-253A-252F-252Fwww-252Erabc-252Dcccr-252Eca-252Fopen-252Dconsultations-252Fsed-252Dradio-252Dstandards-252Dspecification-252Drss-252D251-252Dissue-252D2-252Dmarch-252D2018-252Dvehicular-252Dradar-252Dand-252Dairport-252Dfixed-252Dor-252Dmobile-252Dradar-252Din-252Dthe-252D76-252D81-252Dghz-252Dfrequency-252Dband-252F&amp;d=DwMGaQ&amp;c=pqcuzKEN_84c78MOSc5_fw&amp;r=z8R-nWJ8GIxwjOjNKhEFByb-tZ6XE3GZXWSggNdVo-w&amp;m=srMoiiOpGm5goiuUfKkpVUSoKFwhxhkbgsP2BhZTs_g&amp;s=hESJBexeOEGSyBAVzJ0Rf_tJVIYjmoL3zCb4cVjljZ4&amp;e=" TargetMode="External"/><Relationship Id="rId5" Type="http://schemas.openxmlformats.org/officeDocument/2006/relationships/hyperlink" Target="https://www.rabc-cccr.ca/open-consultations/ised-radio-standards-specification-rss-220-issue-1-amendment-1-march-2018-devices-using-ultra-wideband-uwb-technology/" TargetMode="External"/><Relationship Id="rId4" Type="http://schemas.openxmlformats.org/officeDocument/2006/relationships/hyperlink" Target="https://www-cccr.ca/open-consultations/sed-radio-standards-specification-rss-251-issue-2-march-2018-vehicular-radar-and-airport-fixed-or-mobile-radar-in-the-76-81-ghz-frequency-band/"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7/18-17-0073-00-0000-ieee-802-positions-on-wrc19-agenda-items.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0580-01-coex-enhancing-collaboration-between-ieee-802-and-world-regulators-on-unlicensed-spectrum-regulations.pptx" TargetMode="External"/><Relationship Id="rId2" Type="http://schemas.openxmlformats.org/officeDocument/2006/relationships/hyperlink" Target="https://mentor.ieee.org/802.11/dcn/18/11-18-0583-00-AANI-aani-sc-closing-report-march-2018.ppt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8/dcn/18/18-18-0010-02-0000-sa-use-of-spectrum-draft-position-06dec17.docx"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ec.europa.eu/docsroom/documents/28323"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8/dcn/18/18-18-0029-00-0000-consultation-preparing-for-5g-in-new-zealand.pdf"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8/dcn/16/18-16-0038-08-0000-teleconference-call-in-info.pptx"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19-00-0000-minutes-22feb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fcc.gov/ecfs/search/filings?proceedings_name=18-22&amp;sort=date_disseminated,DESC" TargetMode="External"/><Relationship Id="rId2" Type="http://schemas.openxmlformats.org/officeDocument/2006/relationships/hyperlink" Target="https://mentor.ieee.org/802.18/dcn/18/18-18-0021-00-0000-nprm-fcc-18-18.docx" TargetMode="External"/><Relationship Id="rId1" Type="http://schemas.openxmlformats.org/officeDocument/2006/relationships/slideLayout" Target="../slideLayouts/slideLayout1.xml"/><Relationship Id="rId6" Type="http://schemas.openxmlformats.org/officeDocument/2006/relationships/hyperlink" Target="https://ecfsapi.fcc.gov/file/1022856488879/AntwortFCC_280218.pdf" TargetMode="External"/><Relationship Id="rId5" Type="http://schemas.openxmlformats.org/officeDocument/2006/relationships/hyperlink" Target="https://www.fcc.gov/ecfs/search/filings?proceedings_name=RM-11795&amp;sort=date_disseminated,DESC" TargetMode="External"/><Relationship Id="rId4" Type="http://schemas.openxmlformats.org/officeDocument/2006/relationships/hyperlink" Target="https://mentor.ieee.org/802.18/dcn/18/18-18-0022-01-0000-fcc-18-17-nprm-for-95-3000-ghz.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22 March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5"/>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22 March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875494240"/>
              </p:ext>
            </p:extLst>
          </p:nvPr>
        </p:nvGraphicFramePr>
        <p:xfrm>
          <a:off x="522288" y="3611563"/>
          <a:ext cx="7996237" cy="2555875"/>
        </p:xfrm>
        <a:graphic>
          <a:graphicData uri="http://schemas.openxmlformats.org/presentationml/2006/ole">
            <mc:AlternateContent xmlns:mc="http://schemas.openxmlformats.org/markup-compatibility/2006">
              <mc:Choice xmlns:v="urn:schemas-microsoft-com:vml" Requires="v">
                <p:oleObj spid="_x0000_s3426"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22288" y="3611563"/>
                        <a:ext cx="7996237" cy="25558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FCC-2</a:t>
            </a:r>
          </a:p>
        </p:txBody>
      </p:sp>
      <p:sp>
        <p:nvSpPr>
          <p:cNvPr id="3" name="Content Placeholder 2"/>
          <p:cNvSpPr>
            <a:spLocks noGrp="1"/>
          </p:cNvSpPr>
          <p:nvPr>
            <p:ph idx="1"/>
          </p:nvPr>
        </p:nvSpPr>
        <p:spPr>
          <a:xfrm>
            <a:off x="685800" y="1066800"/>
            <a:ext cx="8306595" cy="4494213"/>
          </a:xfrm>
        </p:spPr>
        <p:txBody>
          <a:bodyPr/>
          <a:lstStyle/>
          <a:p>
            <a:pPr>
              <a:buFont typeface="Arial" panose="020B0604020202020204" pitchFamily="34" charset="0"/>
              <a:buChar char="•"/>
            </a:pPr>
            <a:r>
              <a:rPr lang="en-US" sz="2000" b="0" dirty="0"/>
              <a:t>Google’s waiver request on interactive motion sensing-radars in 57-64 GHz</a:t>
            </a:r>
          </a:p>
          <a:p>
            <a:pPr lvl="1">
              <a:buFont typeface="Arial" panose="020B0604020202020204" pitchFamily="34" charset="0"/>
              <a:buChar char="•"/>
            </a:pPr>
            <a:r>
              <a:rPr lang="en-US" sz="1200" dirty="0">
                <a:hlinkClick r:id="rId2"/>
              </a:rPr>
              <a:t>https://mentor.ieee.org/802.18/dcn/18/18-18-0026-00-0000-google-s-waiver-request-on-interactive-motion-sensing-radars-in-57-64-ghz-da-18-236a1.docx</a:t>
            </a:r>
            <a:r>
              <a:rPr lang="en-US" sz="1200" dirty="0"/>
              <a:t> </a:t>
            </a:r>
          </a:p>
          <a:p>
            <a:pPr lvl="1">
              <a:buFont typeface="Arial" panose="020B0604020202020204" pitchFamily="34" charset="0"/>
              <a:buChar char="•"/>
            </a:pPr>
            <a:r>
              <a:rPr lang="en-US" sz="1200" dirty="0">
                <a:hlinkClick r:id="rId3"/>
              </a:rPr>
              <a:t>https://apps.fcc.gov/edocs_public/attachmatch/DA-18-236A1.docx</a:t>
            </a:r>
            <a:r>
              <a:rPr lang="en-US" sz="1200" dirty="0"/>
              <a:t>   </a:t>
            </a:r>
            <a:endParaRPr lang="en-US" sz="1200" b="0" dirty="0"/>
          </a:p>
          <a:p>
            <a:pPr lvl="1">
              <a:buFont typeface="Arial" panose="020B0604020202020204" pitchFamily="34" charset="0"/>
              <a:buChar char="•"/>
            </a:pPr>
            <a:r>
              <a:rPr lang="en-US" sz="1600" b="0" dirty="0"/>
              <a:t>The waiver request with the simulation study referenced.</a:t>
            </a:r>
            <a:endParaRPr lang="en-US" altLang="en-US" sz="1600" b="0" dirty="0"/>
          </a:p>
          <a:p>
            <a:pPr lvl="2">
              <a:buFont typeface="Arial" panose="020B0604020202020204" pitchFamily="34" charset="0"/>
              <a:buChar char="•"/>
            </a:pPr>
            <a:r>
              <a:rPr lang="en-US" sz="1200" u="sng" dirty="0">
                <a:hlinkClick r:id="rId4"/>
              </a:rPr>
              <a:t>https://mentor.ieee.org/802.18/dcn/18/18-18-0027-00-0000-google-2018-03-07-soli-request-for-waiver-simulation-study.pdf </a:t>
            </a:r>
            <a:endParaRPr lang="en-US" sz="1200" b="0" u="sng" dirty="0">
              <a:hlinkClick r:id="rId4"/>
            </a:endParaRPr>
          </a:p>
          <a:p>
            <a:pPr lvl="2">
              <a:buFont typeface="Arial" panose="020B0604020202020204" pitchFamily="34" charset="0"/>
              <a:buChar char="•"/>
            </a:pPr>
            <a:r>
              <a:rPr lang="en-US" sz="1200" b="0" u="sng" dirty="0">
                <a:hlinkClick r:id="rId4"/>
              </a:rPr>
              <a:t>https://ecfsapi.fcc.gov/file/10307158658894/2018-03-07%20Soli%20Request%20for%20Waiver%20%2B%20Simulation%20Study.pdf </a:t>
            </a:r>
            <a:r>
              <a:rPr lang="en-US" sz="1200" b="0" u="sng" dirty="0"/>
              <a:t> </a:t>
            </a:r>
            <a:r>
              <a:rPr lang="en-US" altLang="en-US" sz="1200" dirty="0"/>
              <a:t> </a:t>
            </a:r>
          </a:p>
          <a:p>
            <a:pPr lvl="1">
              <a:buFont typeface="Arial" panose="020B0604020202020204" pitchFamily="34" charset="0"/>
              <a:buChar char="•"/>
            </a:pPr>
            <a:r>
              <a:rPr lang="en-US" altLang="en-US" sz="1800" dirty="0"/>
              <a:t>Comments due 11 April 2018</a:t>
            </a:r>
          </a:p>
          <a:p>
            <a:pPr lvl="1">
              <a:buFont typeface="Arial" panose="020B0604020202020204" pitchFamily="34" charset="0"/>
              <a:buChar char="•"/>
            </a:pPr>
            <a:r>
              <a:rPr lang="en-US" altLang="en-US" sz="1600" b="1" dirty="0">
                <a:solidFill>
                  <a:srgbClr val="00B0F0"/>
                </a:solidFill>
              </a:rPr>
              <a:t>Will work on the IEEE 802 comments, we will need to approve next week, 29 March to met the comment deadlines</a:t>
            </a:r>
            <a:r>
              <a:rPr lang="en-US" altLang="en-US" sz="1600" dirty="0"/>
              <a:t>. </a:t>
            </a:r>
          </a:p>
          <a:p>
            <a:pPr lvl="1">
              <a:buFont typeface="Arial" panose="020B0604020202020204" pitchFamily="34" charset="0"/>
              <a:buChar char="•"/>
            </a:pPr>
            <a:r>
              <a:rPr lang="en-US" altLang="en-US" sz="1600" dirty="0"/>
              <a:t>Did seem there are a few points we could comment on, and requested comment text on these before Tuesday/27</a:t>
            </a:r>
            <a:r>
              <a:rPr lang="en-US" altLang="en-US" sz="1600" baseline="30000" dirty="0"/>
              <a:t>th</a:t>
            </a:r>
            <a:r>
              <a:rPr lang="en-US" altLang="en-US" sz="1600" dirty="0"/>
              <a:t>, from some of the TAG members. </a:t>
            </a:r>
          </a:p>
          <a:p>
            <a:pPr lvl="2">
              <a:buFont typeface="Arial" panose="020B0604020202020204" pitchFamily="34" charset="0"/>
              <a:buChar char="•"/>
            </a:pPr>
            <a:r>
              <a:rPr lang="en-US" sz="1400" dirty="0"/>
              <a:t>Google did not provide any input on sharing mechanisms.</a:t>
            </a:r>
          </a:p>
          <a:p>
            <a:pPr lvl="2">
              <a:buFont typeface="Arial" panose="020B0604020202020204" pitchFamily="34" charset="0"/>
              <a:buChar char="•"/>
            </a:pPr>
            <a:r>
              <a:rPr lang="en-US" sz="1400" dirty="0"/>
              <a:t>Interference was not demonstrated with 802.15.3 technologies.</a:t>
            </a:r>
          </a:p>
          <a:p>
            <a:pPr lvl="2">
              <a:buFont typeface="Arial" panose="020B0604020202020204" pitchFamily="34" charset="0"/>
              <a:buChar char="•"/>
            </a:pPr>
            <a:r>
              <a:rPr lang="en-US" sz="1400" dirty="0"/>
              <a:t>How does the Google system co-exist with IEEE technologies in the same device?</a:t>
            </a:r>
          </a:p>
          <a:p>
            <a:pPr lvl="2">
              <a:buFont typeface="Arial" panose="020B0604020202020204" pitchFamily="34" charset="0"/>
              <a:buChar char="•"/>
            </a:pPr>
            <a:r>
              <a:rPr lang="en-US" sz="1400" dirty="0"/>
              <a:t>The proposal is not following he original intent of the FCC with this rule on segmenting power for different applications. </a:t>
            </a:r>
          </a:p>
          <a:p>
            <a:pPr lvl="2">
              <a:buFont typeface="Arial" panose="020B0604020202020204" pitchFamily="34" charset="0"/>
              <a:buChar char="•"/>
            </a:pPr>
            <a:r>
              <a:rPr lang="en-US" sz="1400" dirty="0"/>
              <a:t>In the study, questions if they did used latest 802.11 modulation technologies.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22 March 2018</a:t>
            </a:r>
            <a:endParaRPr lang="en-GB" dirty="0"/>
          </a:p>
        </p:txBody>
      </p:sp>
    </p:spTree>
    <p:extLst>
      <p:ext uri="{BB962C8B-B14F-4D97-AF65-F5344CB8AC3E}">
        <p14:creationId xmlns:p14="http://schemas.microsoft.com/office/powerpoint/2010/main" val="1235665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ISED-1, informational</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sz="2000" b="0" dirty="0"/>
              <a:t>ISED Consultation on the Spectrum Outlook 2018 to 2022</a:t>
            </a:r>
          </a:p>
          <a:p>
            <a:pPr lvl="2">
              <a:buFont typeface="Arial" panose="020B0604020202020204" pitchFamily="34" charset="0"/>
              <a:buChar char="•"/>
            </a:pPr>
            <a:r>
              <a:rPr lang="en-US" u="sng" dirty="0">
                <a:hlinkClick r:id="rId2"/>
              </a:rPr>
              <a:t>https://mentor.ieee.org/802.18/dcn/17/18-17-0148-00-0000-ised-consultation-on-the-spectrum-outlook-2018-to-2022.pdf</a:t>
            </a:r>
            <a:r>
              <a:rPr lang="en-US" sz="1000" dirty="0"/>
              <a:t>  </a:t>
            </a:r>
          </a:p>
          <a:p>
            <a:pPr lvl="2">
              <a:buFont typeface="Arial" panose="020B0604020202020204" pitchFamily="34" charset="0"/>
              <a:buChar char="•"/>
            </a:pPr>
            <a:r>
              <a:rPr lang="en-US" dirty="0">
                <a:hlinkClick r:id="rId3"/>
              </a:rPr>
              <a:t>http://www.ic.gc.ca/eic/site/smt-gst.nsf/eng/sf11359.html</a:t>
            </a:r>
            <a:r>
              <a:rPr lang="en-US" dirty="0"/>
              <a:t> </a:t>
            </a:r>
          </a:p>
          <a:p>
            <a:pPr marL="457200" lvl="1" indent="0"/>
            <a:endParaRPr lang="en-US" altLang="en-US" sz="1600" b="0" dirty="0"/>
          </a:p>
          <a:p>
            <a:pPr lvl="1">
              <a:buFont typeface="Arial" panose="020B0604020202020204" pitchFamily="34" charset="0"/>
              <a:buChar char="•"/>
            </a:pPr>
            <a:r>
              <a:rPr lang="en-US" altLang="en-US" sz="1800" b="0" dirty="0"/>
              <a:t>Comments Link, was due 16 Feb 2018</a:t>
            </a:r>
          </a:p>
          <a:p>
            <a:pPr lvl="2">
              <a:buFont typeface="Arial" panose="020B0604020202020204" pitchFamily="34" charset="0"/>
              <a:buChar char="•"/>
            </a:pPr>
            <a:r>
              <a:rPr lang="en-US" u="sng" dirty="0">
                <a:hlinkClick r:id="rId4"/>
              </a:rPr>
              <a:t>http://www.ic.gc.ca/eic/site/smt-gst.nsf/eng/sf11377.html</a:t>
            </a:r>
            <a:r>
              <a:rPr lang="en-US" sz="1400" dirty="0"/>
              <a:t>  </a:t>
            </a:r>
            <a:endParaRPr lang="en-US" altLang="en-US" sz="1400" b="0" dirty="0"/>
          </a:p>
          <a:p>
            <a:pPr lvl="2">
              <a:buFont typeface="Arial" panose="020B0604020202020204" pitchFamily="34" charset="0"/>
              <a:buChar char="•"/>
            </a:pPr>
            <a:r>
              <a:rPr lang="en-US" altLang="en-US" sz="1400" dirty="0"/>
              <a:t>  </a:t>
            </a:r>
          </a:p>
          <a:p>
            <a:pPr lvl="2">
              <a:buFont typeface="Arial" panose="020B0604020202020204" pitchFamily="34" charset="0"/>
              <a:buChar char="•"/>
            </a:pPr>
            <a:endParaRPr lang="en-US" altLang="en-US" sz="1400" dirty="0"/>
          </a:p>
          <a:p>
            <a:pPr lvl="1">
              <a:buFont typeface="Arial" panose="020B0604020202020204" pitchFamily="34" charset="0"/>
              <a:buChar char="•"/>
            </a:pPr>
            <a:r>
              <a:rPr lang="en-US" altLang="en-US" sz="1800" dirty="0"/>
              <a:t>Reply Comments Link, was due 16 Mar 2018</a:t>
            </a:r>
          </a:p>
          <a:p>
            <a:pPr lvl="2">
              <a:buFont typeface="Arial" panose="020B0604020202020204" pitchFamily="34" charset="0"/>
              <a:buChar char="•"/>
            </a:pPr>
            <a:r>
              <a:rPr lang="en-US" altLang="en-US" sz="1400" b="0" dirty="0"/>
              <a:t> Have not seen the reply comments </a:t>
            </a:r>
            <a:r>
              <a:rPr lang="en-US" altLang="en-US" sz="1400" b="0" dirty="0" err="1"/>
              <a:t>yer</a:t>
            </a:r>
            <a:r>
              <a:rPr lang="en-US" altLang="en-US" sz="1400" b="0" dirty="0"/>
              <a:t>. </a:t>
            </a:r>
          </a:p>
          <a:p>
            <a:pPr lvl="2">
              <a:buFont typeface="Arial" panose="020B0604020202020204" pitchFamily="34" charset="0"/>
              <a:buChar char="•"/>
            </a:pPr>
            <a:endParaRPr lang="en-US" altLang="en-US" sz="1400" b="0" dirty="0"/>
          </a:p>
          <a:p>
            <a:pPr marL="457200" lvl="1" indent="0"/>
            <a:endParaRPr lang="en-US" sz="1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22 March 2018</a:t>
            </a:r>
            <a:endParaRPr lang="en-GB" dirty="0"/>
          </a:p>
        </p:txBody>
      </p:sp>
    </p:spTree>
    <p:extLst>
      <p:ext uri="{BB962C8B-B14F-4D97-AF65-F5344CB8AC3E}">
        <p14:creationId xmlns:p14="http://schemas.microsoft.com/office/powerpoint/2010/main" val="2841882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ISED-2, informational</a:t>
            </a:r>
          </a:p>
        </p:txBody>
      </p:sp>
      <p:sp>
        <p:nvSpPr>
          <p:cNvPr id="3" name="Content Placeholder 2"/>
          <p:cNvSpPr>
            <a:spLocks noGrp="1"/>
          </p:cNvSpPr>
          <p:nvPr>
            <p:ph idx="1"/>
          </p:nvPr>
        </p:nvSpPr>
        <p:spPr>
          <a:xfrm>
            <a:off x="685800" y="1066800"/>
            <a:ext cx="8306595" cy="4494213"/>
          </a:xfrm>
        </p:spPr>
        <p:txBody>
          <a:bodyPr/>
          <a:lstStyle/>
          <a:p>
            <a:pPr>
              <a:buFont typeface="Arial" panose="020B0604020202020204" pitchFamily="34" charset="0"/>
              <a:buChar char="•"/>
            </a:pPr>
            <a:r>
              <a:rPr lang="en-US" sz="2000" b="0" dirty="0"/>
              <a:t>ISED Interference-Causing Equipment Standard, ICES-GEN, Issue 1, February 2018</a:t>
            </a:r>
            <a:endParaRPr lang="en-US" altLang="en-US" sz="2000" b="0" dirty="0"/>
          </a:p>
          <a:p>
            <a:pPr lvl="1">
              <a:buFont typeface="Arial" panose="020B0604020202020204" pitchFamily="34" charset="0"/>
              <a:buChar char="•"/>
            </a:pPr>
            <a:r>
              <a:rPr lang="en-US" sz="1400" b="0" u="sng" dirty="0">
                <a:hlinkClick r:id="rId2"/>
              </a:rPr>
              <a:t>https://www.rabc-cccr.ca/open-consultations/sed-interference-causing-equipment-standard-ices-gen-issue-1-february-2018-general-requirements-for-compliance-of-interference-causing-equipment/</a:t>
            </a:r>
            <a:r>
              <a:rPr lang="en-US" sz="1400" dirty="0"/>
              <a:t>  </a:t>
            </a:r>
            <a:r>
              <a:rPr lang="en-US" sz="1400" b="0" dirty="0"/>
              <a:t> </a:t>
            </a:r>
            <a:endParaRPr lang="en-US" sz="1000" b="0" dirty="0"/>
          </a:p>
          <a:p>
            <a:pPr lvl="1">
              <a:buFont typeface="Arial" panose="020B0604020202020204" pitchFamily="34" charset="0"/>
              <a:buChar char="•"/>
            </a:pPr>
            <a:r>
              <a:rPr lang="en-US" sz="1600" b="0" dirty="0"/>
              <a:t>Comments due:  01 May 2018 </a:t>
            </a:r>
          </a:p>
          <a:p>
            <a:pPr>
              <a:buFont typeface="Arial" panose="020B0604020202020204" pitchFamily="34" charset="0"/>
              <a:buChar char="•"/>
            </a:pPr>
            <a:r>
              <a:rPr lang="en-US" sz="1800" b="0" dirty="0"/>
              <a:t>ISED Radio Standards Specification, RSS-GEN, Issue 5, December 2017 – General Requirements for Compliance of Radio Apparatus</a:t>
            </a:r>
            <a:r>
              <a:rPr lang="en-US" sz="1800" dirty="0"/>
              <a:t> </a:t>
            </a:r>
            <a:endParaRPr lang="en-US" sz="1800" b="0" dirty="0"/>
          </a:p>
          <a:p>
            <a:pPr lvl="1">
              <a:buFont typeface="Arial" panose="020B0604020202020204" pitchFamily="34" charset="0"/>
              <a:buChar char="•"/>
            </a:pPr>
            <a:r>
              <a:rPr lang="en-US" sz="1000" b="0" u="sng" dirty="0">
                <a:hlinkClick r:id="rId3"/>
              </a:rPr>
              <a:t>https://www.rabc-cccr.ca/open-consultations/ised-radio-standards-specification-rss-gen-issue-5-december-2017-general-requirements-for-compliance-of-radio-apparatus/</a:t>
            </a:r>
            <a:r>
              <a:rPr lang="en-US" sz="1000" dirty="0"/>
              <a:t> </a:t>
            </a:r>
            <a:endParaRPr lang="en-US" sz="1000" b="0" dirty="0"/>
          </a:p>
          <a:p>
            <a:pPr lvl="1">
              <a:buFont typeface="Arial" panose="020B0604020202020204" pitchFamily="34" charset="0"/>
              <a:buChar char="•"/>
            </a:pPr>
            <a:r>
              <a:rPr lang="en-US" sz="1400" dirty="0"/>
              <a:t>Comments were due: 16 March 2018</a:t>
            </a:r>
          </a:p>
          <a:p>
            <a:pPr>
              <a:buFont typeface="Arial" panose="020B0604020202020204" pitchFamily="34" charset="0"/>
              <a:buChar char="•"/>
            </a:pPr>
            <a:r>
              <a:rPr lang="en-US" sz="1800" b="0" dirty="0"/>
              <a:t>ISED Radio Standards Specification, RSS-251, Issue 2, March 2018 – Vehicular Radar and Airport Fixed or Mobile Radar in the 76-81 GHz Frequency Band.</a:t>
            </a:r>
          </a:p>
          <a:p>
            <a:pPr lvl="1">
              <a:buFont typeface="Arial" panose="020B0604020202020204" pitchFamily="34" charset="0"/>
              <a:buChar char="•"/>
            </a:pPr>
            <a:r>
              <a:rPr lang="en-US" sz="1000" u="sng" dirty="0">
                <a:hlinkClick r:id="rId4"/>
              </a:rPr>
              <a:t>https://www-cccr.ca/open-consultations/sed-radio-standards-specification-rss-251-issue-2-march-2018-vehicular-radar-and-airport-fixed-or-mobile-radar-in-the-76-81-ghz-frequency-band/</a:t>
            </a:r>
            <a:endParaRPr lang="en-US" sz="1000" u="sng" dirty="0"/>
          </a:p>
          <a:p>
            <a:pPr>
              <a:buFont typeface="Arial" panose="020B0604020202020204" pitchFamily="34" charset="0"/>
              <a:buChar char="•"/>
            </a:pPr>
            <a:r>
              <a:rPr lang="en-US" sz="1800" b="0" dirty="0"/>
              <a:t>ISED Radio Standards Specification, RSS-220, Issue 1, Amendment 1, March 2018 – Devices Using Ultra-Wideband (UWB) Technology</a:t>
            </a:r>
          </a:p>
          <a:p>
            <a:pPr lvl="1">
              <a:buFont typeface="Arial" panose="020B0604020202020204" pitchFamily="34" charset="0"/>
              <a:buChar char="•"/>
            </a:pPr>
            <a:r>
              <a:rPr lang="en-US" sz="1000" u="sng" dirty="0">
                <a:hlinkClick r:id="rId5"/>
              </a:rPr>
              <a:t>https://www.rabc-cccr.ca/open-consultations/ised-radio-standards-specification-rss-220-issue-1-amendment-1-march-2018-devices-using-ultra-wideband-uwb-technology/</a:t>
            </a:r>
            <a:r>
              <a:rPr lang="en-US" sz="1000" dirty="0"/>
              <a:t> </a:t>
            </a:r>
          </a:p>
          <a:p>
            <a:pPr>
              <a:buFont typeface="Arial" panose="020B0604020202020204" pitchFamily="34" charset="0"/>
              <a:buChar char="•"/>
            </a:pPr>
            <a:endParaRPr lang="en-US" sz="1000" dirty="0"/>
          </a:p>
          <a:p>
            <a:pPr lvl="1">
              <a:buFont typeface="Arial" panose="020B0604020202020204" pitchFamily="34" charset="0"/>
              <a:buChar char="•"/>
            </a:pPr>
            <a:endParaRPr lang="en-US" sz="1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22 March 2018</a:t>
            </a:r>
            <a:endParaRPr lang="en-GB" dirty="0"/>
          </a:p>
        </p:txBody>
      </p:sp>
      <p:graphicFrame>
        <p:nvGraphicFramePr>
          <p:cNvPr id="7" name="Table 6">
            <a:extLst>
              <a:ext uri="{FF2B5EF4-FFF2-40B4-BE49-F238E27FC236}">
                <a16:creationId xmlns:a16="http://schemas.microsoft.com/office/drawing/2014/main" id="{2216A4C5-B28D-4114-B745-870FFBF34C8A}"/>
              </a:ext>
            </a:extLst>
          </p:cNvPr>
          <p:cNvGraphicFramePr>
            <a:graphicFrameLocks noGrp="1"/>
          </p:cNvGraphicFramePr>
          <p:nvPr/>
        </p:nvGraphicFramePr>
        <p:xfrm>
          <a:off x="0" y="0"/>
          <a:ext cx="30392" cy="4239236"/>
        </p:xfrm>
        <a:graphic>
          <a:graphicData uri="http://schemas.openxmlformats.org/drawingml/2006/table">
            <a:tbl>
              <a:tblPr>
                <a:tableStyleId>{5C22544A-7EE6-4342-B048-85BDC9FD1C3A}</a:tableStyleId>
              </a:tblPr>
              <a:tblGrid>
                <a:gridCol w="30392">
                  <a:extLst>
                    <a:ext uri="{9D8B030D-6E8A-4147-A177-3AD203B41FA5}">
                      <a16:colId xmlns:a16="http://schemas.microsoft.com/office/drawing/2014/main" val="3500438547"/>
                    </a:ext>
                  </a:extLst>
                </a:gridCol>
              </a:tblGrid>
              <a:tr h="535743">
                <a:tc>
                  <a:txBody>
                    <a:bodyPr/>
                    <a:lstStyle/>
                    <a:p>
                      <a:pPr algn="l" fontAlgn="ctr"/>
                      <a:r>
                        <a:rPr lang="en-US" sz="100" u="none" strike="noStrike">
                          <a:effectLst/>
                        </a:rPr>
                        <a:t>ISED Radio Standards Specification, RSS-251, Issue 2, March 2018 – Vehicular Radar and Airport Fixed or Mobile Radar in the 76-81 GHz Frequency Band</a:t>
                      </a:r>
                      <a:endParaRPr lang="en-US" sz="100" b="1" i="0" u="none" strike="noStrike">
                        <a:solidFill>
                          <a:srgbClr val="000000"/>
                        </a:solidFill>
                        <a:effectLst/>
                        <a:latin typeface="Calibri" panose="020F0502020204030204" pitchFamily="34" charset="0"/>
                      </a:endParaRPr>
                    </a:p>
                  </a:txBody>
                  <a:tcPr marL="844" marR="844" marT="844" marB="0" anchor="ctr"/>
                </a:tc>
                <a:extLst>
                  <a:ext uri="{0D108BD9-81ED-4DB2-BD59-A6C34878D82A}">
                    <a16:rowId xmlns:a16="http://schemas.microsoft.com/office/drawing/2014/main" val="1018392234"/>
                  </a:ext>
                </a:extLst>
              </a:tr>
              <a:tr h="0">
                <a:tc>
                  <a:txBody>
                    <a:bodyPr/>
                    <a:lstStyle/>
                    <a:p>
                      <a:pPr algn="l" fontAlgn="b"/>
                      <a:endParaRPr lang="en-US" sz="100" b="0" i="0" u="none" strike="noStrike">
                        <a:solidFill>
                          <a:srgbClr val="000000"/>
                        </a:solidFill>
                        <a:effectLst/>
                        <a:latin typeface="Calibri" panose="020F0502020204030204" pitchFamily="34" charset="0"/>
                      </a:endParaRPr>
                    </a:p>
                  </a:txBody>
                  <a:tcPr marL="844" marR="844" marT="844" marB="0" anchor="b"/>
                </a:tc>
                <a:extLst>
                  <a:ext uri="{0D108BD9-81ED-4DB2-BD59-A6C34878D82A}">
                    <a16:rowId xmlns:a16="http://schemas.microsoft.com/office/drawing/2014/main" val="3359732994"/>
                  </a:ext>
                </a:extLst>
              </a:tr>
              <a:tr h="1456956">
                <a:tc>
                  <a:txBody>
                    <a:bodyPr/>
                    <a:lstStyle/>
                    <a:p>
                      <a:pPr algn="l" fontAlgn="ctr"/>
                      <a:r>
                        <a:rPr lang="en-US" sz="100" u="sng" strike="noStrike">
                          <a:effectLst/>
                          <a:hlinkClick r:id="rId6"/>
                        </a:rPr>
                        <a:t>The Department of Innovation, Science and Economic Development Canada is seeking comments on the consultation of RSS-251, Issue 2 “Vehicular Radar and Airport Fixed or Mobile Radar in the 76-81 GHz Frequency Band”.  This standard sets the certification requirements for licence-exempt radio apparatus operating in the 76-81 GHz frequency band. Such radio apparatus consists of vehicular radar and airport fixed or mobile radar.</a:t>
                      </a:r>
                      <a:endParaRPr lang="en-US" sz="100" b="0" i="0" u="sng" strike="noStrike">
                        <a:solidFill>
                          <a:srgbClr val="0563C1"/>
                        </a:solidFill>
                        <a:effectLst/>
                        <a:latin typeface="Calibri" panose="020F0502020204030204" pitchFamily="34" charset="0"/>
                      </a:endParaRPr>
                    </a:p>
                  </a:txBody>
                  <a:tcPr marL="844" marR="844" marT="844" marB="0" anchor="ctr"/>
                </a:tc>
                <a:extLst>
                  <a:ext uri="{0D108BD9-81ED-4DB2-BD59-A6C34878D82A}">
                    <a16:rowId xmlns:a16="http://schemas.microsoft.com/office/drawing/2014/main" val="1664783668"/>
                  </a:ext>
                </a:extLst>
              </a:tr>
              <a:tr h="0">
                <a:tc>
                  <a:txBody>
                    <a:bodyPr/>
                    <a:lstStyle/>
                    <a:p>
                      <a:pPr algn="l" fontAlgn="b"/>
                      <a:endParaRPr lang="en-US" sz="100" b="0" i="0" u="none" strike="noStrike">
                        <a:solidFill>
                          <a:srgbClr val="000000"/>
                        </a:solidFill>
                        <a:effectLst/>
                        <a:latin typeface="Calibri" panose="020F0502020204030204" pitchFamily="34" charset="0"/>
                      </a:endParaRPr>
                    </a:p>
                  </a:txBody>
                  <a:tcPr marL="844" marR="844" marT="844" marB="0" anchor="b"/>
                </a:tc>
                <a:extLst>
                  <a:ext uri="{0D108BD9-81ED-4DB2-BD59-A6C34878D82A}">
                    <a16:rowId xmlns:a16="http://schemas.microsoft.com/office/drawing/2014/main" val="2082377778"/>
                  </a:ext>
                </a:extLst>
              </a:tr>
              <a:tr h="476309">
                <a:tc>
                  <a:txBody>
                    <a:bodyPr/>
                    <a:lstStyle/>
                    <a:p>
                      <a:pPr algn="l" fontAlgn="ctr"/>
                      <a:r>
                        <a:rPr lang="en-US" sz="100" u="none" strike="noStrike">
                          <a:effectLst/>
                        </a:rPr>
                        <a:t>ISED Radio Standards Specification, RSS-220, Issue 1, Amendment 1, March 2018 – Devices Using Ultra-Wideband (UWB) Technology</a:t>
                      </a:r>
                      <a:endParaRPr lang="en-US" sz="100" b="1" i="0" u="none" strike="noStrike">
                        <a:solidFill>
                          <a:srgbClr val="000000"/>
                        </a:solidFill>
                        <a:effectLst/>
                        <a:latin typeface="Calibri" panose="020F0502020204030204" pitchFamily="34" charset="0"/>
                      </a:endParaRPr>
                    </a:p>
                  </a:txBody>
                  <a:tcPr marL="844" marR="844" marT="844" marB="0" anchor="ctr"/>
                </a:tc>
                <a:extLst>
                  <a:ext uri="{0D108BD9-81ED-4DB2-BD59-A6C34878D82A}">
                    <a16:rowId xmlns:a16="http://schemas.microsoft.com/office/drawing/2014/main" val="3552622615"/>
                  </a:ext>
                </a:extLst>
              </a:tr>
              <a:tr h="0">
                <a:tc>
                  <a:txBody>
                    <a:bodyPr/>
                    <a:lstStyle/>
                    <a:p>
                      <a:pPr algn="l" fontAlgn="b"/>
                      <a:endParaRPr lang="en-US" sz="100" b="0" i="0" u="none" strike="noStrike">
                        <a:solidFill>
                          <a:srgbClr val="000000"/>
                        </a:solidFill>
                        <a:effectLst/>
                        <a:latin typeface="Calibri" panose="020F0502020204030204" pitchFamily="34" charset="0"/>
                      </a:endParaRPr>
                    </a:p>
                  </a:txBody>
                  <a:tcPr marL="844" marR="844" marT="844" marB="0" anchor="b"/>
                </a:tc>
                <a:extLst>
                  <a:ext uri="{0D108BD9-81ED-4DB2-BD59-A6C34878D82A}">
                    <a16:rowId xmlns:a16="http://schemas.microsoft.com/office/drawing/2014/main" val="1098538996"/>
                  </a:ext>
                </a:extLst>
              </a:tr>
              <a:tr h="1412382">
                <a:tc>
                  <a:txBody>
                    <a:bodyPr/>
                    <a:lstStyle/>
                    <a:p>
                      <a:pPr algn="l" fontAlgn="ctr"/>
                      <a:r>
                        <a:rPr lang="en-US" sz="100" u="sng" strike="noStrike">
                          <a:effectLst/>
                          <a:hlinkClick r:id="rId7"/>
                        </a:rPr>
                        <a:t>The Department of Innovation, Science and Economic Development Canada is seeking comments on the consultation of RSS-220, Issue 1, Amendment 1 “Devices Using Ultra-Wideband (UWB) Technology”.  This amendment sets out the transition period for the certification, manufacture, importation, distribution, lease, offer for sale or selling of vehicular radar devices using ultra-wideband technology in the 22 29 GHz frequency band.</a:t>
                      </a:r>
                      <a:endParaRPr lang="en-US" sz="100" b="0" i="0" u="sng" strike="noStrike">
                        <a:solidFill>
                          <a:srgbClr val="0563C1"/>
                        </a:solidFill>
                        <a:effectLst/>
                        <a:latin typeface="Calibri" panose="020F0502020204030204" pitchFamily="34" charset="0"/>
                      </a:endParaRPr>
                    </a:p>
                  </a:txBody>
                  <a:tcPr marL="844" marR="844" marT="844" marB="0" anchor="ctr"/>
                </a:tc>
                <a:extLst>
                  <a:ext uri="{0D108BD9-81ED-4DB2-BD59-A6C34878D82A}">
                    <a16:rowId xmlns:a16="http://schemas.microsoft.com/office/drawing/2014/main" val="3847827604"/>
                  </a:ext>
                </a:extLst>
              </a:tr>
              <a:tr h="0">
                <a:tc>
                  <a:txBody>
                    <a:bodyPr/>
                    <a:lstStyle/>
                    <a:p>
                      <a:pPr algn="l" fontAlgn="b"/>
                      <a:endParaRPr lang="en-US" sz="100" b="0" i="0" u="none" strike="noStrike">
                        <a:solidFill>
                          <a:srgbClr val="000000"/>
                        </a:solidFill>
                        <a:effectLst/>
                        <a:latin typeface="Calibri" panose="020F0502020204030204" pitchFamily="34" charset="0"/>
                      </a:endParaRPr>
                    </a:p>
                  </a:txBody>
                  <a:tcPr marL="844" marR="844" marT="844" marB="0" anchor="b"/>
                </a:tc>
                <a:extLst>
                  <a:ext uri="{0D108BD9-81ED-4DB2-BD59-A6C34878D82A}">
                    <a16:rowId xmlns:a16="http://schemas.microsoft.com/office/drawing/2014/main" val="3779969455"/>
                  </a:ext>
                </a:extLst>
              </a:tr>
              <a:tr h="164285">
                <a:tc>
                  <a:txBody>
                    <a:bodyPr/>
                    <a:lstStyle/>
                    <a:p>
                      <a:pPr algn="l" fontAlgn="ctr"/>
                      <a:r>
                        <a:rPr lang="en-US" sz="100" u="none" strike="noStrike" dirty="0">
                          <a:effectLst/>
                        </a:rPr>
                        <a:t>Comments are due no later than May 18, 2018  </a:t>
                      </a:r>
                      <a:endParaRPr lang="en-US" sz="100" b="0" i="0" u="none" strike="noStrike" dirty="0">
                        <a:solidFill>
                          <a:srgbClr val="000000"/>
                        </a:solidFill>
                        <a:effectLst/>
                        <a:latin typeface="Calibri" panose="020F0502020204030204" pitchFamily="34" charset="0"/>
                      </a:endParaRPr>
                    </a:p>
                  </a:txBody>
                  <a:tcPr marL="844" marR="844" marT="844" marB="0" anchor="ctr"/>
                </a:tc>
                <a:extLst>
                  <a:ext uri="{0D108BD9-81ED-4DB2-BD59-A6C34878D82A}">
                    <a16:rowId xmlns:a16="http://schemas.microsoft.com/office/drawing/2014/main" val="3839589305"/>
                  </a:ext>
                </a:extLst>
              </a:tr>
            </a:tbl>
          </a:graphicData>
        </a:graphic>
      </p:graphicFrame>
    </p:spTree>
    <p:extLst>
      <p:ext uri="{BB962C8B-B14F-4D97-AF65-F5344CB8AC3E}">
        <p14:creationId xmlns:p14="http://schemas.microsoft.com/office/powerpoint/2010/main" val="3936363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a:t>
            </a:r>
          </a:p>
        </p:txBody>
      </p:sp>
      <p:sp>
        <p:nvSpPr>
          <p:cNvPr id="3" name="Content Placeholder 2"/>
          <p:cNvSpPr>
            <a:spLocks noGrp="1"/>
          </p:cNvSpPr>
          <p:nvPr>
            <p:ph idx="1"/>
          </p:nvPr>
        </p:nvSpPr>
        <p:spPr>
          <a:xfrm>
            <a:off x="685005" y="1181893"/>
            <a:ext cx="8458995" cy="4494213"/>
          </a:xfrm>
        </p:spPr>
        <p:txBody>
          <a:bodyPr/>
          <a:lstStyle/>
          <a:p>
            <a:pPr>
              <a:buFont typeface="Arial" panose="020B0604020202020204" pitchFamily="34" charset="0"/>
              <a:buChar char="•"/>
            </a:pPr>
            <a:r>
              <a:rPr lang="en-US" sz="2000" b="0" dirty="0"/>
              <a:t>IEEE European Public Policy Position Statement on Spectrum Management</a:t>
            </a:r>
          </a:p>
          <a:p>
            <a:pPr lvl="1">
              <a:buFont typeface="Arial" panose="020B0604020202020204" pitchFamily="34" charset="0"/>
              <a:buChar char="•"/>
            </a:pPr>
            <a:r>
              <a:rPr lang="en-US" sz="1800" dirty="0">
                <a:hlinkClick r:id="rId2"/>
              </a:rPr>
              <a:t>https://mentor.ieee.org/802.18/dcn/18/18-18-0028-00-0000-draft-ieee-european-public-policy-position-statement-on-spectrum-management.pdf</a:t>
            </a:r>
            <a:r>
              <a:rPr lang="en-US" sz="1800" dirty="0"/>
              <a:t>  </a:t>
            </a:r>
          </a:p>
          <a:p>
            <a:pPr lvl="1">
              <a:buFont typeface="Arial" panose="020B0604020202020204" pitchFamily="34" charset="0"/>
              <a:buChar char="•"/>
            </a:pPr>
            <a:r>
              <a:rPr lang="en-US" sz="1800" b="1" dirty="0">
                <a:solidFill>
                  <a:srgbClr val="00B0F0"/>
                </a:solidFill>
              </a:rPr>
              <a:t>We are being asked to review this statement, similar to the one in November, though some focus for the EU.  </a:t>
            </a:r>
          </a:p>
          <a:p>
            <a:pPr lvl="1">
              <a:buFont typeface="Arial" panose="020B0604020202020204" pitchFamily="34" charset="0"/>
              <a:buChar char="•"/>
            </a:pPr>
            <a:r>
              <a:rPr lang="en-US" sz="1800" dirty="0"/>
              <a:t>Discussed, along with some past history. </a:t>
            </a:r>
          </a:p>
          <a:p>
            <a:pPr lvl="1">
              <a:buFont typeface="Arial" panose="020B0604020202020204" pitchFamily="34" charset="0"/>
              <a:buChar char="•"/>
            </a:pPr>
            <a:r>
              <a:rPr lang="en-US" sz="1800" dirty="0"/>
              <a:t>Chair will discuss with the 802 Chair next steps. </a:t>
            </a:r>
          </a:p>
          <a:p>
            <a:pPr lvl="1">
              <a:buFont typeface="Arial" panose="020B0604020202020204" pitchFamily="34" charset="0"/>
              <a:buChar char="•"/>
            </a:pPr>
            <a:endParaRPr lang="en-US" sz="1800" dirty="0"/>
          </a:p>
          <a:p>
            <a:pPr>
              <a:buFont typeface="Arial" panose="020B0604020202020204" pitchFamily="34" charset="0"/>
              <a:buChar char="•"/>
            </a:pPr>
            <a:r>
              <a:rPr lang="en-US" sz="1600" b="0" dirty="0"/>
              <a:t>Based on the viewpoints and arguments in this policy paper, the IEEE EPPC WG on ICT recommends: </a:t>
            </a:r>
          </a:p>
          <a:p>
            <a:r>
              <a:rPr lang="en-US" sz="1200" b="0" dirty="0"/>
              <a:t> ITU/WARC should amend their usage allocation schemes to consider much wider frequency bands per usage domain, subject to specific audited coding and modulation schemes, which promote innovation and value creation. </a:t>
            </a:r>
          </a:p>
          <a:p>
            <a:r>
              <a:rPr lang="en-US" sz="1200" b="0" dirty="0"/>
              <a:t> Governments should strive to support the 3D principle and add transmitted power, location, and time constraints to balance conflicting interests; they should also, in some areas, encourage sharing between licensees seeking the same rights. </a:t>
            </a:r>
          </a:p>
          <a:p>
            <a:r>
              <a:rPr lang="en-US" sz="1200" b="0" dirty="0"/>
              <a:t> Governments, assisted by industry, should reinforce spectrum monitoring; in addition, when monitoring radio spectrum, they should enhance their capabilities in assessing new/forthcoming coding and modulation techniques at the measurement level. </a:t>
            </a:r>
          </a:p>
          <a:p>
            <a:r>
              <a:rPr lang="en-US" sz="1200" b="0" dirty="0"/>
              <a:t> Legal provisions set by regulators and parliaments should encourage a broader societal value-based allocation, while ensuring dependability, resilience, safety, and security.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22 March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sz="1600" b="0" dirty="0"/>
          </a:p>
          <a:p>
            <a:pPr>
              <a:buFont typeface="Arial" panose="020B0604020202020204" pitchFamily="34" charset="0"/>
              <a:buChar char="•"/>
            </a:pPr>
            <a:r>
              <a:rPr lang="en-US" dirty="0"/>
              <a:t> </a:t>
            </a:r>
            <a:r>
              <a:rPr lang="en-US" altLang="en-US" sz="2000" b="0" dirty="0"/>
              <a:t>802.18 positions on WRC 19, any updates?   (yes) </a:t>
            </a:r>
          </a:p>
          <a:p>
            <a:pPr lvl="1">
              <a:buFont typeface="Arial" panose="020B0604020202020204" pitchFamily="34" charset="0"/>
              <a:buChar char="•"/>
            </a:pPr>
            <a:r>
              <a:rPr lang="en-US" sz="1600" dirty="0">
                <a:hlinkClick r:id="rId2"/>
              </a:rPr>
              <a:t>https://mentor.ieee.org/802.18/dcn/17/18-17-0073-00-0000-ieee-802-positions-on-wrc19-agenda-items.pptx</a:t>
            </a:r>
            <a:r>
              <a:rPr lang="en-US" sz="1600" dirty="0"/>
              <a:t> </a:t>
            </a:r>
          </a:p>
          <a:p>
            <a:pPr lvl="1">
              <a:buFont typeface="Arial" panose="020B0604020202020204" pitchFamily="34" charset="0"/>
              <a:buChar char="•"/>
            </a:pPr>
            <a:r>
              <a:rPr lang="en-US" sz="1800" b="1" dirty="0">
                <a:solidFill>
                  <a:srgbClr val="00B0F0"/>
                </a:solidFill>
              </a:rPr>
              <a:t>Will review and make any updates as needed so it is up to date. </a:t>
            </a:r>
          </a:p>
          <a:p>
            <a:pPr lvl="1">
              <a:buFont typeface="Arial" panose="020B0604020202020204" pitchFamily="34" charset="0"/>
              <a:buChar char="•"/>
            </a:pPr>
            <a:r>
              <a:rPr lang="en-US" sz="1800" dirty="0"/>
              <a:t>Then it will move onto the IEEE SA </a:t>
            </a:r>
          </a:p>
          <a:p>
            <a:pPr lvl="1">
              <a:buFont typeface="Arial" panose="020B0604020202020204" pitchFamily="34" charset="0"/>
              <a:buChar char="•"/>
            </a:pPr>
            <a:r>
              <a:rPr lang="en-US" sz="1800" dirty="0"/>
              <a:t> </a:t>
            </a:r>
          </a:p>
          <a:p>
            <a:pPr lvl="1">
              <a:buFont typeface="Arial" panose="020B0604020202020204" pitchFamily="34" charset="0"/>
              <a:buChar char="•"/>
            </a:pPr>
            <a:r>
              <a:rPr lang="en-US" sz="1800" dirty="0"/>
              <a:t>Time did not allow to discuss, will move to the next teleconference.</a:t>
            </a:r>
          </a:p>
          <a:p>
            <a:pPr lvl="1">
              <a:buFont typeface="Arial" panose="020B0604020202020204" pitchFamily="34" charset="0"/>
              <a:buChar char="•"/>
            </a:pPr>
            <a:endParaRPr lang="en-US" sz="1800" dirty="0"/>
          </a:p>
          <a:p>
            <a:pPr lvl="1">
              <a:buFont typeface="Arial" panose="020B0604020202020204" pitchFamily="34" charset="0"/>
              <a:buChar char="•"/>
            </a:pPr>
            <a:endParaRPr lang="en-US" sz="1600" dirty="0"/>
          </a:p>
          <a:p>
            <a:pPr>
              <a:buFont typeface="Arial" panose="020B0604020202020204" pitchFamily="34" charset="0"/>
              <a:buChar char="•"/>
            </a:pPr>
            <a:endParaRPr lang="en-US" dirty="0"/>
          </a:p>
          <a:p>
            <a:pPr lvl="1">
              <a:buFont typeface="Arial" panose="020B0604020202020204" pitchFamily="34" charset="0"/>
              <a:buChar char="•"/>
            </a:pPr>
            <a:endParaRPr lang="en-US" sz="1600" b="0" dirty="0"/>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22 March 2018</a:t>
            </a:r>
            <a:endParaRPr lang="en-GB" dirty="0"/>
          </a:p>
        </p:txBody>
      </p:sp>
    </p:spTree>
    <p:extLst>
      <p:ext uri="{BB962C8B-B14F-4D97-AF65-F5344CB8AC3E}">
        <p14:creationId xmlns:p14="http://schemas.microsoft.com/office/powerpoint/2010/main" val="14939594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(.11)</a:t>
            </a:r>
          </a:p>
        </p:txBody>
      </p:sp>
      <p:sp>
        <p:nvSpPr>
          <p:cNvPr id="3" name="Content Placeholder 2"/>
          <p:cNvSpPr>
            <a:spLocks noGrp="1"/>
          </p:cNvSpPr>
          <p:nvPr>
            <p:ph idx="1"/>
          </p:nvPr>
        </p:nvSpPr>
        <p:spPr>
          <a:xfrm>
            <a:off x="696012" y="1066800"/>
            <a:ext cx="8306595" cy="4494213"/>
          </a:xfrm>
        </p:spPr>
        <p:txBody>
          <a:bodyPr/>
          <a:lstStyle/>
          <a:p>
            <a:pPr>
              <a:buFont typeface="Arial" panose="020B0604020202020204" pitchFamily="34" charset="0"/>
              <a:buChar char="•"/>
            </a:pPr>
            <a:r>
              <a:rPr lang="en-US" altLang="en-US" sz="2000" b="0" dirty="0"/>
              <a:t> </a:t>
            </a:r>
            <a:r>
              <a:rPr lang="en-US" sz="2000" b="0" dirty="0"/>
              <a:t>AANI – review – informational</a:t>
            </a:r>
          </a:p>
          <a:p>
            <a:pPr lvl="1">
              <a:buFont typeface="Arial" panose="020B0604020202020204" pitchFamily="34" charset="0"/>
              <a:buChar char="•"/>
            </a:pPr>
            <a:r>
              <a:rPr lang="en-US" sz="1600" u="sng" dirty="0">
                <a:hlinkClick r:id="rId2"/>
              </a:rPr>
              <a:t>https://mentor.ieee.org/802.11/dcn/18/11-18-0583-00-AANI-aani-sc-closing-report-march-2018.pptx</a:t>
            </a:r>
            <a:r>
              <a:rPr lang="en-US" sz="1600" u="sng" dirty="0"/>
              <a:t> </a:t>
            </a:r>
            <a:r>
              <a:rPr lang="en-US" sz="1600" dirty="0"/>
              <a:t>  </a:t>
            </a:r>
            <a:endParaRPr lang="en-US" sz="1600" b="0" dirty="0"/>
          </a:p>
          <a:p>
            <a:pPr lvl="1">
              <a:buFont typeface="Arial" panose="020B0604020202020204" pitchFamily="34" charset="0"/>
              <a:buChar char="•"/>
            </a:pPr>
            <a:r>
              <a:rPr lang="en-US" sz="1800" dirty="0"/>
              <a:t>The 802 Chair has asked that 802.18 stay in tune with the 802.11 ANNI SC.</a:t>
            </a:r>
          </a:p>
          <a:p>
            <a:pPr lvl="1">
              <a:buFont typeface="Arial" panose="020B0604020202020204" pitchFamily="34" charset="0"/>
              <a:buChar char="•"/>
            </a:pPr>
            <a:r>
              <a:rPr lang="en-US" sz="1800" dirty="0"/>
              <a:t>In particular where they stand with IMT 2020.  </a:t>
            </a:r>
          </a:p>
          <a:p>
            <a:pPr lvl="1">
              <a:buFont typeface="Arial" panose="020B0604020202020204" pitchFamily="34" charset="0"/>
              <a:buChar char="•"/>
            </a:pPr>
            <a:r>
              <a:rPr lang="en-US" sz="1800" dirty="0"/>
              <a:t>A debated motion in the 802.11 closing to add to its scope for IMT 2020:</a:t>
            </a:r>
          </a:p>
          <a:p>
            <a:pPr lvl="2">
              <a:buFont typeface="Arial" panose="020B0604020202020204" pitchFamily="34" charset="0"/>
              <a:buChar char="•"/>
            </a:pPr>
            <a:r>
              <a:rPr lang="en-US" sz="1400" dirty="0"/>
              <a:t>Approve that the AANI SC scope be modified to include the generation of a white paper and/or self evaluation assessing the performance of 802.11 against the IMT-2020 requirements for </a:t>
            </a:r>
            <a:r>
              <a:rPr lang="en-US" sz="1400" dirty="0" err="1"/>
              <a:t>eMBB</a:t>
            </a:r>
            <a:r>
              <a:rPr lang="en-US" sz="1400" dirty="0"/>
              <a:t> indoor hotspot and dense urban use case. </a:t>
            </a:r>
          </a:p>
          <a:p>
            <a:pPr lvl="2">
              <a:buFont typeface="Arial" panose="020B0604020202020204" pitchFamily="34" charset="0"/>
              <a:buChar char="•"/>
            </a:pPr>
            <a:r>
              <a:rPr lang="en-US" sz="1400" dirty="0"/>
              <a:t>Result: 28-34-8 Fails</a:t>
            </a:r>
          </a:p>
          <a:p>
            <a:pPr marL="457200" lvl="1" indent="0"/>
            <a:r>
              <a:rPr lang="en-US" sz="800" b="0" dirty="0"/>
              <a:t>				</a:t>
            </a:r>
          </a:p>
          <a:p>
            <a:pPr>
              <a:buFont typeface="Arial" panose="020B0604020202020204" pitchFamily="34" charset="0"/>
              <a:buChar char="•"/>
            </a:pPr>
            <a:r>
              <a:rPr lang="en-US" sz="2000" b="0" dirty="0"/>
              <a:t>Fellowship request on reaching out to all regulators</a:t>
            </a:r>
          </a:p>
          <a:p>
            <a:pPr lvl="1">
              <a:buFont typeface="Arial" panose="020B0604020202020204" pitchFamily="34" charset="0"/>
              <a:buChar char="•"/>
            </a:pPr>
            <a:r>
              <a:rPr lang="en-US" sz="1600" u="sng" dirty="0">
                <a:hlinkClick r:id="rId3"/>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rgbClr val="00B0F0"/>
                </a:solidFill>
              </a:rPr>
              <a:t>Will review this and what can we do: </a:t>
            </a:r>
          </a:p>
          <a:p>
            <a:pPr lvl="1">
              <a:buFont typeface="Arial" panose="020B0604020202020204" pitchFamily="34" charset="0"/>
              <a:buChar char="•"/>
            </a:pPr>
            <a:r>
              <a:rPr lang="en-US" sz="1800" dirty="0"/>
              <a:t>Time did not allow to discuss, will move to the next teleconference.</a:t>
            </a:r>
            <a:endParaRPr lang="en-US" sz="1800" b="0" dirty="0"/>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22 March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SA - informational</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IEEE-SA draft position on Additional Spectrum Needed </a:t>
            </a:r>
          </a:p>
          <a:p>
            <a:pPr lvl="1">
              <a:buFont typeface="Arial" panose="020B0604020202020204" pitchFamily="34" charset="0"/>
              <a:buChar char="•"/>
            </a:pPr>
            <a:r>
              <a:rPr lang="en-US" b="0" u="sng" dirty="0">
                <a:hlinkClick r:id="rId2"/>
              </a:rPr>
              <a:t>https://mentor.ieee.org/802.18/dcn/18/18-18-0010-02-0000-sa-use-of-spectrum-draft-position-06dec17.docx</a:t>
            </a:r>
            <a:r>
              <a:rPr lang="en-US" sz="1600" dirty="0"/>
              <a:t> </a:t>
            </a:r>
            <a:endParaRPr lang="en-US" sz="1600" b="0" dirty="0"/>
          </a:p>
          <a:p>
            <a:pPr lvl="1">
              <a:buFont typeface="Arial" panose="020B0604020202020204" pitchFamily="34" charset="0"/>
              <a:buChar char="•"/>
            </a:pPr>
            <a:r>
              <a:rPr lang="en-US" dirty="0"/>
              <a:t>The SA Spectrum position needs to be picked up again in the SA Public Policy Advisory Group.  They are getting this back in motion.</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22 March 2018</a:t>
            </a:r>
            <a:endParaRPr lang="en-GB" dirty="0"/>
          </a:p>
        </p:txBody>
      </p:sp>
    </p:spTree>
    <p:extLst>
      <p:ext uri="{BB962C8B-B14F-4D97-AF65-F5344CB8AC3E}">
        <p14:creationId xmlns:p14="http://schemas.microsoft.com/office/powerpoint/2010/main" val="22520421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22 March 2018</a:t>
            </a:r>
            <a:endParaRPr lang="en-GB" dirty="0"/>
          </a:p>
        </p:txBody>
      </p:sp>
    </p:spTree>
    <p:extLst>
      <p:ext uri="{BB962C8B-B14F-4D97-AF65-F5344CB8AC3E}">
        <p14:creationId xmlns:p14="http://schemas.microsoft.com/office/powerpoint/2010/main" val="3135249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sz="2000" b="0" dirty="0"/>
          </a:p>
          <a:p>
            <a:pPr>
              <a:buFont typeface="Arial" panose="020B0604020202020204" pitchFamily="34" charset="0"/>
              <a:buChar char="•"/>
            </a:pPr>
            <a:r>
              <a:rPr lang="en-US" sz="2000" b="0" dirty="0"/>
              <a:t>The European Commission  Guide for the EMCD (Directive 2014/30/EU) has been finalized and published</a:t>
            </a:r>
            <a:r>
              <a:rPr lang="en-US" altLang="en-US" sz="2000" b="0" dirty="0"/>
              <a:t> </a:t>
            </a:r>
          </a:p>
          <a:p>
            <a:pPr lvl="1">
              <a:buFont typeface="Arial" panose="020B0604020202020204" pitchFamily="34" charset="0"/>
              <a:buChar char="•"/>
            </a:pPr>
            <a:r>
              <a:rPr lang="en-US" sz="1600" b="0" u="sng" dirty="0">
                <a:hlinkClick r:id="rId2"/>
              </a:rPr>
              <a:t>https://ec.europa.eu/docsroom/documents/28323</a:t>
            </a:r>
            <a:r>
              <a:rPr lang="en-US" sz="1600" dirty="0"/>
              <a:t> </a:t>
            </a:r>
          </a:p>
          <a:p>
            <a:pPr lvl="1">
              <a:buFont typeface="Arial" panose="020B0604020202020204" pitchFamily="34" charset="0"/>
              <a:buChar char="•"/>
            </a:pPr>
            <a:r>
              <a:rPr lang="en-US" sz="1600" dirty="0"/>
              <a:t>Informational</a:t>
            </a:r>
          </a:p>
          <a:p>
            <a:pPr marL="0" indent="0"/>
            <a:r>
              <a:rPr lang="en-US" sz="2000" b="0" dirty="0"/>
              <a:t> </a:t>
            </a:r>
          </a:p>
          <a:p>
            <a:pPr>
              <a:buFont typeface="Arial" panose="020B0604020202020204" pitchFamily="34" charset="0"/>
              <a:buChar char="•"/>
            </a:pPr>
            <a:r>
              <a:rPr lang="en-US" sz="2000" b="0" dirty="0"/>
              <a:t>What else in the EU: </a:t>
            </a:r>
          </a:p>
          <a:p>
            <a:pPr lvl="1">
              <a:buFont typeface="Arial" panose="020B0604020202020204" pitchFamily="34" charset="0"/>
              <a:buChar char="•"/>
            </a:pPr>
            <a:r>
              <a:rPr lang="en-US" sz="1800" dirty="0"/>
              <a:t>Time did not allow to discuss, will move to the next teleconference </a:t>
            </a:r>
          </a:p>
          <a:p>
            <a:pPr lvl="1">
              <a:buFont typeface="Arial" panose="020B0604020202020204" pitchFamily="34" charset="0"/>
              <a:buChar char="•"/>
            </a:pPr>
            <a:r>
              <a:rPr lang="en-US" sz="1800" b="0" dirty="0"/>
              <a:t> </a:t>
            </a:r>
            <a:r>
              <a:rPr lang="en-US" sz="1800" dirty="0"/>
              <a:t>  </a:t>
            </a:r>
            <a:r>
              <a:rPr lang="en-US" sz="1800" b="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22 March 2018</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444" y="670012"/>
            <a:ext cx="7770813" cy="1065213"/>
          </a:xfrm>
        </p:spPr>
        <p:txBody>
          <a:bodyPr/>
          <a:lstStyle/>
          <a:p>
            <a:r>
              <a:rPr lang="en-US" altLang="en-US" sz="2800" dirty="0"/>
              <a:t>Actions Required</a:t>
            </a:r>
            <a:endParaRPr lang="en-US" sz="2800" dirty="0"/>
          </a:p>
        </p:txBody>
      </p:sp>
      <p:sp>
        <p:nvSpPr>
          <p:cNvPr id="3" name="Content Placeholder 2"/>
          <p:cNvSpPr>
            <a:spLocks noGrp="1"/>
          </p:cNvSpPr>
          <p:nvPr>
            <p:ph idx="1"/>
          </p:nvPr>
        </p:nvSpPr>
        <p:spPr>
          <a:xfrm>
            <a:off x="685800" y="1981200"/>
            <a:ext cx="8077200" cy="4113213"/>
          </a:xfrm>
        </p:spPr>
        <p:txBody>
          <a:bodyPr/>
          <a:lstStyle/>
          <a:p>
            <a:pPr>
              <a:buFont typeface="Arial" panose="020B0604020202020204" pitchFamily="34" charset="0"/>
              <a:buChar char="•"/>
            </a:pPr>
            <a:r>
              <a:rPr lang="en-US" altLang="en-US" sz="2000" dirty="0"/>
              <a:t>For the potential comments on the Google NOI, several members will put together comment ready text for specific points and get to the chair before Tuesday/27th. </a:t>
            </a:r>
          </a:p>
          <a:p>
            <a:pPr lvl="1">
              <a:buFont typeface="Arial" panose="020B0604020202020204" pitchFamily="34" charset="0"/>
              <a:buChar char="•"/>
            </a:pPr>
            <a:r>
              <a:rPr lang="en-US" altLang="en-US" dirty="0"/>
              <a:t>Sharing mechanisms</a:t>
            </a:r>
          </a:p>
          <a:p>
            <a:pPr lvl="1">
              <a:buFont typeface="Arial" panose="020B0604020202020204" pitchFamily="34" charset="0"/>
              <a:buChar char="•"/>
            </a:pPr>
            <a:r>
              <a:rPr lang="en-US" altLang="en-US" dirty="0"/>
              <a:t>FCC original intent</a:t>
            </a:r>
          </a:p>
          <a:p>
            <a:pPr lvl="1">
              <a:buFont typeface="Arial" panose="020B0604020202020204" pitchFamily="34" charset="0"/>
              <a:buChar char="•"/>
            </a:pPr>
            <a:r>
              <a:rPr lang="en-US" altLang="en-US" dirty="0"/>
              <a:t>Latest IEEE 802.11 modulation technologies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22 March 2018</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pPr>
            <a:r>
              <a:rPr lang="en-US" altLang="en-US" sz="2000" b="1" dirty="0"/>
              <a:t>Number of voters:  </a:t>
            </a:r>
            <a:r>
              <a:rPr lang="en-US" altLang="en-US" sz="1800" b="1" dirty="0"/>
              <a:t>41 (8 on EC);  Nearly voters: 1;  </a:t>
            </a:r>
            <a:r>
              <a:rPr lang="en-US" altLang="en-US" sz="1800" b="1" dirty="0">
                <a:solidFill>
                  <a:schemeClr val="bg1"/>
                </a:solidFill>
              </a:rPr>
              <a:t>Aspirant members: </a:t>
            </a:r>
            <a:r>
              <a:rPr lang="en-US" altLang="en-US" sz="1800" dirty="0">
                <a:solidFill>
                  <a:schemeClr val="bg1"/>
                </a:solidFill>
              </a:rPr>
              <a:t>8</a:t>
            </a:r>
            <a:endParaRPr lang="en-US" altLang="en-US" sz="1800" b="1" dirty="0">
              <a:solidFill>
                <a:schemeClr val="bg1"/>
              </a:solidFill>
            </a:endParaRPr>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lvl="1">
              <a:spcBef>
                <a:spcPts val="600"/>
              </a:spcBef>
              <a:spcAft>
                <a:spcPts val="600"/>
              </a:spcAft>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of the RR-TAG / IEEE 802.18:</a:t>
            </a:r>
          </a:p>
          <a:p>
            <a:pPr lvl="1" eaLnBrk="1" hangingPunct="1">
              <a:defRPr/>
            </a:pPr>
            <a:r>
              <a:rPr lang="en-US" sz="1600" dirty="0"/>
              <a:t>Chair is Jay Holcomb (Itron) </a:t>
            </a:r>
          </a:p>
          <a:p>
            <a:pPr lvl="1" eaLnBrk="1" hangingPunct="1">
              <a:defRPr/>
            </a:pPr>
            <a:r>
              <a:rPr lang="en-US" sz="1600" dirty="0"/>
              <a:t>Vice-chair – open – looking for someone</a:t>
            </a:r>
          </a:p>
          <a:p>
            <a:pPr lvl="1" eaLnBrk="1" hangingPunct="1">
              <a:defRPr/>
            </a:pPr>
            <a:r>
              <a:rPr lang="en-US" sz="16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22 March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543746480"/>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323"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Any Other Business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New Zealand RSM - Consultation - Preparing for 5G in New Zealand - 2018-03. Comments 30 April.  </a:t>
            </a:r>
          </a:p>
          <a:p>
            <a:pPr lvl="1">
              <a:buFont typeface="Arial" panose="020B0604020202020204" pitchFamily="34" charset="0"/>
              <a:buChar char="•"/>
            </a:pPr>
            <a:r>
              <a:rPr lang="en-US" sz="1600" dirty="0">
                <a:hlinkClick r:id="rId2"/>
              </a:rPr>
              <a:t>https://mentor.ieee.org/802.18/dcn/18/18-18-0029-00-0000-consultation-preparing-for-5g-in-new-zealand.pdf</a:t>
            </a:r>
            <a:r>
              <a:rPr lang="en-US" sz="1600" dirty="0"/>
              <a:t> </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NGV SG, Next Generation Vehicular, 802.11p  </a:t>
            </a:r>
          </a:p>
          <a:p>
            <a:pPr lvl="1">
              <a:buFont typeface="Arial" panose="020B0604020202020204" pitchFamily="34" charset="0"/>
              <a:buChar char="•"/>
            </a:pPr>
            <a:r>
              <a:rPr lang="en-US" sz="1800" dirty="0"/>
              <a:t>Has the FCC made any progress  and possible final action on U-NII-4?</a:t>
            </a:r>
          </a:p>
          <a:p>
            <a:pPr lvl="1">
              <a:buFont typeface="Arial" panose="020B0604020202020204" pitchFamily="34" charset="0"/>
              <a:buChar char="•"/>
            </a:pPr>
            <a:r>
              <a:rPr lang="en-US" sz="1800" dirty="0"/>
              <a:t>Rich will ask the FCC to find out. </a:t>
            </a:r>
            <a:endParaRPr lang="en-US" sz="1400" dirty="0"/>
          </a:p>
          <a:p>
            <a:pPr marL="0" indent="0"/>
            <a:endParaRPr lang="en-US" b="0" dirty="0"/>
          </a:p>
        </p:txBody>
      </p:sp>
      <p:sp>
        <p:nvSpPr>
          <p:cNvPr id="4" name="Date Placeholder 3"/>
          <p:cNvSpPr>
            <a:spLocks noGrp="1"/>
          </p:cNvSpPr>
          <p:nvPr>
            <p:ph type="dt" sz="half" idx="4294967295"/>
          </p:nvPr>
        </p:nvSpPr>
        <p:spPr>
          <a:xfrm>
            <a:off x="696912" y="333375"/>
            <a:ext cx="1741488" cy="276225"/>
          </a:xfrm>
          <a:prstGeom prst="rect">
            <a:avLst/>
          </a:prstGeom>
        </p:spPr>
        <p:txBody>
          <a:bodyPr/>
          <a:lstStyle/>
          <a:p>
            <a:pPr>
              <a:defRPr/>
            </a:pPr>
            <a:r>
              <a:rPr lang="en-US"/>
              <a:t>22 March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2948288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Adjourn</a:t>
            </a:r>
          </a:p>
        </p:txBody>
      </p:sp>
      <p:sp>
        <p:nvSpPr>
          <p:cNvPr id="3" name="Content Placeholder 2"/>
          <p:cNvSpPr>
            <a:spLocks noGrp="1"/>
          </p:cNvSpPr>
          <p:nvPr>
            <p:ph idx="1"/>
          </p:nvPr>
        </p:nvSpPr>
        <p:spPr>
          <a:xfrm>
            <a:off x="685800" y="1447800"/>
            <a:ext cx="8115301" cy="4113213"/>
          </a:xfrm>
        </p:spPr>
        <p:txBody>
          <a:bodyPr/>
          <a:lstStyle/>
          <a:p>
            <a:pPr>
              <a:buFont typeface="Arial" panose="020B0604020202020204" pitchFamily="34" charset="0"/>
              <a:buChar char="•"/>
            </a:pPr>
            <a:r>
              <a:rPr lang="en-US" sz="2000" dirty="0"/>
              <a:t>Next teleconference: 29 March 2018 – </a:t>
            </a:r>
            <a:r>
              <a:rPr lang="en-US" sz="2000" i="1" u="sng" dirty="0"/>
              <a:t>14:30</a:t>
            </a:r>
            <a:r>
              <a:rPr lang="en-US" sz="2000" dirty="0"/>
              <a:t> ET</a:t>
            </a:r>
          </a:p>
          <a:p>
            <a:pPr lvl="2">
              <a:buFont typeface="Arial" panose="020B0604020202020204" pitchFamily="34" charset="0"/>
              <a:buChar char="•"/>
            </a:pPr>
            <a:r>
              <a:rPr lang="en-US" dirty="0"/>
              <a:t>Call in info: </a:t>
            </a:r>
            <a:r>
              <a:rPr lang="en-US" dirty="0">
                <a:hlinkClick r:id="rId2"/>
              </a:rPr>
              <a:t>https://mentor.ieee.org/802.18/dcn/16/18-16-0038-08-0000-teleconference-call-in-info.pptx</a:t>
            </a:r>
            <a:r>
              <a:rPr lang="en-US" dirty="0"/>
              <a:t>  or the latest. (watch for an update soon.)</a:t>
            </a:r>
          </a:p>
          <a:p>
            <a:pPr lvl="2">
              <a:buFont typeface="Arial" panose="020B0604020202020204" pitchFamily="34" charset="0"/>
              <a:buChar char="•"/>
            </a:pPr>
            <a:r>
              <a:rPr lang="en-US" dirty="0"/>
              <a:t>Note: If the call-in link doesn’t work send the Chair an email right away.   </a:t>
            </a:r>
          </a:p>
          <a:p>
            <a:pPr lvl="2">
              <a:buFont typeface="Arial" panose="020B0604020202020204" pitchFamily="34" charset="0"/>
              <a:buChar char="•"/>
            </a:pPr>
            <a:r>
              <a:rPr lang="en-US" dirty="0"/>
              <a:t>All changes/cancellations will be sent out to the 802.18 list server.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is not complete, ran out of time. Will pick up next week. </a:t>
            </a:r>
          </a:p>
          <a:p>
            <a:pPr lvl="1">
              <a:buFont typeface="Arial" panose="020B0604020202020204" pitchFamily="34" charset="0"/>
              <a:buChar char="•"/>
            </a:pPr>
            <a:r>
              <a:rPr lang="en-US" sz="1800" dirty="0"/>
              <a:t>We are Adjourn at 15:32</a:t>
            </a:r>
            <a:r>
              <a:rPr lang="en-US" altLang="en-US" sz="1800" dirty="0">
                <a:solidFill>
                  <a:schemeClr val="bg1"/>
                </a:solidFill>
              </a:rPr>
              <a:t>ote:  		Unanimous consent</a:t>
            </a:r>
          </a:p>
          <a:p>
            <a:pPr lvl="4">
              <a:buFont typeface="Arial" panose="020B0604020202020204" pitchFamily="34" charset="0"/>
              <a:buChar char="•"/>
            </a:pPr>
            <a:endParaRPr lang="en-US" sz="10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22 March 2018</a:t>
            </a:r>
            <a:endParaRPr lang="en-GB" dirty="0"/>
          </a:p>
        </p:txBody>
      </p:sp>
    </p:spTree>
    <p:extLst>
      <p:ext uri="{BB962C8B-B14F-4D97-AF65-F5344CB8AC3E}">
        <p14:creationId xmlns:p14="http://schemas.microsoft.com/office/powerpoint/2010/main" val="37652279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p:txBody>
          <a:bodyPr/>
          <a:lstStyle/>
          <a:p>
            <a:r>
              <a:rPr lang="en-US"/>
              <a:t>22 March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5" name="TextBox 4">
            <a:extLst>
              <a:ext uri="{FF2B5EF4-FFF2-40B4-BE49-F238E27FC236}">
                <a16:creationId xmlns:a16="http://schemas.microsoft.com/office/drawing/2014/main" id="{F0F34DD2-6025-432B-99D0-CE6B45794AD4}"/>
              </a:ext>
            </a:extLst>
          </p:cNvPr>
          <p:cNvSpPr txBox="1"/>
          <p:nvPr/>
        </p:nvSpPr>
        <p:spPr>
          <a:xfrm>
            <a:off x="696912" y="1281708"/>
            <a:ext cx="4038600" cy="584775"/>
          </a:xfrm>
          <a:prstGeom prst="rect">
            <a:avLst/>
          </a:prstGeom>
          <a:noFill/>
        </p:spPr>
        <p:txBody>
          <a:bodyPr wrap="square" rtlCol="0">
            <a:spAutoFit/>
          </a:bodyPr>
          <a:lstStyle/>
          <a:p>
            <a:r>
              <a:rPr lang="en-US" sz="3200">
                <a:solidFill>
                  <a:schemeClr val="tx1"/>
                </a:solidFill>
              </a:rPr>
              <a:t>__</a:t>
            </a:r>
            <a:endParaRPr lang="en-US" sz="3200" dirty="0">
              <a:solidFill>
                <a:schemeClr val="tx1"/>
              </a:solidFill>
            </a:endParaRPr>
          </a:p>
        </p:txBody>
      </p:sp>
      <p:sp>
        <p:nvSpPr>
          <p:cNvPr id="6" name="TextBox 5">
            <a:extLst>
              <a:ext uri="{FF2B5EF4-FFF2-40B4-BE49-F238E27FC236}">
                <a16:creationId xmlns:a16="http://schemas.microsoft.com/office/drawing/2014/main" id="{4AF7A38F-B33B-45DC-AA21-4A44AFBE9368}"/>
              </a:ext>
            </a:extLst>
          </p:cNvPr>
          <p:cNvSpPr txBox="1"/>
          <p:nvPr/>
        </p:nvSpPr>
        <p:spPr>
          <a:xfrm>
            <a:off x="4494905" y="5791200"/>
            <a:ext cx="4038600" cy="461665"/>
          </a:xfrm>
          <a:prstGeom prst="rect">
            <a:avLst/>
          </a:prstGeom>
          <a:noFill/>
        </p:spPr>
        <p:txBody>
          <a:bodyPr wrap="square" rtlCol="0">
            <a:spAutoFit/>
          </a:bodyPr>
          <a:lstStyle/>
          <a:p>
            <a:pPr algn="r"/>
            <a:r>
              <a:rPr lang="en-US" dirty="0">
                <a:solidFill>
                  <a:schemeClr val="tx1"/>
                </a:solidFill>
              </a:rPr>
              <a:t>Back up slides follow</a:t>
            </a:r>
          </a:p>
        </p:txBody>
      </p:sp>
    </p:spTree>
    <p:extLst>
      <p:ext uri="{BB962C8B-B14F-4D97-AF65-F5344CB8AC3E}">
        <p14:creationId xmlns:p14="http://schemas.microsoft.com/office/powerpoint/2010/main" val="31202365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D49637-C2C5-4F15-A1D6-695D26E8FF3A}"/>
              </a:ext>
            </a:extLst>
          </p:cNvPr>
          <p:cNvSpPr>
            <a:spLocks noGrp="1"/>
          </p:cNvSpPr>
          <p:nvPr>
            <p:ph type="dt" idx="10"/>
          </p:nvPr>
        </p:nvSpPr>
        <p:spPr/>
        <p:txBody>
          <a:bodyPr/>
          <a:lstStyle/>
          <a:p>
            <a:r>
              <a:rPr lang="en-US"/>
              <a:t>22 March 2018</a:t>
            </a:r>
            <a:endParaRPr lang="en-GB" dirty="0"/>
          </a:p>
        </p:txBody>
      </p:sp>
      <p:sp>
        <p:nvSpPr>
          <p:cNvPr id="3" name="Footer Placeholder 2">
            <a:extLst>
              <a:ext uri="{FF2B5EF4-FFF2-40B4-BE49-F238E27FC236}">
                <a16:creationId xmlns:a16="http://schemas.microsoft.com/office/drawing/2014/main" id="{E5593D9C-8A04-49E4-8852-A7971D878B2D}"/>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97DE70B3-81EA-4AA0-98B3-B466962A812C}"/>
              </a:ext>
            </a:extLst>
          </p:cNvPr>
          <p:cNvSpPr>
            <a:spLocks noGrp="1"/>
          </p:cNvSpPr>
          <p:nvPr>
            <p:ph type="sldNum" idx="12"/>
          </p:nvPr>
        </p:nvSpPr>
        <p:spPr/>
        <p:txBody>
          <a:bodyPr/>
          <a:lstStyle/>
          <a:p>
            <a:r>
              <a:rPr lang="en-GB"/>
              <a:t>Slide </a:t>
            </a:r>
            <a:fld id="{F5D8E26B-7BCF-4D25-9C89-0168A6618F18}" type="slidenum">
              <a:rPr lang="en-GB" smtClean="0"/>
              <a:pPr/>
              <a:t>23</a:t>
            </a:fld>
            <a:endParaRPr lang="en-GB" dirty="0"/>
          </a:p>
        </p:txBody>
      </p:sp>
    </p:spTree>
    <p:extLst>
      <p:ext uri="{BB962C8B-B14F-4D97-AF65-F5344CB8AC3E}">
        <p14:creationId xmlns:p14="http://schemas.microsoft.com/office/powerpoint/2010/main" val="3652141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a:t>22 March 2018</a:t>
            </a:r>
            <a:endParaRPr lang="en-US" dirty="0"/>
          </a:p>
        </p:txBody>
      </p:sp>
      <p:sp>
        <p:nvSpPr>
          <p:cNvPr id="7171" name="Footer Placeholder 2"/>
          <p:cNvSpPr>
            <a:spLocks noGrp="1"/>
          </p:cNvSpPr>
          <p:nvPr>
            <p:ph type="ftr" sz="quarter" idx="11"/>
          </p:nvPr>
        </p:nvSpPr>
        <p:spPr>
          <a:noFill/>
        </p:spPr>
        <p:txBody>
          <a:bodyPr/>
          <a:lstStyle/>
          <a:p>
            <a:r>
              <a:rPr lang="en-US"/>
              <a:t>Jay Holcomb (Itron)</a:t>
            </a:r>
            <a:endParaRPr lang="en-US" dirty="0"/>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room/call.)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22 March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31746" name="Content Placeholder 2"/>
          <p:cNvSpPr>
            <a:spLocks noGrp="1"/>
          </p:cNvSpPr>
          <p:nvPr>
            <p:ph idx="1"/>
          </p:nvPr>
        </p:nvSpPr>
        <p:spPr>
          <a:xfrm>
            <a:off x="647143" y="1199634"/>
            <a:ext cx="7772400" cy="4572000"/>
          </a:xfrm>
        </p:spPr>
        <p:txBody>
          <a:bodyPr/>
          <a:lstStyle/>
          <a:p>
            <a:pPr>
              <a:buFont typeface="Arial" panose="020B0604020202020204" pitchFamily="34" charset="0"/>
              <a:buChar char="•"/>
            </a:pPr>
            <a:r>
              <a:rPr lang="en-US" altLang="en-US" sz="2000" dirty="0"/>
              <a:t>Call to Order</a:t>
            </a:r>
            <a:endParaRPr lang="en-US" altLang="en-US" sz="1800" dirty="0"/>
          </a:p>
          <a:p>
            <a:pPr>
              <a:buFont typeface="Arial" panose="020B0604020202020204" pitchFamily="34" charset="0"/>
              <a:buChar char="•"/>
            </a:pPr>
            <a:r>
              <a:rPr lang="en-US" altLang="en-US" sz="2000" dirty="0"/>
              <a:t>Administrative Items</a:t>
            </a:r>
          </a:p>
          <a:p>
            <a:pPr>
              <a:buFont typeface="Arial" panose="020B0604020202020204" pitchFamily="34" charset="0"/>
              <a:buChar char="•"/>
            </a:pPr>
            <a:r>
              <a:rPr lang="en-US" altLang="en-US" sz="2000" dirty="0"/>
              <a:t>Need a recording secretary </a:t>
            </a:r>
          </a:p>
          <a:p>
            <a:pPr>
              <a:buFont typeface="Arial" panose="020B0604020202020204" pitchFamily="34" charset="0"/>
              <a:buChar char="•"/>
            </a:pPr>
            <a:r>
              <a:rPr lang="en-US" altLang="en-US" sz="2000" dirty="0"/>
              <a:t>Approve Agenda</a:t>
            </a:r>
          </a:p>
          <a:p>
            <a:pPr>
              <a:buFont typeface="Arial" panose="020B0604020202020204" pitchFamily="34" charset="0"/>
              <a:buChar char="•"/>
            </a:pPr>
            <a:r>
              <a:rPr lang="en-US" altLang="en-US" sz="2000" dirty="0">
                <a:solidFill>
                  <a:schemeClr val="tx1"/>
                </a:solidFill>
              </a:rPr>
              <a:t>Approve last minutes</a:t>
            </a:r>
          </a:p>
          <a:p>
            <a:pPr>
              <a:buFont typeface="Arial" panose="020B0604020202020204" pitchFamily="34" charset="0"/>
              <a:buChar char="•"/>
            </a:pPr>
            <a:r>
              <a:rPr lang="en-US" altLang="en-US" sz="2000" dirty="0"/>
              <a:t>Discussion items </a:t>
            </a:r>
            <a:r>
              <a:rPr lang="en-US" altLang="en-US" sz="1200" dirty="0"/>
              <a:t>(slide 7)</a:t>
            </a:r>
          </a:p>
          <a:p>
            <a:pPr lvl="1">
              <a:buFont typeface="Arial" panose="020B0604020202020204" pitchFamily="34" charset="0"/>
              <a:buChar char="•"/>
            </a:pPr>
            <a:r>
              <a:rPr lang="en-US" altLang="en-US" sz="1800" dirty="0"/>
              <a:t>FCC items </a:t>
            </a:r>
          </a:p>
          <a:p>
            <a:pPr lvl="1">
              <a:buFont typeface="Arial" panose="020B0604020202020204" pitchFamily="34" charset="0"/>
              <a:buChar char="•"/>
            </a:pPr>
            <a:r>
              <a:rPr lang="en-US" altLang="en-US" sz="1800" dirty="0"/>
              <a:t>ISED items</a:t>
            </a:r>
          </a:p>
          <a:p>
            <a:pPr lvl="1">
              <a:buFont typeface="Arial" panose="020B0604020202020204" pitchFamily="34" charset="0"/>
              <a:buChar char="•"/>
            </a:pPr>
            <a:r>
              <a:rPr lang="en-US" altLang="en-US" sz="1800" dirty="0"/>
              <a:t>IEEE </a:t>
            </a:r>
            <a:r>
              <a:rPr lang="en-US" altLang="en-US" sz="1800" dirty="0" err="1"/>
              <a:t>misc</a:t>
            </a:r>
            <a:r>
              <a:rPr lang="en-US" altLang="en-US" sz="1800" dirty="0"/>
              <a:t> items</a:t>
            </a:r>
          </a:p>
          <a:p>
            <a:pPr lvl="1">
              <a:buFont typeface="Arial" panose="020B0604020202020204" pitchFamily="34" charset="0"/>
              <a:buChar char="•"/>
            </a:pPr>
            <a:r>
              <a:rPr lang="en-US" altLang="en-US" sz="1800" dirty="0"/>
              <a:t>EU items</a:t>
            </a:r>
          </a:p>
          <a:p>
            <a:pPr>
              <a:buFont typeface="Arial" panose="020B0604020202020204" pitchFamily="34" charset="0"/>
              <a:buChar char="•"/>
            </a:pPr>
            <a:r>
              <a:rPr lang="en-US" altLang="en-US" sz="2000" dirty="0"/>
              <a:t>Actions required</a:t>
            </a:r>
          </a:p>
          <a:p>
            <a:pPr lvl="1">
              <a:buFont typeface="Arial" panose="020B0604020202020204" pitchFamily="34" charset="0"/>
              <a:buChar char="•"/>
            </a:pPr>
            <a:r>
              <a:rPr lang="en-US" altLang="en-US" sz="1800" dirty="0"/>
              <a:t>TBD</a:t>
            </a:r>
          </a:p>
          <a:p>
            <a:pPr>
              <a:buFont typeface="Arial" panose="020B0604020202020204" pitchFamily="34" charset="0"/>
              <a:buChar char="•"/>
            </a:pPr>
            <a:r>
              <a:rPr lang="en-US" altLang="en-US" sz="2000" dirty="0"/>
              <a:t>AOB and Adjourn</a:t>
            </a:r>
            <a:endParaRPr lang="en-US" altLang="en-US" dirty="0"/>
          </a:p>
        </p:txBody>
      </p:sp>
      <p:sp>
        <p:nvSpPr>
          <p:cNvPr id="7" name="Date Placeholder 6"/>
          <p:cNvSpPr>
            <a:spLocks noGrp="1"/>
          </p:cNvSpPr>
          <p:nvPr>
            <p:ph type="dt" sz="quarter" idx="4294967295"/>
          </p:nvPr>
        </p:nvSpPr>
        <p:spPr>
          <a:xfrm>
            <a:off x="696912" y="304801"/>
            <a:ext cx="1589087" cy="304800"/>
          </a:xfrm>
          <a:prstGeom prst="rect">
            <a:avLst/>
          </a:prstGeom>
        </p:spPr>
        <p:txBody>
          <a:bodyPr/>
          <a:lstStyle/>
          <a:p>
            <a:pPr>
              <a:defRPr/>
            </a:pPr>
            <a:r>
              <a:rPr lang="en-US"/>
              <a:t>22 March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#1 </a:t>
            </a:r>
            <a:r>
              <a:rPr lang="en-US" altLang="en-US" sz="2800" dirty="0">
                <a:solidFill>
                  <a:schemeClr val="bg1"/>
                </a:solidFill>
              </a:rPr>
              <a:t>and #2</a:t>
            </a:r>
          </a:p>
        </p:txBody>
      </p:sp>
      <p:sp>
        <p:nvSpPr>
          <p:cNvPr id="16387" name="Content Placeholder 2"/>
          <p:cNvSpPr>
            <a:spLocks noGrp="1"/>
          </p:cNvSpPr>
          <p:nvPr>
            <p:ph idx="1"/>
          </p:nvPr>
        </p:nvSpPr>
        <p:spPr>
          <a:xfrm>
            <a:off x="685798" y="1066800"/>
            <a:ext cx="7772400" cy="4572000"/>
          </a:xfrm>
        </p:spPr>
        <p:txBody>
          <a:bodyPr/>
          <a:lstStyle/>
          <a:p>
            <a:endParaRPr lang="en-US" altLang="en-US" sz="1600" u="sng" dirty="0"/>
          </a:p>
          <a:p>
            <a:r>
              <a:rPr lang="en-US" altLang="en-US" sz="1600" u="sng" dirty="0"/>
              <a:t>Motion:</a:t>
            </a:r>
            <a:r>
              <a:rPr lang="en-US" altLang="en-US" sz="1600" dirty="0"/>
              <a:t> To approve the agenda as presented on previous slide</a:t>
            </a:r>
          </a:p>
          <a:p>
            <a:r>
              <a:rPr lang="en-US" altLang="en-US" sz="1600" b="1" dirty="0"/>
              <a:t>		Moved by:  	Vijay A. 	</a:t>
            </a:r>
          </a:p>
          <a:p>
            <a:pPr lvl="1"/>
            <a:r>
              <a:rPr lang="en-US" altLang="en-US" sz="1600" b="1" dirty="0"/>
              <a:t>Seconded by:  	Mike L. 	</a:t>
            </a:r>
          </a:p>
          <a:p>
            <a:pPr lvl="1"/>
            <a:r>
              <a:rPr lang="en-US" altLang="en-US" sz="1600" b="1" dirty="0"/>
              <a:t>Discussion?		</a:t>
            </a:r>
          </a:p>
          <a:p>
            <a:pPr lvl="1"/>
            <a:r>
              <a:rPr lang="en-US" altLang="en-US" sz="1600" b="1" dirty="0"/>
              <a:t>Vote:  </a:t>
            </a:r>
            <a:r>
              <a:rPr lang="en-US" altLang="en-US" sz="1600" b="1" dirty="0">
                <a:solidFill>
                  <a:schemeClr val="tx1"/>
                </a:solidFill>
              </a:rPr>
              <a:t>Unanimous consent</a:t>
            </a:r>
          </a:p>
          <a:p>
            <a:pPr lvl="1"/>
            <a:endParaRPr lang="en-US" altLang="en-US" sz="1600" u="sng" dirty="0"/>
          </a:p>
          <a:p>
            <a:pPr lvl="1"/>
            <a:endParaRPr lang="en-US" altLang="en-US" sz="1600" u="sng" dirty="0">
              <a:solidFill>
                <a:schemeClr val="tx1"/>
              </a:solidFill>
            </a:endParaRPr>
          </a:p>
          <a:p>
            <a:r>
              <a:rPr lang="en-US" altLang="en-US" sz="1600" u="sng" dirty="0">
                <a:solidFill>
                  <a:schemeClr val="tx1"/>
                </a:solidFill>
              </a:rPr>
              <a:t>Motion:</a:t>
            </a:r>
            <a:r>
              <a:rPr lang="en-US" altLang="en-US" sz="1600" dirty="0">
                <a:solidFill>
                  <a:schemeClr val="tx1"/>
                </a:solidFill>
              </a:rPr>
              <a:t> To approve the minutes from the IEEE 802.18 teleconference on 22 Feb 18, </a:t>
            </a:r>
            <a:r>
              <a:rPr lang="en-US" altLang="en-US" sz="1600" dirty="0">
                <a:solidFill>
                  <a:schemeClr val="tx1"/>
                </a:solidFill>
                <a:hlinkClick r:id="rId2"/>
              </a:rPr>
              <a:t>https://mentor.ieee.org/802.18/dcn/18/18-18-0019-00-0000-minutes-22feb18-rr-tag-teleconference.doc</a:t>
            </a:r>
            <a:r>
              <a:rPr lang="en-US" altLang="en-US" sz="1600" dirty="0">
                <a:solidFill>
                  <a:schemeClr val="tx1"/>
                </a:solidFill>
              </a:rPr>
              <a:t> ; </a:t>
            </a:r>
            <a:r>
              <a:rPr lang="en-US" altLang="en-US" sz="1600" b="1" dirty="0">
                <a:solidFill>
                  <a:schemeClr val="tx1"/>
                </a:solidFill>
              </a:rPr>
              <a:t>	Posted: </a:t>
            </a:r>
            <a:r>
              <a:rPr lang="en-US" sz="1400" b="0" dirty="0"/>
              <a:t>23-Feb-2018 08:14:56 ET</a:t>
            </a:r>
            <a:endParaRPr lang="en-US" sz="1600" dirty="0">
              <a:solidFill>
                <a:schemeClr val="tx1"/>
              </a:solidFill>
            </a:endParaRPr>
          </a:p>
          <a:p>
            <a:pPr lvl="1"/>
            <a:endParaRPr lang="en-US" altLang="en-US" sz="1600" b="1" dirty="0">
              <a:solidFill>
                <a:schemeClr val="tx1"/>
              </a:solidFill>
            </a:endParaRPr>
          </a:p>
          <a:p>
            <a:pPr lvl="1"/>
            <a:r>
              <a:rPr lang="en-US" altLang="en-US" sz="1600" b="1" dirty="0">
                <a:solidFill>
                  <a:schemeClr val="tx1"/>
                </a:solidFill>
              </a:rPr>
              <a:t>Moved by: 	 Peter E. </a:t>
            </a:r>
          </a:p>
          <a:p>
            <a:pPr lvl="1"/>
            <a:r>
              <a:rPr lang="en-US" altLang="en-US" sz="1600" b="1" dirty="0">
                <a:solidFill>
                  <a:schemeClr val="tx1"/>
                </a:solidFill>
              </a:rPr>
              <a:t>Seconded by:     Mike L. </a:t>
            </a:r>
          </a:p>
          <a:p>
            <a:pPr lvl="1"/>
            <a:r>
              <a:rPr lang="en-US" altLang="en-US" sz="1600" b="1" dirty="0">
                <a:solidFill>
                  <a:schemeClr val="tx1"/>
                </a:solidFill>
              </a:rPr>
              <a:t>Discussion? </a:t>
            </a:r>
          </a:p>
          <a:p>
            <a:pPr lvl="1"/>
            <a:r>
              <a:rPr lang="en-US" altLang="en-US" sz="1600" b="1" dirty="0">
                <a:solidFill>
                  <a:schemeClr val="tx1"/>
                </a:solidFill>
              </a:rPr>
              <a:t>Vote: Unanimous consent</a:t>
            </a:r>
            <a:endParaRPr lang="en-US" altLang="en-US" sz="1600" b="1"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22 March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title"/>
          </p:nvPr>
        </p:nvSpPr>
        <p:spPr>
          <a:xfrm>
            <a:off x="685800" y="685801"/>
            <a:ext cx="7770813" cy="562094"/>
          </a:xfrm>
        </p:spPr>
        <p:txBody>
          <a:bodyPr/>
          <a:lstStyle/>
          <a:p>
            <a:r>
              <a:rPr lang="en-US" altLang="en-US" sz="2800" dirty="0"/>
              <a:t>Discussion Items</a:t>
            </a:r>
          </a:p>
        </p:txBody>
      </p:sp>
      <p:sp>
        <p:nvSpPr>
          <p:cNvPr id="18435" name="Subtitle 7"/>
          <p:cNvSpPr>
            <a:spLocks noGrp="1"/>
          </p:cNvSpPr>
          <p:nvPr>
            <p:ph idx="1"/>
          </p:nvPr>
        </p:nvSpPr>
        <p:spPr>
          <a:xfrm>
            <a:off x="685800" y="1143000"/>
            <a:ext cx="8382000" cy="4572000"/>
          </a:xfrm>
        </p:spPr>
        <p:txBody>
          <a:bodyPr/>
          <a:lstStyle/>
          <a:p>
            <a:pPr>
              <a:buFont typeface="Arial" panose="020B0604020202020204" pitchFamily="34" charset="0"/>
              <a:buChar char="•"/>
            </a:pPr>
            <a:r>
              <a:rPr lang="en-US" sz="1600" b="0" dirty="0"/>
              <a:t>Adjust Teleconference 30minutes later </a:t>
            </a:r>
          </a:p>
          <a:p>
            <a:pPr lvl="3">
              <a:buFont typeface="Arial" panose="020B0604020202020204" pitchFamily="34" charset="0"/>
              <a:buChar char="•"/>
            </a:pPr>
            <a:endParaRPr lang="en-US" sz="700" b="0" dirty="0"/>
          </a:p>
          <a:p>
            <a:pPr>
              <a:buFont typeface="Arial" panose="020B0604020202020204" pitchFamily="34" charset="0"/>
              <a:buChar char="•"/>
            </a:pPr>
            <a:r>
              <a:rPr lang="en-US" sz="1600" b="0" dirty="0"/>
              <a:t>NPRM Revision of Section 7 on expediting access for new technologies</a:t>
            </a:r>
            <a:r>
              <a:rPr lang="en-US" altLang="en-US" sz="1600" b="0" dirty="0"/>
              <a:t> </a:t>
            </a:r>
          </a:p>
          <a:p>
            <a:pPr>
              <a:buFont typeface="Arial" panose="020B0604020202020204" pitchFamily="34" charset="0"/>
              <a:buChar char="•"/>
            </a:pPr>
            <a:r>
              <a:rPr lang="en-US" sz="1600" b="0" dirty="0"/>
              <a:t>NPRM Open 95 to 3000 GHz for unlicensed use, including new licensing regimes</a:t>
            </a:r>
            <a:endParaRPr lang="en-US" altLang="en-US" sz="1600" b="0" dirty="0"/>
          </a:p>
          <a:p>
            <a:pPr>
              <a:buFont typeface="Arial" panose="020B0604020202020204" pitchFamily="34" charset="0"/>
              <a:buChar char="•"/>
            </a:pPr>
            <a:r>
              <a:rPr lang="en-US" sz="1600" b="0" dirty="0"/>
              <a:t>Google’s waiver request on interactive motion sensing-radars in 57-64 GHz</a:t>
            </a:r>
          </a:p>
          <a:p>
            <a:pPr lvl="3">
              <a:buFont typeface="Arial" panose="020B0604020202020204" pitchFamily="34" charset="0"/>
              <a:buChar char="•"/>
            </a:pPr>
            <a:endParaRPr lang="en-US" altLang="en-US" sz="700" b="0" dirty="0"/>
          </a:p>
          <a:p>
            <a:pPr>
              <a:buFont typeface="Arial" panose="020B0604020202020204" pitchFamily="34" charset="0"/>
              <a:buChar char="•"/>
            </a:pPr>
            <a:r>
              <a:rPr lang="en-US" sz="1600" b="0" dirty="0"/>
              <a:t>ISED spectrum outlook consultation</a:t>
            </a:r>
          </a:p>
          <a:p>
            <a:pPr>
              <a:buFont typeface="Arial" panose="020B0604020202020204" pitchFamily="34" charset="0"/>
              <a:buChar char="•"/>
            </a:pPr>
            <a:r>
              <a:rPr lang="en-US" sz="1600" b="0" dirty="0"/>
              <a:t>ISED informational equipment cert consultations </a:t>
            </a:r>
            <a:endParaRPr lang="en-US" altLang="en-US" sz="1600" b="0" dirty="0"/>
          </a:p>
          <a:p>
            <a:pPr lvl="3">
              <a:buFont typeface="Arial" panose="020B0604020202020204" pitchFamily="34" charset="0"/>
              <a:buChar char="•"/>
            </a:pPr>
            <a:endParaRPr lang="en-US" sz="700" b="0" dirty="0"/>
          </a:p>
          <a:p>
            <a:pPr>
              <a:buFont typeface="Arial" panose="020B0604020202020204" pitchFamily="34" charset="0"/>
              <a:buChar char="•"/>
            </a:pPr>
            <a:r>
              <a:rPr lang="en-US" sz="1600" b="0" dirty="0"/>
              <a:t>IEEE European Position Statement on Spectrum Management</a:t>
            </a:r>
            <a:r>
              <a:rPr lang="en-US" altLang="en-US" sz="1600" b="0" dirty="0"/>
              <a:t> </a:t>
            </a:r>
            <a:r>
              <a:rPr lang="en-US" sz="1600" b="0" dirty="0"/>
              <a:t>IEEE-SA draft position on use of Spectrum </a:t>
            </a:r>
          </a:p>
          <a:p>
            <a:pPr>
              <a:buFont typeface="Arial" panose="020B0604020202020204" pitchFamily="34" charset="0"/>
              <a:buChar char="•"/>
            </a:pPr>
            <a:r>
              <a:rPr lang="en-US" sz="1600" b="0" dirty="0"/>
              <a:t>IEEE 802.18 on WRC 19, still okay? Initial discussion today, more next week. </a:t>
            </a:r>
          </a:p>
          <a:p>
            <a:pPr>
              <a:buFont typeface="Arial" panose="020B0604020202020204" pitchFamily="34" charset="0"/>
              <a:buChar char="•"/>
            </a:pPr>
            <a:r>
              <a:rPr lang="en-US" sz="1600" b="0" dirty="0"/>
              <a:t>AANI – review</a:t>
            </a:r>
          </a:p>
          <a:p>
            <a:pPr>
              <a:buFont typeface="Arial" panose="020B0604020202020204" pitchFamily="34" charset="0"/>
              <a:buChar char="•"/>
            </a:pPr>
            <a:r>
              <a:rPr lang="en-US" sz="1600" b="0" dirty="0"/>
              <a:t>Fellowship request on reaching out to all regulators</a:t>
            </a:r>
            <a:endParaRPr lang="en-US" sz="700" b="0" dirty="0"/>
          </a:p>
          <a:p>
            <a:pPr>
              <a:buFont typeface="Arial" panose="020B0604020202020204" pitchFamily="34" charset="0"/>
              <a:buChar char="•"/>
            </a:pPr>
            <a:r>
              <a:rPr lang="en-US" altLang="en-US" sz="1600" b="0" dirty="0"/>
              <a:t>IEEE-SA draft position on Additional Spectrum Needed </a:t>
            </a:r>
          </a:p>
          <a:p>
            <a:pPr>
              <a:buFont typeface="Arial" panose="020B0604020202020204" pitchFamily="34" charset="0"/>
              <a:buChar char="•"/>
            </a:pPr>
            <a:r>
              <a:rPr lang="en-US" sz="1600" b="0" dirty="0"/>
              <a:t>Connecting the unconnected (broadband connectivity for those not connected and underserved) </a:t>
            </a:r>
          </a:p>
          <a:p>
            <a:pPr lvl="3">
              <a:buFont typeface="Arial" panose="020B0604020202020204" pitchFamily="34" charset="0"/>
              <a:buChar char="•"/>
            </a:pPr>
            <a:endParaRPr lang="en-US" sz="100" b="0" dirty="0"/>
          </a:p>
          <a:p>
            <a:pPr>
              <a:buFont typeface="Arial" panose="020B0604020202020204" pitchFamily="34" charset="0"/>
              <a:buChar char="•"/>
            </a:pPr>
            <a:r>
              <a:rPr lang="en-US" sz="1600" b="0" dirty="0"/>
              <a:t>The European Commission Guide for the EMCD (Directive 2014/30/EU) has been finalized and published</a:t>
            </a:r>
            <a:r>
              <a:rPr lang="en-US" altLang="en-US" sz="1600" b="0" dirty="0"/>
              <a:t> </a:t>
            </a:r>
          </a:p>
          <a:p>
            <a:pPr>
              <a:buFont typeface="Arial" panose="020B0604020202020204" pitchFamily="34" charset="0"/>
              <a:buChar char="•"/>
            </a:pPr>
            <a:endParaRPr lang="en-US" altLang="en-US" sz="2800" dirty="0"/>
          </a:p>
        </p:txBody>
      </p:sp>
      <p:sp>
        <p:nvSpPr>
          <p:cNvPr id="2" name="Slide Number Placeholder 1"/>
          <p:cNvSpPr>
            <a:spLocks noGrp="1"/>
          </p:cNvSpPr>
          <p:nvPr>
            <p:ph type="sldNum" idx="12"/>
          </p:nvPr>
        </p:nvSpPr>
        <p:spPr/>
        <p:txBody>
          <a:bodyPr/>
          <a:lstStyle/>
          <a:p>
            <a:r>
              <a:rPr lang="en-GB" dirty="0"/>
              <a:t>Slide </a:t>
            </a:r>
            <a:fld id="{DE40C9FC-4879-4F20-9ECA-A574A90476B7}" type="slidenum">
              <a:rPr lang="en-GB" smtClean="0"/>
              <a:pPr/>
              <a:t>7</a:t>
            </a:fld>
            <a:endParaRPr lang="en-GB" dirty="0"/>
          </a:p>
        </p:txBody>
      </p:sp>
      <p:sp>
        <p:nvSpPr>
          <p:cNvPr id="5" name="Footer Placeholder 4"/>
          <p:cNvSpPr>
            <a:spLocks noGrp="1"/>
          </p:cNvSpPr>
          <p:nvPr>
            <p:ph type="ftr" idx="14"/>
          </p:nvPr>
        </p:nvSpPr>
        <p:spPr/>
        <p:txBody>
          <a:bodyPr/>
          <a:lstStyle/>
          <a:p>
            <a:pPr>
              <a:defRPr/>
            </a:pPr>
            <a:r>
              <a:rPr lang="en-US"/>
              <a:t>Jay Holcomb (Itron)</a:t>
            </a:r>
            <a:endParaRPr lang="en-US" dirty="0"/>
          </a:p>
        </p:txBody>
      </p:sp>
      <p:sp>
        <p:nvSpPr>
          <p:cNvPr id="4" name="Date Placeholder 3"/>
          <p:cNvSpPr>
            <a:spLocks noGrp="1"/>
          </p:cNvSpPr>
          <p:nvPr>
            <p:ph type="dt" idx="15"/>
          </p:nvPr>
        </p:nvSpPr>
        <p:spPr/>
        <p:txBody>
          <a:bodyPr/>
          <a:lstStyle/>
          <a:p>
            <a:pPr>
              <a:defRPr/>
            </a:pPr>
            <a:r>
              <a:rPr lang="en-US"/>
              <a:t>22 March 2018</a:t>
            </a:r>
            <a:endParaRPr lang="en-US" dirty="0"/>
          </a:p>
        </p:txBody>
      </p:sp>
    </p:spTree>
    <p:extLst>
      <p:ext uri="{BB962C8B-B14F-4D97-AF65-F5344CB8AC3E}">
        <p14:creationId xmlns:p14="http://schemas.microsoft.com/office/powerpoint/2010/main" val="776051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#2</a:t>
            </a:r>
            <a:r>
              <a:rPr lang="en-US" altLang="en-US" sz="2800" dirty="0">
                <a:solidFill>
                  <a:schemeClr val="bg1"/>
                </a:solidFill>
              </a:rPr>
              <a:t>and #2</a:t>
            </a:r>
          </a:p>
        </p:txBody>
      </p:sp>
      <p:sp>
        <p:nvSpPr>
          <p:cNvPr id="16387" name="Content Placeholder 2"/>
          <p:cNvSpPr>
            <a:spLocks noGrp="1"/>
          </p:cNvSpPr>
          <p:nvPr>
            <p:ph idx="1"/>
          </p:nvPr>
        </p:nvSpPr>
        <p:spPr>
          <a:xfrm>
            <a:off x="685798" y="1066800"/>
            <a:ext cx="7772400" cy="4572000"/>
          </a:xfrm>
        </p:spPr>
        <p:txBody>
          <a:bodyPr/>
          <a:lstStyle/>
          <a:p>
            <a:endParaRPr lang="en-US" altLang="en-US" sz="1600" u="sng" dirty="0"/>
          </a:p>
          <a:p>
            <a:pPr>
              <a:buFont typeface="Arial" panose="020B0604020202020204" pitchFamily="34" charset="0"/>
              <a:buChar char="•"/>
            </a:pPr>
            <a:r>
              <a:rPr lang="en-US" sz="2000" b="0" dirty="0"/>
              <a:t>Have had several inputs to if we could move teleconferences 30 minutes later, that it would work out better.</a:t>
            </a:r>
          </a:p>
          <a:p>
            <a:pPr lvl="1">
              <a:buFont typeface="Arial" panose="020B0604020202020204" pitchFamily="34" charset="0"/>
              <a:buChar char="•"/>
            </a:pPr>
            <a:r>
              <a:rPr lang="en-US" altLang="en-US" sz="1600" b="0" dirty="0"/>
              <a:t>Are there other times we </a:t>
            </a:r>
            <a:r>
              <a:rPr lang="en-US" altLang="en-US" sz="1600" dirty="0"/>
              <a:t>c</a:t>
            </a:r>
            <a:r>
              <a:rPr lang="en-US" altLang="en-US" sz="1600" b="0" dirty="0"/>
              <a:t>ould consider? </a:t>
            </a:r>
          </a:p>
          <a:p>
            <a:pPr lvl="1">
              <a:buFont typeface="Arial" panose="020B0604020202020204" pitchFamily="34" charset="0"/>
              <a:buChar char="•"/>
            </a:pPr>
            <a:r>
              <a:rPr lang="en-US" altLang="en-US" sz="1600" dirty="0"/>
              <a:t>After some discussion, decided to stay the course for now and keep 14:30 ET start.  </a:t>
            </a:r>
          </a:p>
          <a:p>
            <a:pPr lvl="1">
              <a:buFont typeface="Arial" panose="020B0604020202020204" pitchFamily="34" charset="0"/>
              <a:buChar char="•"/>
            </a:pPr>
            <a:r>
              <a:rPr lang="en-US" altLang="en-US" sz="1600" b="0" dirty="0"/>
              <a:t>Will monitor and if anyone would like a change in start date or time, let the chair know.</a:t>
            </a:r>
          </a:p>
          <a:p>
            <a:endParaRPr lang="en-US" altLang="en-US" sz="1600" u="sng" dirty="0"/>
          </a:p>
          <a:p>
            <a:endParaRPr lang="en-US" altLang="en-US" sz="1600" u="sng" dirty="0"/>
          </a:p>
          <a:p>
            <a:r>
              <a:rPr lang="en-US" altLang="en-US" sz="1600" u="sng" dirty="0">
                <a:solidFill>
                  <a:schemeClr val="bg1"/>
                </a:solidFill>
              </a:rPr>
              <a:t>Motion:</a:t>
            </a:r>
            <a:r>
              <a:rPr lang="en-US" altLang="en-US" sz="1600" dirty="0">
                <a:solidFill>
                  <a:schemeClr val="bg1"/>
                </a:solidFill>
              </a:rPr>
              <a:t> </a:t>
            </a:r>
            <a:r>
              <a:rPr lang="en-US" sz="1600" dirty="0">
                <a:solidFill>
                  <a:schemeClr val="bg1"/>
                </a:solidFill>
              </a:rPr>
              <a:t>The 802.18 Chair, Vice Chair or designated person is directed to conduct, as necessary, teleconferences on Thursdays at 15:00 ET through 30 August 2018, 30 minutes later than previously approved. </a:t>
            </a:r>
          </a:p>
          <a:p>
            <a:r>
              <a:rPr lang="en-US" altLang="en-US" sz="1600" b="1" dirty="0">
                <a:solidFill>
                  <a:schemeClr val="bg1"/>
                </a:solidFill>
              </a:rPr>
              <a:t>		Moved by:  	</a:t>
            </a:r>
          </a:p>
          <a:p>
            <a:pPr lvl="1"/>
            <a:r>
              <a:rPr lang="en-US" altLang="en-US" sz="1600" b="1" dirty="0">
                <a:solidFill>
                  <a:schemeClr val="bg1"/>
                </a:solidFill>
              </a:rPr>
              <a:t>Seconded by:  	</a:t>
            </a:r>
          </a:p>
          <a:p>
            <a:pPr lvl="1"/>
            <a:r>
              <a:rPr lang="en-US" altLang="en-US" sz="1600" b="1" dirty="0">
                <a:solidFill>
                  <a:schemeClr val="bg1"/>
                </a:solidFill>
              </a:rPr>
              <a:t>Discussion?</a:t>
            </a:r>
          </a:p>
          <a:p>
            <a:pPr lvl="1"/>
            <a:r>
              <a:rPr lang="en-US" altLang="en-US" sz="1600" b="1" dirty="0">
                <a:solidFill>
                  <a:schemeClr val="bg1"/>
                </a:solidFill>
              </a:rPr>
              <a:t>Vote:  		Unanimous consent</a:t>
            </a: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22 March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372045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FCC-1</a:t>
            </a:r>
          </a:p>
        </p:txBody>
      </p:sp>
      <p:sp>
        <p:nvSpPr>
          <p:cNvPr id="3" name="Content Placeholder 2"/>
          <p:cNvSpPr>
            <a:spLocks noGrp="1"/>
          </p:cNvSpPr>
          <p:nvPr>
            <p:ph idx="1"/>
          </p:nvPr>
        </p:nvSpPr>
        <p:spPr>
          <a:xfrm>
            <a:off x="685005" y="1181893"/>
            <a:ext cx="8382795" cy="4494213"/>
          </a:xfrm>
        </p:spPr>
        <p:txBody>
          <a:bodyPr/>
          <a:lstStyle/>
          <a:p>
            <a:pPr>
              <a:buFont typeface="Arial" panose="020B0604020202020204" pitchFamily="34" charset="0"/>
              <a:buChar char="•"/>
            </a:pPr>
            <a:r>
              <a:rPr lang="en-US" sz="2000" b="0" dirty="0"/>
              <a:t>NPRM Revision of Section 7 on expediting access for new technologies</a:t>
            </a:r>
            <a:r>
              <a:rPr lang="en-US" altLang="en-US" sz="2000" b="0" dirty="0"/>
              <a:t> </a:t>
            </a:r>
          </a:p>
          <a:p>
            <a:pPr lvl="1">
              <a:buFont typeface="Arial" panose="020B0604020202020204" pitchFamily="34" charset="0"/>
              <a:buChar char="•"/>
            </a:pPr>
            <a:r>
              <a:rPr lang="en-US" altLang="en-US" sz="1400" dirty="0">
                <a:hlinkClick r:id="rId2"/>
              </a:rPr>
              <a:t>https://mentor.ieee.org/802.18/dcn/18/18-18-0021-00-0000-nprm-fcc-18-18.docx</a:t>
            </a:r>
            <a:r>
              <a:rPr lang="en-US" altLang="en-US" sz="1400" dirty="0"/>
              <a:t>  </a:t>
            </a:r>
          </a:p>
          <a:p>
            <a:pPr lvl="1">
              <a:buFont typeface="Arial" panose="020B0604020202020204" pitchFamily="34" charset="0"/>
              <a:buChar char="•"/>
            </a:pPr>
            <a:r>
              <a:rPr lang="en-US" sz="1400" u="sng" dirty="0">
                <a:hlinkClick r:id="rId3"/>
              </a:rPr>
              <a:t>https://www.fcc.gov/ecfs/search/filings?proceedings_name=18-22&amp;sort=date_disseminated,DESC</a:t>
            </a:r>
            <a:r>
              <a:rPr lang="en-US" sz="1400" dirty="0"/>
              <a:t>  </a:t>
            </a:r>
            <a:r>
              <a:rPr lang="en-US" altLang="en-US" sz="1400" dirty="0"/>
              <a:t> </a:t>
            </a:r>
          </a:p>
          <a:p>
            <a:pPr lvl="1">
              <a:buFont typeface="Arial" panose="020B0604020202020204" pitchFamily="34" charset="0"/>
              <a:buChar char="•"/>
            </a:pPr>
            <a:r>
              <a:rPr lang="en-US" altLang="en-US" sz="1800" dirty="0"/>
              <a:t>Comments Due: _____</a:t>
            </a:r>
            <a:r>
              <a:rPr lang="en-US" altLang="en-US" sz="1800" b="0" dirty="0"/>
              <a:t>  		(45 days / 75 days)</a:t>
            </a:r>
          </a:p>
          <a:p>
            <a:pPr lvl="1">
              <a:buFont typeface="Arial" panose="020B0604020202020204" pitchFamily="34" charset="0"/>
              <a:buChar char="•"/>
            </a:pPr>
            <a:r>
              <a:rPr lang="en-US" altLang="en-US" sz="1600" dirty="0"/>
              <a:t>Will watch for due dates, though will start discussions as soon as time allows in our calls.</a:t>
            </a:r>
          </a:p>
          <a:p>
            <a:pPr lvl="1">
              <a:buFont typeface="Arial" panose="020B0604020202020204" pitchFamily="34" charset="0"/>
              <a:buChar char="•"/>
            </a:pPr>
            <a:endParaRPr lang="en-US" altLang="en-US" sz="1600" b="0" dirty="0"/>
          </a:p>
          <a:p>
            <a:pPr>
              <a:buFont typeface="Arial" panose="020B0604020202020204" pitchFamily="34" charset="0"/>
              <a:buChar char="•"/>
            </a:pPr>
            <a:r>
              <a:rPr lang="en-US" sz="2000" b="0" dirty="0"/>
              <a:t>NPRM Open 95 to 3000 GHz for unlicensed use, including new licensing regimes</a:t>
            </a:r>
          </a:p>
          <a:p>
            <a:pPr lvl="1">
              <a:buFont typeface="Arial" panose="020B0604020202020204" pitchFamily="34" charset="0"/>
              <a:buChar char="•"/>
            </a:pPr>
            <a:r>
              <a:rPr lang="en-US" altLang="en-US" sz="1400" dirty="0">
                <a:hlinkClick r:id="rId4"/>
              </a:rPr>
              <a:t>https://mentor.ieee.org/802.18/dcn/18/18-18-0022-01-0000-fcc-18-17-nprm-for-95-3000-ghz.pdf</a:t>
            </a:r>
            <a:r>
              <a:rPr lang="en-US" altLang="en-US" sz="1400" dirty="0"/>
              <a:t> </a:t>
            </a:r>
          </a:p>
          <a:p>
            <a:pPr lvl="1">
              <a:buFont typeface="Arial" panose="020B0604020202020204" pitchFamily="34" charset="0"/>
              <a:buChar char="•"/>
            </a:pPr>
            <a:r>
              <a:rPr lang="en-US" sz="1400" u="sng" dirty="0">
                <a:hlinkClick r:id="rId5"/>
              </a:rPr>
              <a:t>https://www.fcc.gov/ecfs/search/filings?proceedings_name=RM-11795&amp;sort=date_disseminated,DESC</a:t>
            </a:r>
            <a:r>
              <a:rPr lang="en-US" sz="1400" dirty="0"/>
              <a:t> </a:t>
            </a:r>
            <a:r>
              <a:rPr lang="en-US" altLang="en-US" sz="1400" b="0" dirty="0"/>
              <a:t> </a:t>
            </a:r>
          </a:p>
          <a:p>
            <a:pPr lvl="1">
              <a:buFont typeface="Arial" panose="020B0604020202020204" pitchFamily="34" charset="0"/>
              <a:buChar char="•"/>
            </a:pPr>
            <a:r>
              <a:rPr lang="en-US" altLang="en-US" sz="1400" dirty="0">
                <a:hlinkClick r:id="rId6"/>
              </a:rPr>
              <a:t>https://ecfsapi.fcc.gov/file/1022856488879/AntwortFCC_280218.pdf</a:t>
            </a:r>
            <a:r>
              <a:rPr lang="en-US" altLang="en-US" sz="1400" dirty="0"/>
              <a:t>  (Thomas Kuerner)</a:t>
            </a:r>
          </a:p>
          <a:p>
            <a:pPr lvl="1">
              <a:buFont typeface="Arial" panose="020B0604020202020204" pitchFamily="34" charset="0"/>
              <a:buChar char="•"/>
            </a:pPr>
            <a:r>
              <a:rPr lang="en-US" altLang="en-US" sz="1800" dirty="0"/>
              <a:t>Comments </a:t>
            </a:r>
            <a:r>
              <a:rPr lang="en-US" altLang="en-US" sz="1800" b="0" dirty="0"/>
              <a:t>Due: _______		(30 days / 45 days)  </a:t>
            </a:r>
          </a:p>
          <a:p>
            <a:pPr lvl="1">
              <a:buFont typeface="Arial" panose="020B0604020202020204" pitchFamily="34" charset="0"/>
              <a:buChar char="•"/>
            </a:pPr>
            <a:r>
              <a:rPr lang="en-US" altLang="en-US" sz="1600" dirty="0"/>
              <a:t> Will watch for due dates, though will start discussions as soon as time allows in our calls. </a:t>
            </a:r>
            <a:r>
              <a:rPr lang="en-US" altLang="en-US" sz="1600" b="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22 March 2018</a:t>
            </a:r>
            <a:endParaRPr lang="en-GB" dirty="0"/>
          </a:p>
        </p:txBody>
      </p:sp>
    </p:spTree>
    <p:extLst>
      <p:ext uri="{BB962C8B-B14F-4D97-AF65-F5344CB8AC3E}">
        <p14:creationId xmlns:p14="http://schemas.microsoft.com/office/powerpoint/2010/main" val="3715232340"/>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25136</TotalTime>
  <Words>2679</Words>
  <Application>Microsoft Office PowerPoint</Application>
  <PresentationFormat>On-screen Show (4:3)</PresentationFormat>
  <Paragraphs>321</Paragraphs>
  <Slides>23</Slides>
  <Notes>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23</vt:i4>
      </vt:variant>
    </vt:vector>
  </HeadingPairs>
  <TitlesOfParts>
    <vt:vector size="35"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#1 and #2</vt:lpstr>
      <vt:lpstr>Discussion Items</vt:lpstr>
      <vt:lpstr>Motions #2and #2</vt:lpstr>
      <vt:lpstr>FCC-1</vt:lpstr>
      <vt:lpstr>FCC-2</vt:lpstr>
      <vt:lpstr>ISED-1, informational</vt:lpstr>
      <vt:lpstr>ISED-2, informational</vt:lpstr>
      <vt:lpstr>IEEE EU</vt:lpstr>
      <vt:lpstr>IEEE 802</vt:lpstr>
      <vt:lpstr>IEEE 802 (.11)</vt:lpstr>
      <vt:lpstr>IEEE SA - informational</vt:lpstr>
      <vt:lpstr>IEEE – not connected and underserved</vt:lpstr>
      <vt:lpstr>EU</vt:lpstr>
      <vt:lpstr>Actions Required</vt:lpstr>
      <vt:lpstr>Any Other Business</vt:lpstr>
      <vt:lpstr>Adjourn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Teleconference Plan and Agenda</dc:title>
  <dc:creator/>
  <cp:lastModifiedBy>Holcomb, Jay</cp:lastModifiedBy>
  <cp:revision>386</cp:revision>
  <cp:lastPrinted>1601-01-01T00:00:00Z</cp:lastPrinted>
  <dcterms:created xsi:type="dcterms:W3CDTF">2016-03-03T14:54:45Z</dcterms:created>
  <dcterms:modified xsi:type="dcterms:W3CDTF">2018-03-23T13:13:38Z</dcterms:modified>
</cp:coreProperties>
</file>