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341" r:id="rId3"/>
    <p:sldId id="329" r:id="rId4"/>
    <p:sldId id="330" r:id="rId5"/>
    <p:sldId id="319" r:id="rId6"/>
    <p:sldId id="331" r:id="rId7"/>
    <p:sldId id="320" r:id="rId8"/>
    <p:sldId id="361" r:id="rId9"/>
    <p:sldId id="343" r:id="rId10"/>
    <p:sldId id="350" r:id="rId11"/>
    <p:sldId id="351" r:id="rId12"/>
    <p:sldId id="357" r:id="rId13"/>
    <p:sldId id="353" r:id="rId14"/>
    <p:sldId id="359" r:id="rId15"/>
    <p:sldId id="354" r:id="rId16"/>
    <p:sldId id="360" r:id="rId17"/>
    <p:sldId id="358" r:id="rId18"/>
    <p:sldId id="352" r:id="rId19"/>
    <p:sldId id="321" r:id="rId20"/>
    <p:sldId id="349" r:id="rId21"/>
    <p:sldId id="327" r:id="rId22"/>
    <p:sldId id="342" r:id="rId2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837" autoAdjust="0"/>
    <p:restoredTop sz="94660"/>
  </p:normalViewPr>
  <p:slideViewPr>
    <p:cSldViewPr>
      <p:cViewPr varScale="1">
        <p:scale>
          <a:sx n="107" d="100"/>
          <a:sy n="107" d="100"/>
        </p:scale>
        <p:origin x="1452"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5/10/relationships/revisionInfo" Target="revisionInfo.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21-Mar-18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5371673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Jay Holcomb (Itron)</a:t>
            </a:r>
            <a:endParaRPr lang="en-GB" dirty="0"/>
          </a:p>
        </p:txBody>
      </p:sp>
      <p:sp>
        <p:nvSpPr>
          <p:cNvPr id="12" name="Rectangle 3"/>
          <p:cNvSpPr>
            <a:spLocks noGrp="1" noChangeArrowheads="1"/>
          </p:cNvSpPr>
          <p:nvPr>
            <p:ph type="dt" idx="15"/>
          </p:nvPr>
        </p:nvSpPr>
        <p:spPr bwMode="auto">
          <a:xfrm>
            <a:off x="685800" y="304800"/>
            <a:ext cx="21336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22 March 2018</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22 March 2018</a:t>
            </a:r>
            <a:endParaRPr lang="en-GB" dirty="0"/>
          </a:p>
        </p:txBody>
      </p:sp>
      <p:sp>
        <p:nvSpPr>
          <p:cNvPr id="3" name="Footer Placeholder 2"/>
          <p:cNvSpPr>
            <a:spLocks noGrp="1"/>
          </p:cNvSpPr>
          <p:nvPr>
            <p:ph type="ftr" idx="11"/>
          </p:nvPr>
        </p:nvSpPr>
        <p:spPr/>
        <p:txBody>
          <a:bodyPr/>
          <a:lstStyle>
            <a:lvl1pPr>
              <a:defRPr/>
            </a:lvl1pPr>
          </a:lstStyle>
          <a:p>
            <a:r>
              <a:rPr lang="en-US"/>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22 March 2018</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802.18-18/0030r00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apps.fcc.gov/edocs_public/attachmatch/DA-18-236A1.docx" TargetMode="External"/><Relationship Id="rId2" Type="http://schemas.openxmlformats.org/officeDocument/2006/relationships/hyperlink" Target="https://mentor.ieee.org/802.18/dcn/18/18-18-0026-00-0000-google-s-waiver-request-on-interactive-motion-sensing-radars-in-57-64-ghz-da-18-236a1.docx" TargetMode="External"/><Relationship Id="rId1" Type="http://schemas.openxmlformats.org/officeDocument/2006/relationships/slideLayout" Target="../slideLayouts/slideLayout1.xml"/><Relationship Id="rId4" Type="http://schemas.openxmlformats.org/officeDocument/2006/relationships/hyperlink" Target="https://ecfsapi.fcc.gov/file/10307158658894/2018-03-07%20Soli%20Request%20for%20Waiver%20+%20Simulation%20Study.pdf"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www.ic.gc.ca/eic/site/smt-gst.nsf/eng/sf11359.html" TargetMode="External"/><Relationship Id="rId2" Type="http://schemas.openxmlformats.org/officeDocument/2006/relationships/hyperlink" Target="https://mentor.ieee.org/802.18/dcn/17/18-17-0148-00-0000-ised-consultation-on-the-spectrum-outlook-2018-to-2022.pdf" TargetMode="External"/><Relationship Id="rId1" Type="http://schemas.openxmlformats.org/officeDocument/2006/relationships/slideLayout" Target="../slideLayouts/slideLayout1.xml"/><Relationship Id="rId4" Type="http://schemas.openxmlformats.org/officeDocument/2006/relationships/hyperlink" Target="http://www.ic.gc.ca/eic/site/smt-gst.nsf/eng/sf11377.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rabc-cccr.ca/open-consultations/ised-radio-standards-specification-rss-gen-issue-5-december-2017-general-requirements-for-compliance-of-radio-apparatus/" TargetMode="External"/><Relationship Id="rId7" Type="http://schemas.openxmlformats.org/officeDocument/2006/relationships/hyperlink" Target="https://urldefense.proofpoint.com/v2/url?u=http-3A__www.tcbcouncil.org_link.asp-3Fe-3Djay.holcomb-40itron.com-26job-3D3293213-26ymlink-3D223073605-26finalurl-3Dhttps-253A-252F-252Fwww-252Erabc-252Dcccr-252Eca-252Fopen-252Dconsultations-252Fised-252Dradio-252Dstandards-252Dspecification-252Drss-252D220-252Dissue-252D1-252Damendment-252D1-252Dmarch-252D2018-252Ddevices-252Dusing-252Dultra-252Dwideband-252Duwb-252Dtechnology-252F&amp;d=DwMGaQ&amp;c=pqcuzKEN_84c78MOSc5_fw&amp;r=z8R-nWJ8GIxwjOjNKhEFByb-tZ6XE3GZXWSggNdVo-w&amp;m=srMoiiOpGm5goiuUfKkpVUSoKFwhxhkbgsP2BhZTs_g&amp;s=3fOSHMk6tVIrSDPPQKPwBsuGzql9fyDRXNZ7_gDOgAg&amp;e=" TargetMode="External"/><Relationship Id="rId2" Type="http://schemas.openxmlformats.org/officeDocument/2006/relationships/hyperlink" Target="https://www.rabc-cccr.ca/open-consultations/sed-interference-causing-equipment-standard-ices-gen-issue-1-february-2018-general-requirements-for-compliance-of-interference-causing-equipment/" TargetMode="External"/><Relationship Id="rId1" Type="http://schemas.openxmlformats.org/officeDocument/2006/relationships/slideLayout" Target="../slideLayouts/slideLayout1.xml"/><Relationship Id="rId6" Type="http://schemas.openxmlformats.org/officeDocument/2006/relationships/hyperlink" Target="https://urldefense.proofpoint.com/v2/url?u=http-3A__www.tcbcouncil.org_link.asp-3Fe-3Djay.holcomb-40itron.com-26job-3D3293213-26ymlink-3D223073605-26finalurl-3Dhttps-253A-252F-252Fwww-252Erabc-252Dcccr-252Eca-252Fopen-252Dconsultations-252Fsed-252Dradio-252Dstandards-252Dspecification-252Drss-252D251-252Dissue-252D2-252Dmarch-252D2018-252Dvehicular-252Dradar-252Dand-252Dairport-252Dfixed-252Dor-252Dmobile-252Dradar-252Din-252Dthe-252D76-252D81-252Dghz-252Dfrequency-252Dband-252F&amp;d=DwMGaQ&amp;c=pqcuzKEN_84c78MOSc5_fw&amp;r=z8R-nWJ8GIxwjOjNKhEFByb-tZ6XE3GZXWSggNdVo-w&amp;m=srMoiiOpGm5goiuUfKkpVUSoKFwhxhkbgsP2BhZTs_g&amp;s=hESJBexeOEGSyBAVzJ0Rf_tJVIYjmoL3zCb4cVjljZ4&amp;e=" TargetMode="External"/><Relationship Id="rId5" Type="http://schemas.openxmlformats.org/officeDocument/2006/relationships/hyperlink" Target="https://www.rabc-cccr.ca/open-consultations/ised-radio-standards-specification-rss-220-issue-1-amendment-1-march-2018-devices-using-ultra-wideband-uwb-technology/" TargetMode="External"/><Relationship Id="rId4" Type="http://schemas.openxmlformats.org/officeDocument/2006/relationships/hyperlink" Target="https://www-cccr.ca/open-consultations/sed-radio-standards-specification-rss-251-issue-2-march-2018-vehicular-radar-and-airport-fixed-or-mobile-radar-in-the-76-81-ghz-frequency-band/"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8/dcn/17/18-17-0073-00-0000-ieee-802-positions-on-wrc19-agenda-items.pptx"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8/11-18-0580-01-coex-enhancing-collaboration-between-ieee-802-and-world-regulators-on-unlicensed-spectrum-regulations.pptx" TargetMode="External"/><Relationship Id="rId2" Type="http://schemas.openxmlformats.org/officeDocument/2006/relationships/hyperlink" Target="https://mentor.ieee.org/802.11/dcn/18/11-18-0583-00-AANI-aani-sc-closing-report-march-2018.pptx"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8/dcn/18/18-18-0028-00-0000-draft-ieee-european-public-policy-position-statement-on-spectrum-management.pdf"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8/dcn/18/18-18-0010-02-0000-sa-use-of-spectrum-draft-position-06dec17.docx"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hyperlink" Target="https://ec.europa.eu/docsroom/documents/28323"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8/dcn/16/18-16-0038-08-0000-teleconference-call-in-info.pptx" TargetMode="Externa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www.fcc.gov/ecfs/search/filings?proceedings_name=18-22&amp;sort=date_disseminated,DESC" TargetMode="External"/><Relationship Id="rId2" Type="http://schemas.openxmlformats.org/officeDocument/2006/relationships/hyperlink" Target="https://mentor.ieee.org/802.18/dcn/18/18-18-0021-00-0000-nprm-fcc-18-18.docx" TargetMode="External"/><Relationship Id="rId1" Type="http://schemas.openxmlformats.org/officeDocument/2006/relationships/slideLayout" Target="../slideLayouts/slideLayout1.xml"/><Relationship Id="rId6" Type="http://schemas.openxmlformats.org/officeDocument/2006/relationships/hyperlink" Target="https://ecfsapi.fcc.gov/file/1022856488879/AntwortFCC_280218.pdf" TargetMode="External"/><Relationship Id="rId5" Type="http://schemas.openxmlformats.org/officeDocument/2006/relationships/hyperlink" Target="https://www.fcc.gov/ecfs/search/filings?proceedings_name=RM-11795&amp;sort=date_disseminated,DESC" TargetMode="External"/><Relationship Id="rId4" Type="http://schemas.openxmlformats.org/officeDocument/2006/relationships/hyperlink" Target="https://mentor.ieee.org/802.18/dcn/18/18-18-0022-01-0000-fcc-18-17-nprm-for-95-3000-ghz.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22 March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889125"/>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22 Mar 18</a:t>
            </a:r>
          </a:p>
        </p:txBody>
      </p:sp>
      <p:graphicFrame>
        <p:nvGraphicFramePr>
          <p:cNvPr id="3075" name="Object 3"/>
          <p:cNvGraphicFramePr>
            <a:graphicFrameLocks noChangeAspect="1"/>
          </p:cNvGraphicFramePr>
          <p:nvPr>
            <p:extLst>
              <p:ext uri="{D42A27DB-BD31-4B8C-83A1-F6EECF244321}">
                <p14:modId xmlns:p14="http://schemas.microsoft.com/office/powerpoint/2010/main" val="2973152618"/>
              </p:ext>
            </p:extLst>
          </p:nvPr>
        </p:nvGraphicFramePr>
        <p:xfrm>
          <a:off x="522288" y="3611563"/>
          <a:ext cx="7996237" cy="2555875"/>
        </p:xfrm>
        <a:graphic>
          <a:graphicData uri="http://schemas.openxmlformats.org/presentationml/2006/ole">
            <mc:AlternateContent xmlns:mc="http://schemas.openxmlformats.org/markup-compatibility/2006">
              <mc:Choice xmlns:v="urn:schemas-microsoft-com:vml" Requires="v">
                <p:oleObj spid="_x0000_s3405" name="Document" r:id="rId4" imgW="8253286" imgH="2641030" progId="Word.Document.8">
                  <p:embed/>
                </p:oleObj>
              </mc:Choice>
              <mc:Fallback>
                <p:oleObj name="Document" r:id="rId4" imgW="8253286" imgH="2641030" progId="Word.Document.8">
                  <p:embed/>
                  <p:pic>
                    <p:nvPicPr>
                      <p:cNvPr id="0" name="Picture 3"/>
                      <p:cNvPicPr>
                        <a:picLocks noChangeAspect="1" noChangeArrowheads="1"/>
                      </p:cNvPicPr>
                      <p:nvPr/>
                    </p:nvPicPr>
                    <p:blipFill>
                      <a:blip r:embed="rId5"/>
                      <a:srcRect/>
                      <a:stretch>
                        <a:fillRect/>
                      </a:stretch>
                    </p:blipFill>
                    <p:spPr bwMode="auto">
                      <a:xfrm>
                        <a:off x="522288" y="3611563"/>
                        <a:ext cx="7996237" cy="25558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FCC-2</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sz="2000" b="0" dirty="0"/>
              <a:t>Google’s waiver request on interactive motion sensing-radars in 57-64 GHz</a:t>
            </a:r>
          </a:p>
          <a:p>
            <a:pPr lvl="1">
              <a:buFont typeface="Arial" panose="020B0604020202020204" pitchFamily="34" charset="0"/>
              <a:buChar char="•"/>
            </a:pPr>
            <a:r>
              <a:rPr lang="en-US" sz="1600" dirty="0">
                <a:hlinkClick r:id="rId2"/>
              </a:rPr>
              <a:t>https://mentor.ieee.org/802.18/dcn/18/18-18-0026-00-0000-google-s-waiver-request-on-interactive-motion-sensing-radars-in-57-64-ghz-da-18-236a1.docx</a:t>
            </a:r>
            <a:r>
              <a:rPr lang="en-US" sz="1600" dirty="0"/>
              <a:t> </a:t>
            </a:r>
          </a:p>
          <a:p>
            <a:pPr lvl="1">
              <a:buFont typeface="Arial" panose="020B0604020202020204" pitchFamily="34" charset="0"/>
              <a:buChar char="•"/>
            </a:pPr>
            <a:r>
              <a:rPr lang="en-US" sz="1600" dirty="0">
                <a:hlinkClick r:id="rId3"/>
              </a:rPr>
              <a:t>https://apps.fcc.gov/edocs_public/attachmatch/DA-18-236A1.docx</a:t>
            </a:r>
            <a:r>
              <a:rPr lang="en-US" sz="1600" dirty="0"/>
              <a:t>   </a:t>
            </a:r>
            <a:endParaRPr lang="en-US" sz="1600" b="0" dirty="0"/>
          </a:p>
          <a:p>
            <a:pPr lvl="1">
              <a:buFont typeface="Arial" panose="020B0604020202020204" pitchFamily="34" charset="0"/>
              <a:buChar char="•"/>
            </a:pPr>
            <a:r>
              <a:rPr lang="en-US" sz="1600" b="0" dirty="0"/>
              <a:t>The waiver request with the simulation study referenced.</a:t>
            </a:r>
            <a:endParaRPr lang="en-US" altLang="en-US" sz="1600" b="0" dirty="0"/>
          </a:p>
          <a:p>
            <a:pPr lvl="2">
              <a:buFont typeface="Arial" panose="020B0604020202020204" pitchFamily="34" charset="0"/>
              <a:buChar char="•"/>
            </a:pPr>
            <a:r>
              <a:rPr lang="en-US" sz="1400" u="sng" dirty="0">
                <a:hlinkClick r:id="rId4"/>
              </a:rPr>
              <a:t>https://mentor.ieee.org/802.18/dcn/18/18-18-0027-00-0000-google-2018-03-07-soli-request-for-waiver-simulation-study.pdf </a:t>
            </a:r>
            <a:endParaRPr lang="en-US" sz="1400" b="0" u="sng" dirty="0">
              <a:hlinkClick r:id="rId4"/>
            </a:endParaRPr>
          </a:p>
          <a:p>
            <a:pPr lvl="2">
              <a:buFont typeface="Arial" panose="020B0604020202020204" pitchFamily="34" charset="0"/>
              <a:buChar char="•"/>
            </a:pPr>
            <a:r>
              <a:rPr lang="en-US" sz="1400" b="0" u="sng" dirty="0">
                <a:hlinkClick r:id="rId4"/>
              </a:rPr>
              <a:t>https://ecfsapi.fcc.gov/file/10307158658894/2018-03-07%20Soli%20Request%20for%20Waiver%20%2B%20Simulation%20Study.pdf </a:t>
            </a:r>
            <a:r>
              <a:rPr lang="en-US" sz="1400" b="0" u="sng" dirty="0"/>
              <a:t> </a:t>
            </a:r>
            <a:r>
              <a:rPr lang="en-US" altLang="en-US" sz="1400" dirty="0"/>
              <a:t> </a:t>
            </a:r>
          </a:p>
          <a:p>
            <a:pPr marL="457200" lvl="1" indent="0"/>
            <a:r>
              <a:rPr lang="en-US" altLang="en-US" sz="1600" dirty="0"/>
              <a:t> </a:t>
            </a:r>
          </a:p>
          <a:p>
            <a:pPr lvl="1">
              <a:buFont typeface="Arial" panose="020B0604020202020204" pitchFamily="34" charset="0"/>
              <a:buChar char="•"/>
            </a:pPr>
            <a:r>
              <a:rPr lang="en-US" altLang="en-US" sz="1600" b="1" dirty="0">
                <a:solidFill>
                  <a:srgbClr val="00B0F0"/>
                </a:solidFill>
              </a:rPr>
              <a:t>Will work on the IEEE 802 comments, we will need to approve next week, 29 March to met the comment deadlines</a:t>
            </a:r>
            <a:r>
              <a:rPr lang="en-US" altLang="en-US" sz="1600" dirty="0"/>
              <a:t>. </a:t>
            </a:r>
          </a:p>
          <a:p>
            <a:pPr lvl="1">
              <a:buFont typeface="Arial" panose="020B0604020202020204" pitchFamily="34" charset="0"/>
              <a:buChar char="•"/>
            </a:pPr>
            <a:r>
              <a:rPr lang="en-US" altLang="en-US" sz="1600" dirty="0">
                <a:highlight>
                  <a:srgbClr val="00FFFF"/>
                </a:highlight>
              </a:rPr>
              <a:t> </a:t>
            </a:r>
          </a:p>
          <a:p>
            <a:pPr lvl="1">
              <a:buFont typeface="Arial" panose="020B0604020202020204" pitchFamily="34" charset="0"/>
              <a:buChar char="•"/>
            </a:pPr>
            <a:r>
              <a:rPr lang="en-US" altLang="en-US" sz="1600" dirty="0"/>
              <a:t>  </a:t>
            </a:r>
          </a:p>
          <a:p>
            <a:pPr lvl="1">
              <a:buFont typeface="Arial" panose="020B0604020202020204" pitchFamily="34" charset="0"/>
              <a:buChar char="•"/>
            </a:pPr>
            <a:r>
              <a:rPr lang="en-US" sz="1600" b="1" dirty="0"/>
              <a:t> </a:t>
            </a:r>
          </a:p>
          <a:p>
            <a:pPr lvl="1">
              <a:buFont typeface="Arial" panose="020B0604020202020204" pitchFamily="34" charset="0"/>
              <a:buChar char="•"/>
            </a:pPr>
            <a:r>
              <a:rPr lang="en-US" sz="1600" b="1" dirty="0"/>
              <a:t> </a:t>
            </a:r>
            <a:endParaRPr lang="en-US" sz="1200" b="1"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22 March 2018</a:t>
            </a:r>
            <a:endParaRPr lang="en-GB" dirty="0"/>
          </a:p>
        </p:txBody>
      </p:sp>
    </p:spTree>
    <p:extLst>
      <p:ext uri="{BB962C8B-B14F-4D97-AF65-F5344CB8AC3E}">
        <p14:creationId xmlns:p14="http://schemas.microsoft.com/office/powerpoint/2010/main" val="12356656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ISED-1</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sz="2000" b="0" dirty="0"/>
              <a:t>ISED Consultation on the Spectrum Outlook 2018 to 2022</a:t>
            </a:r>
          </a:p>
          <a:p>
            <a:pPr lvl="2">
              <a:buFont typeface="Arial" panose="020B0604020202020204" pitchFamily="34" charset="0"/>
              <a:buChar char="•"/>
            </a:pPr>
            <a:r>
              <a:rPr lang="en-US" u="sng" dirty="0">
                <a:hlinkClick r:id="rId2"/>
              </a:rPr>
              <a:t>https://mentor.ieee.org/802.18/dcn/17/18-17-0148-00-0000-ised-consultation-on-the-spectrum-outlook-2018-to-2022.pdf</a:t>
            </a:r>
            <a:r>
              <a:rPr lang="en-US" sz="1000" dirty="0"/>
              <a:t>  </a:t>
            </a:r>
          </a:p>
          <a:p>
            <a:pPr lvl="2">
              <a:buFont typeface="Arial" panose="020B0604020202020204" pitchFamily="34" charset="0"/>
              <a:buChar char="•"/>
            </a:pPr>
            <a:r>
              <a:rPr lang="en-US" dirty="0">
                <a:hlinkClick r:id="rId3"/>
              </a:rPr>
              <a:t>http://www.ic.gc.ca/eic/site/smt-gst.nsf/eng/sf11359.html</a:t>
            </a:r>
            <a:r>
              <a:rPr lang="en-US" dirty="0"/>
              <a:t> </a:t>
            </a:r>
          </a:p>
          <a:p>
            <a:pPr marL="457200" lvl="1" indent="0"/>
            <a:endParaRPr lang="en-US" altLang="en-US" sz="1600" b="0" dirty="0"/>
          </a:p>
          <a:p>
            <a:pPr lvl="1">
              <a:buFont typeface="Arial" panose="020B0604020202020204" pitchFamily="34" charset="0"/>
              <a:buChar char="•"/>
            </a:pPr>
            <a:r>
              <a:rPr lang="en-US" altLang="en-US" sz="1800" b="0" dirty="0"/>
              <a:t>Comments Link, was due 16 Feb 2018</a:t>
            </a:r>
          </a:p>
          <a:p>
            <a:pPr lvl="2">
              <a:buFont typeface="Arial" panose="020B0604020202020204" pitchFamily="34" charset="0"/>
              <a:buChar char="•"/>
            </a:pPr>
            <a:r>
              <a:rPr lang="en-US" u="sng" dirty="0">
                <a:hlinkClick r:id="rId4"/>
              </a:rPr>
              <a:t>http://www.ic.gc.ca/eic/site/smt-gst.nsf/eng/sf11377.html</a:t>
            </a:r>
            <a:r>
              <a:rPr lang="en-US" sz="1400" dirty="0"/>
              <a:t>  </a:t>
            </a:r>
            <a:endParaRPr lang="en-US" altLang="en-US" sz="1400" b="0" dirty="0"/>
          </a:p>
          <a:p>
            <a:pPr lvl="2">
              <a:buFont typeface="Arial" panose="020B0604020202020204" pitchFamily="34" charset="0"/>
              <a:buChar char="•"/>
            </a:pPr>
            <a:r>
              <a:rPr lang="en-US" altLang="en-US" sz="1400" dirty="0"/>
              <a:t> </a:t>
            </a:r>
          </a:p>
          <a:p>
            <a:pPr lvl="2">
              <a:buFont typeface="Arial" panose="020B0604020202020204" pitchFamily="34" charset="0"/>
              <a:buChar char="•"/>
            </a:pPr>
            <a:r>
              <a:rPr lang="en-US" altLang="en-US" sz="1400" dirty="0"/>
              <a:t> </a:t>
            </a:r>
          </a:p>
          <a:p>
            <a:pPr lvl="2">
              <a:buFont typeface="Arial" panose="020B0604020202020204" pitchFamily="34" charset="0"/>
              <a:buChar char="•"/>
            </a:pPr>
            <a:r>
              <a:rPr lang="en-US" altLang="en-US" sz="1400" dirty="0"/>
              <a:t> </a:t>
            </a:r>
          </a:p>
          <a:p>
            <a:pPr lvl="2">
              <a:buFont typeface="Arial" panose="020B0604020202020204" pitchFamily="34" charset="0"/>
              <a:buChar char="•"/>
            </a:pPr>
            <a:r>
              <a:rPr lang="en-US" altLang="en-US" sz="1400" dirty="0"/>
              <a:t>   </a:t>
            </a:r>
          </a:p>
          <a:p>
            <a:pPr lvl="2">
              <a:buFont typeface="Arial" panose="020B0604020202020204" pitchFamily="34" charset="0"/>
              <a:buChar char="•"/>
            </a:pPr>
            <a:r>
              <a:rPr lang="en-US" altLang="en-US" sz="1400" dirty="0"/>
              <a:t> </a:t>
            </a:r>
          </a:p>
          <a:p>
            <a:pPr lvl="2">
              <a:buFont typeface="Arial" panose="020B0604020202020204" pitchFamily="34" charset="0"/>
              <a:buChar char="•"/>
            </a:pPr>
            <a:endParaRPr lang="en-US" altLang="en-US" sz="1400" dirty="0"/>
          </a:p>
          <a:p>
            <a:pPr lvl="1">
              <a:buFont typeface="Arial" panose="020B0604020202020204" pitchFamily="34" charset="0"/>
              <a:buChar char="•"/>
            </a:pPr>
            <a:r>
              <a:rPr lang="en-US" altLang="en-US" sz="1800" dirty="0"/>
              <a:t>Reply Comments Link, was due 16 Mar 2018</a:t>
            </a:r>
          </a:p>
          <a:p>
            <a:pPr lvl="2">
              <a:buFont typeface="Arial" panose="020B0604020202020204" pitchFamily="34" charset="0"/>
              <a:buChar char="•"/>
            </a:pPr>
            <a:endParaRPr lang="en-US" altLang="en-US" sz="1400" b="0" dirty="0"/>
          </a:p>
          <a:p>
            <a:pPr lvl="2">
              <a:buFont typeface="Arial" panose="020B0604020202020204" pitchFamily="34" charset="0"/>
              <a:buChar char="•"/>
            </a:pPr>
            <a:r>
              <a:rPr lang="en-US" altLang="en-US" sz="1400" b="0" dirty="0"/>
              <a:t> </a:t>
            </a:r>
          </a:p>
          <a:p>
            <a:pPr marL="457200" lvl="1" indent="0"/>
            <a:endParaRPr lang="en-US" sz="14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22 March 2018</a:t>
            </a:r>
            <a:endParaRPr lang="en-GB" dirty="0"/>
          </a:p>
        </p:txBody>
      </p:sp>
    </p:spTree>
    <p:extLst>
      <p:ext uri="{BB962C8B-B14F-4D97-AF65-F5344CB8AC3E}">
        <p14:creationId xmlns:p14="http://schemas.microsoft.com/office/powerpoint/2010/main" val="28418821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ISED-2, informational</a:t>
            </a:r>
          </a:p>
        </p:txBody>
      </p:sp>
      <p:sp>
        <p:nvSpPr>
          <p:cNvPr id="3" name="Content Placeholder 2"/>
          <p:cNvSpPr>
            <a:spLocks noGrp="1"/>
          </p:cNvSpPr>
          <p:nvPr>
            <p:ph idx="1"/>
          </p:nvPr>
        </p:nvSpPr>
        <p:spPr>
          <a:xfrm>
            <a:off x="685800" y="1066800"/>
            <a:ext cx="8306595" cy="4494213"/>
          </a:xfrm>
        </p:spPr>
        <p:txBody>
          <a:bodyPr/>
          <a:lstStyle/>
          <a:p>
            <a:pPr>
              <a:buFont typeface="Arial" panose="020B0604020202020204" pitchFamily="34" charset="0"/>
              <a:buChar char="•"/>
            </a:pPr>
            <a:r>
              <a:rPr lang="en-US" sz="2000" b="0" dirty="0"/>
              <a:t>ISED Interference-Causing Equipment Standard, ICES-GEN, Issue 1, February 2018</a:t>
            </a:r>
            <a:endParaRPr lang="en-US" altLang="en-US" sz="2000" b="0" dirty="0"/>
          </a:p>
          <a:p>
            <a:pPr lvl="1">
              <a:buFont typeface="Arial" panose="020B0604020202020204" pitchFamily="34" charset="0"/>
              <a:buChar char="•"/>
            </a:pPr>
            <a:r>
              <a:rPr lang="en-US" sz="1400" b="0" u="sng" dirty="0">
                <a:hlinkClick r:id="rId2"/>
              </a:rPr>
              <a:t>https://www.rabc-cccr.ca/open-consultations/sed-interference-causing-equipment-standard-ices-gen-issue-1-february-2018-general-requirements-for-compliance-of-interference-causing-equipment/</a:t>
            </a:r>
            <a:r>
              <a:rPr lang="en-US" sz="1400" dirty="0"/>
              <a:t>  </a:t>
            </a:r>
            <a:r>
              <a:rPr lang="en-US" sz="1400" b="0" dirty="0"/>
              <a:t> </a:t>
            </a:r>
            <a:endParaRPr lang="en-US" sz="1000" b="0" dirty="0"/>
          </a:p>
          <a:p>
            <a:pPr lvl="1">
              <a:buFont typeface="Arial" panose="020B0604020202020204" pitchFamily="34" charset="0"/>
              <a:buChar char="•"/>
            </a:pPr>
            <a:r>
              <a:rPr lang="en-US" sz="1600" b="0" dirty="0"/>
              <a:t>Comments due:  01 May 2018 </a:t>
            </a:r>
          </a:p>
          <a:p>
            <a:pPr>
              <a:buFont typeface="Arial" panose="020B0604020202020204" pitchFamily="34" charset="0"/>
              <a:buChar char="•"/>
            </a:pPr>
            <a:r>
              <a:rPr lang="en-US" sz="1800" b="0" dirty="0"/>
              <a:t>ISED Radio Standards Specification, RSS-GEN, Issue 5, December 2017 – General Requirements for Compliance of Radio Apparatus</a:t>
            </a:r>
            <a:r>
              <a:rPr lang="en-US" sz="1800" dirty="0"/>
              <a:t> </a:t>
            </a:r>
            <a:endParaRPr lang="en-US" sz="1800" b="0" dirty="0"/>
          </a:p>
          <a:p>
            <a:pPr lvl="1">
              <a:buFont typeface="Arial" panose="020B0604020202020204" pitchFamily="34" charset="0"/>
              <a:buChar char="•"/>
            </a:pPr>
            <a:r>
              <a:rPr lang="en-US" sz="1000" b="0" u="sng" dirty="0">
                <a:hlinkClick r:id="rId3"/>
              </a:rPr>
              <a:t>https://www.rabc-cccr.ca/open-consultations/ised-radio-standards-specification-rss-gen-issue-5-december-2017-general-requirements-for-compliance-of-radio-apparatus/</a:t>
            </a:r>
            <a:r>
              <a:rPr lang="en-US" sz="1000" dirty="0"/>
              <a:t> </a:t>
            </a:r>
            <a:endParaRPr lang="en-US" sz="1000" b="0" dirty="0"/>
          </a:p>
          <a:p>
            <a:pPr lvl="1">
              <a:buFont typeface="Arial" panose="020B0604020202020204" pitchFamily="34" charset="0"/>
              <a:buChar char="•"/>
            </a:pPr>
            <a:r>
              <a:rPr lang="en-US" sz="1400" dirty="0"/>
              <a:t>Comments were due: 16 March 2018</a:t>
            </a:r>
          </a:p>
          <a:p>
            <a:pPr>
              <a:buFont typeface="Arial" panose="020B0604020202020204" pitchFamily="34" charset="0"/>
              <a:buChar char="•"/>
            </a:pPr>
            <a:r>
              <a:rPr lang="en-US" sz="1800" b="0" dirty="0"/>
              <a:t>ISED Radio Standards Specification, RSS-251, Issue 2, March 2018 – Vehicular Radar and Airport Fixed or Mobile Radar in the 76-81 GHz Frequency Band.</a:t>
            </a:r>
          </a:p>
          <a:p>
            <a:pPr lvl="1">
              <a:buFont typeface="Arial" panose="020B0604020202020204" pitchFamily="34" charset="0"/>
              <a:buChar char="•"/>
            </a:pPr>
            <a:r>
              <a:rPr lang="en-US" sz="1000" u="sng" dirty="0">
                <a:hlinkClick r:id="rId4"/>
              </a:rPr>
              <a:t>https://www-cccr.ca/open-consultations/sed-radio-standards-specification-rss-251-issue-2-march-2018-vehicular-radar-and-airport-fixed-or-mobile-radar-in-the-76-81-ghz-frequency-band/</a:t>
            </a:r>
            <a:endParaRPr lang="en-US" sz="1000" u="sng" dirty="0"/>
          </a:p>
          <a:p>
            <a:pPr>
              <a:buFont typeface="Arial" panose="020B0604020202020204" pitchFamily="34" charset="0"/>
              <a:buChar char="•"/>
            </a:pPr>
            <a:r>
              <a:rPr lang="en-US" sz="1800" b="0" dirty="0"/>
              <a:t>ISED Radio Standards Specification, RSS-220, Issue 1, Amendment 1, March 2018 – Devices Using Ultra-Wideband (UWB) Technology</a:t>
            </a:r>
          </a:p>
          <a:p>
            <a:pPr lvl="1">
              <a:buFont typeface="Arial" panose="020B0604020202020204" pitchFamily="34" charset="0"/>
              <a:buChar char="•"/>
            </a:pPr>
            <a:r>
              <a:rPr lang="en-US" sz="1000" u="sng" dirty="0">
                <a:hlinkClick r:id="rId5"/>
              </a:rPr>
              <a:t>https://www.rabc-cccr.ca/open-consultations/ised-radio-standards-specification-rss-220-issue-1-amendment-1-march-2018-devices-using-ultra-wideband-uwb-technology/</a:t>
            </a:r>
            <a:r>
              <a:rPr lang="en-US" sz="1000" dirty="0"/>
              <a:t> </a:t>
            </a:r>
          </a:p>
          <a:p>
            <a:pPr>
              <a:buFont typeface="Arial" panose="020B0604020202020204" pitchFamily="34" charset="0"/>
              <a:buChar char="•"/>
            </a:pPr>
            <a:endParaRPr lang="en-US" sz="1000" dirty="0"/>
          </a:p>
          <a:p>
            <a:pPr lvl="1">
              <a:buFont typeface="Arial" panose="020B0604020202020204" pitchFamily="34" charset="0"/>
              <a:buChar char="•"/>
            </a:pPr>
            <a:endParaRPr lang="en-US" sz="14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22 March 2018</a:t>
            </a:r>
            <a:endParaRPr lang="en-GB" dirty="0"/>
          </a:p>
        </p:txBody>
      </p:sp>
      <p:graphicFrame>
        <p:nvGraphicFramePr>
          <p:cNvPr id="7" name="Table 6">
            <a:extLst>
              <a:ext uri="{FF2B5EF4-FFF2-40B4-BE49-F238E27FC236}">
                <a16:creationId xmlns:a16="http://schemas.microsoft.com/office/drawing/2014/main" id="{2216A4C5-B28D-4114-B745-870FFBF34C8A}"/>
              </a:ext>
            </a:extLst>
          </p:cNvPr>
          <p:cNvGraphicFramePr>
            <a:graphicFrameLocks noGrp="1"/>
          </p:cNvGraphicFramePr>
          <p:nvPr/>
        </p:nvGraphicFramePr>
        <p:xfrm>
          <a:off x="0" y="0"/>
          <a:ext cx="30392" cy="4239236"/>
        </p:xfrm>
        <a:graphic>
          <a:graphicData uri="http://schemas.openxmlformats.org/drawingml/2006/table">
            <a:tbl>
              <a:tblPr>
                <a:tableStyleId>{5C22544A-7EE6-4342-B048-85BDC9FD1C3A}</a:tableStyleId>
              </a:tblPr>
              <a:tblGrid>
                <a:gridCol w="30392">
                  <a:extLst>
                    <a:ext uri="{9D8B030D-6E8A-4147-A177-3AD203B41FA5}">
                      <a16:colId xmlns:a16="http://schemas.microsoft.com/office/drawing/2014/main" val="3500438547"/>
                    </a:ext>
                  </a:extLst>
                </a:gridCol>
              </a:tblGrid>
              <a:tr h="535743">
                <a:tc>
                  <a:txBody>
                    <a:bodyPr/>
                    <a:lstStyle/>
                    <a:p>
                      <a:pPr algn="l" fontAlgn="ctr"/>
                      <a:r>
                        <a:rPr lang="en-US" sz="100" u="none" strike="noStrike">
                          <a:effectLst/>
                        </a:rPr>
                        <a:t>ISED Radio Standards Specification, RSS-251, Issue 2, March 2018 – Vehicular Radar and Airport Fixed or Mobile Radar in the 76-81 GHz Frequency Band</a:t>
                      </a:r>
                      <a:endParaRPr lang="en-US" sz="100" b="1" i="0" u="none" strike="noStrike">
                        <a:solidFill>
                          <a:srgbClr val="000000"/>
                        </a:solidFill>
                        <a:effectLst/>
                        <a:latin typeface="Calibri" panose="020F0502020204030204" pitchFamily="34" charset="0"/>
                      </a:endParaRPr>
                    </a:p>
                  </a:txBody>
                  <a:tcPr marL="844" marR="844" marT="844" marB="0" anchor="ctr"/>
                </a:tc>
                <a:extLst>
                  <a:ext uri="{0D108BD9-81ED-4DB2-BD59-A6C34878D82A}">
                    <a16:rowId xmlns:a16="http://schemas.microsoft.com/office/drawing/2014/main" val="1018392234"/>
                  </a:ext>
                </a:extLst>
              </a:tr>
              <a:tr h="0">
                <a:tc>
                  <a:txBody>
                    <a:bodyPr/>
                    <a:lstStyle/>
                    <a:p>
                      <a:pPr algn="l" fontAlgn="b"/>
                      <a:endParaRPr lang="en-US" sz="100" b="0" i="0" u="none" strike="noStrike">
                        <a:solidFill>
                          <a:srgbClr val="000000"/>
                        </a:solidFill>
                        <a:effectLst/>
                        <a:latin typeface="Calibri" panose="020F0502020204030204" pitchFamily="34" charset="0"/>
                      </a:endParaRPr>
                    </a:p>
                  </a:txBody>
                  <a:tcPr marL="844" marR="844" marT="844" marB="0" anchor="b"/>
                </a:tc>
                <a:extLst>
                  <a:ext uri="{0D108BD9-81ED-4DB2-BD59-A6C34878D82A}">
                    <a16:rowId xmlns:a16="http://schemas.microsoft.com/office/drawing/2014/main" val="3359732994"/>
                  </a:ext>
                </a:extLst>
              </a:tr>
              <a:tr h="1456956">
                <a:tc>
                  <a:txBody>
                    <a:bodyPr/>
                    <a:lstStyle/>
                    <a:p>
                      <a:pPr algn="l" fontAlgn="ctr"/>
                      <a:r>
                        <a:rPr lang="en-US" sz="100" u="sng" strike="noStrike">
                          <a:effectLst/>
                          <a:hlinkClick r:id="rId6"/>
                        </a:rPr>
                        <a:t>The Department of Innovation, Science and Economic Development Canada is seeking comments on the consultation of RSS-251, Issue 2 “Vehicular Radar and Airport Fixed or Mobile Radar in the 76-81 GHz Frequency Band”.  This standard sets the certification requirements for licence-exempt radio apparatus operating in the 76-81 GHz frequency band. Such radio apparatus consists of vehicular radar and airport fixed or mobile radar.</a:t>
                      </a:r>
                      <a:endParaRPr lang="en-US" sz="100" b="0" i="0" u="sng" strike="noStrike">
                        <a:solidFill>
                          <a:srgbClr val="0563C1"/>
                        </a:solidFill>
                        <a:effectLst/>
                        <a:latin typeface="Calibri" panose="020F0502020204030204" pitchFamily="34" charset="0"/>
                      </a:endParaRPr>
                    </a:p>
                  </a:txBody>
                  <a:tcPr marL="844" marR="844" marT="844" marB="0" anchor="ctr"/>
                </a:tc>
                <a:extLst>
                  <a:ext uri="{0D108BD9-81ED-4DB2-BD59-A6C34878D82A}">
                    <a16:rowId xmlns:a16="http://schemas.microsoft.com/office/drawing/2014/main" val="1664783668"/>
                  </a:ext>
                </a:extLst>
              </a:tr>
              <a:tr h="0">
                <a:tc>
                  <a:txBody>
                    <a:bodyPr/>
                    <a:lstStyle/>
                    <a:p>
                      <a:pPr algn="l" fontAlgn="b"/>
                      <a:endParaRPr lang="en-US" sz="100" b="0" i="0" u="none" strike="noStrike">
                        <a:solidFill>
                          <a:srgbClr val="000000"/>
                        </a:solidFill>
                        <a:effectLst/>
                        <a:latin typeface="Calibri" panose="020F0502020204030204" pitchFamily="34" charset="0"/>
                      </a:endParaRPr>
                    </a:p>
                  </a:txBody>
                  <a:tcPr marL="844" marR="844" marT="844" marB="0" anchor="b"/>
                </a:tc>
                <a:extLst>
                  <a:ext uri="{0D108BD9-81ED-4DB2-BD59-A6C34878D82A}">
                    <a16:rowId xmlns:a16="http://schemas.microsoft.com/office/drawing/2014/main" val="2082377778"/>
                  </a:ext>
                </a:extLst>
              </a:tr>
              <a:tr h="476309">
                <a:tc>
                  <a:txBody>
                    <a:bodyPr/>
                    <a:lstStyle/>
                    <a:p>
                      <a:pPr algn="l" fontAlgn="ctr"/>
                      <a:r>
                        <a:rPr lang="en-US" sz="100" u="none" strike="noStrike">
                          <a:effectLst/>
                        </a:rPr>
                        <a:t>ISED Radio Standards Specification, RSS-220, Issue 1, Amendment 1, March 2018 – Devices Using Ultra-Wideband (UWB) Technology</a:t>
                      </a:r>
                      <a:endParaRPr lang="en-US" sz="100" b="1" i="0" u="none" strike="noStrike">
                        <a:solidFill>
                          <a:srgbClr val="000000"/>
                        </a:solidFill>
                        <a:effectLst/>
                        <a:latin typeface="Calibri" panose="020F0502020204030204" pitchFamily="34" charset="0"/>
                      </a:endParaRPr>
                    </a:p>
                  </a:txBody>
                  <a:tcPr marL="844" marR="844" marT="844" marB="0" anchor="ctr"/>
                </a:tc>
                <a:extLst>
                  <a:ext uri="{0D108BD9-81ED-4DB2-BD59-A6C34878D82A}">
                    <a16:rowId xmlns:a16="http://schemas.microsoft.com/office/drawing/2014/main" val="3552622615"/>
                  </a:ext>
                </a:extLst>
              </a:tr>
              <a:tr h="0">
                <a:tc>
                  <a:txBody>
                    <a:bodyPr/>
                    <a:lstStyle/>
                    <a:p>
                      <a:pPr algn="l" fontAlgn="b"/>
                      <a:endParaRPr lang="en-US" sz="100" b="0" i="0" u="none" strike="noStrike">
                        <a:solidFill>
                          <a:srgbClr val="000000"/>
                        </a:solidFill>
                        <a:effectLst/>
                        <a:latin typeface="Calibri" panose="020F0502020204030204" pitchFamily="34" charset="0"/>
                      </a:endParaRPr>
                    </a:p>
                  </a:txBody>
                  <a:tcPr marL="844" marR="844" marT="844" marB="0" anchor="b"/>
                </a:tc>
                <a:extLst>
                  <a:ext uri="{0D108BD9-81ED-4DB2-BD59-A6C34878D82A}">
                    <a16:rowId xmlns:a16="http://schemas.microsoft.com/office/drawing/2014/main" val="1098538996"/>
                  </a:ext>
                </a:extLst>
              </a:tr>
              <a:tr h="1412382">
                <a:tc>
                  <a:txBody>
                    <a:bodyPr/>
                    <a:lstStyle/>
                    <a:p>
                      <a:pPr algn="l" fontAlgn="ctr"/>
                      <a:r>
                        <a:rPr lang="en-US" sz="100" u="sng" strike="noStrike">
                          <a:effectLst/>
                          <a:hlinkClick r:id="rId7"/>
                        </a:rPr>
                        <a:t>The Department of Innovation, Science and Economic Development Canada is seeking comments on the consultation of RSS-220, Issue 1, Amendment 1 “Devices Using Ultra-Wideband (UWB) Technology”.  This amendment sets out the transition period for the certification, manufacture, importation, distribution, lease, offer for sale or selling of vehicular radar devices using ultra-wideband technology in the 22 29 GHz frequency band.</a:t>
                      </a:r>
                      <a:endParaRPr lang="en-US" sz="100" b="0" i="0" u="sng" strike="noStrike">
                        <a:solidFill>
                          <a:srgbClr val="0563C1"/>
                        </a:solidFill>
                        <a:effectLst/>
                        <a:latin typeface="Calibri" panose="020F0502020204030204" pitchFamily="34" charset="0"/>
                      </a:endParaRPr>
                    </a:p>
                  </a:txBody>
                  <a:tcPr marL="844" marR="844" marT="844" marB="0" anchor="ctr"/>
                </a:tc>
                <a:extLst>
                  <a:ext uri="{0D108BD9-81ED-4DB2-BD59-A6C34878D82A}">
                    <a16:rowId xmlns:a16="http://schemas.microsoft.com/office/drawing/2014/main" val="3847827604"/>
                  </a:ext>
                </a:extLst>
              </a:tr>
              <a:tr h="0">
                <a:tc>
                  <a:txBody>
                    <a:bodyPr/>
                    <a:lstStyle/>
                    <a:p>
                      <a:pPr algn="l" fontAlgn="b"/>
                      <a:endParaRPr lang="en-US" sz="100" b="0" i="0" u="none" strike="noStrike">
                        <a:solidFill>
                          <a:srgbClr val="000000"/>
                        </a:solidFill>
                        <a:effectLst/>
                        <a:latin typeface="Calibri" panose="020F0502020204030204" pitchFamily="34" charset="0"/>
                      </a:endParaRPr>
                    </a:p>
                  </a:txBody>
                  <a:tcPr marL="844" marR="844" marT="844" marB="0" anchor="b"/>
                </a:tc>
                <a:extLst>
                  <a:ext uri="{0D108BD9-81ED-4DB2-BD59-A6C34878D82A}">
                    <a16:rowId xmlns:a16="http://schemas.microsoft.com/office/drawing/2014/main" val="3779969455"/>
                  </a:ext>
                </a:extLst>
              </a:tr>
              <a:tr h="164285">
                <a:tc>
                  <a:txBody>
                    <a:bodyPr/>
                    <a:lstStyle/>
                    <a:p>
                      <a:pPr algn="l" fontAlgn="ctr"/>
                      <a:r>
                        <a:rPr lang="en-US" sz="100" u="none" strike="noStrike" dirty="0">
                          <a:effectLst/>
                        </a:rPr>
                        <a:t>Comments are due no later than May 18, 2018  </a:t>
                      </a:r>
                      <a:endParaRPr lang="en-US" sz="100" b="0" i="0" u="none" strike="noStrike" dirty="0">
                        <a:solidFill>
                          <a:srgbClr val="000000"/>
                        </a:solidFill>
                        <a:effectLst/>
                        <a:latin typeface="Calibri" panose="020F0502020204030204" pitchFamily="34" charset="0"/>
                      </a:endParaRPr>
                    </a:p>
                  </a:txBody>
                  <a:tcPr marL="844" marR="844" marT="844" marB="0" anchor="ctr"/>
                </a:tc>
                <a:extLst>
                  <a:ext uri="{0D108BD9-81ED-4DB2-BD59-A6C34878D82A}">
                    <a16:rowId xmlns:a16="http://schemas.microsoft.com/office/drawing/2014/main" val="3839589305"/>
                  </a:ext>
                </a:extLst>
              </a:tr>
            </a:tbl>
          </a:graphicData>
        </a:graphic>
      </p:graphicFrame>
    </p:spTree>
    <p:extLst>
      <p:ext uri="{BB962C8B-B14F-4D97-AF65-F5344CB8AC3E}">
        <p14:creationId xmlns:p14="http://schemas.microsoft.com/office/powerpoint/2010/main" val="39363630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802</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endParaRPr lang="en-US" sz="1600" b="0" dirty="0"/>
          </a:p>
          <a:p>
            <a:pPr>
              <a:buFont typeface="Arial" panose="020B0604020202020204" pitchFamily="34" charset="0"/>
              <a:buChar char="•"/>
            </a:pPr>
            <a:r>
              <a:rPr lang="en-US" dirty="0"/>
              <a:t> </a:t>
            </a:r>
            <a:r>
              <a:rPr lang="en-US" altLang="en-US" sz="2000" b="0" dirty="0"/>
              <a:t>802.18 positions on WRC 19, still okay</a:t>
            </a:r>
          </a:p>
          <a:p>
            <a:pPr lvl="1">
              <a:buFont typeface="Arial" panose="020B0604020202020204" pitchFamily="34" charset="0"/>
              <a:buChar char="•"/>
            </a:pPr>
            <a:r>
              <a:rPr lang="en-US" sz="1600" dirty="0">
                <a:hlinkClick r:id="rId2"/>
              </a:rPr>
              <a:t>https://mentor.ieee.org/802.18/dcn/17/18-17-0073-00-0000-ieee-802-positions-on-wrc19-agenda-items.pptx</a:t>
            </a:r>
            <a:r>
              <a:rPr lang="en-US" sz="1600" dirty="0"/>
              <a:t> </a:t>
            </a:r>
          </a:p>
          <a:p>
            <a:pPr lvl="1">
              <a:buFont typeface="Arial" panose="020B0604020202020204" pitchFamily="34" charset="0"/>
              <a:buChar char="•"/>
            </a:pPr>
            <a:r>
              <a:rPr lang="en-US" sz="1600" b="1" dirty="0">
                <a:solidFill>
                  <a:srgbClr val="00B0F0"/>
                </a:solidFill>
              </a:rPr>
              <a:t>Will review and make any updates as needed so it is up to date. </a:t>
            </a:r>
          </a:p>
          <a:p>
            <a:pPr lvl="1">
              <a:buFont typeface="Arial" panose="020B0604020202020204" pitchFamily="34" charset="0"/>
              <a:buChar char="•"/>
            </a:pPr>
            <a:r>
              <a:rPr lang="en-US" sz="1600" dirty="0"/>
              <a:t>Then it will move onto the IEEE SA</a:t>
            </a:r>
          </a:p>
          <a:p>
            <a:pPr lvl="1">
              <a:buFont typeface="Arial" panose="020B0604020202020204" pitchFamily="34" charset="0"/>
              <a:buChar char="•"/>
            </a:pPr>
            <a:endParaRPr lang="en-US" sz="1600" dirty="0"/>
          </a:p>
          <a:p>
            <a:pPr>
              <a:buFont typeface="Arial" panose="020B0604020202020204" pitchFamily="34" charset="0"/>
              <a:buChar char="•"/>
            </a:pPr>
            <a:endParaRPr lang="en-US" dirty="0"/>
          </a:p>
          <a:p>
            <a:pPr lvl="1">
              <a:buFont typeface="Arial" panose="020B0604020202020204" pitchFamily="34" charset="0"/>
              <a:buChar char="•"/>
            </a:pPr>
            <a:endParaRPr lang="en-US" sz="1600" b="0" dirty="0"/>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22 March 2018</a:t>
            </a:r>
            <a:endParaRPr lang="en-GB" dirty="0"/>
          </a:p>
        </p:txBody>
      </p:sp>
    </p:spTree>
    <p:extLst>
      <p:ext uri="{BB962C8B-B14F-4D97-AF65-F5344CB8AC3E}">
        <p14:creationId xmlns:p14="http://schemas.microsoft.com/office/powerpoint/2010/main" val="14939594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802 (.11)</a:t>
            </a:r>
          </a:p>
        </p:txBody>
      </p:sp>
      <p:sp>
        <p:nvSpPr>
          <p:cNvPr id="3" name="Content Placeholder 2"/>
          <p:cNvSpPr>
            <a:spLocks noGrp="1"/>
          </p:cNvSpPr>
          <p:nvPr>
            <p:ph idx="1"/>
          </p:nvPr>
        </p:nvSpPr>
        <p:spPr>
          <a:xfrm>
            <a:off x="696012" y="1066800"/>
            <a:ext cx="8306595" cy="4494213"/>
          </a:xfrm>
        </p:spPr>
        <p:txBody>
          <a:bodyPr/>
          <a:lstStyle/>
          <a:p>
            <a:pPr>
              <a:buFont typeface="Arial" panose="020B0604020202020204" pitchFamily="34" charset="0"/>
              <a:buChar char="•"/>
            </a:pPr>
            <a:r>
              <a:rPr lang="en-US" altLang="en-US" sz="2000" b="0" dirty="0"/>
              <a:t> </a:t>
            </a:r>
            <a:r>
              <a:rPr lang="en-US" sz="2000" b="0" dirty="0"/>
              <a:t>ANNI – review – informational</a:t>
            </a:r>
          </a:p>
          <a:p>
            <a:pPr lvl="1">
              <a:buFont typeface="Arial" panose="020B0604020202020204" pitchFamily="34" charset="0"/>
              <a:buChar char="•"/>
            </a:pPr>
            <a:r>
              <a:rPr lang="en-US" sz="1600" u="sng" dirty="0">
                <a:hlinkClick r:id="rId2"/>
              </a:rPr>
              <a:t>https://mentor.ieee.org/802.11/dcn/18/11-18-0583-00-AANI-aani-sc-closing-report-march-2018.pptx</a:t>
            </a:r>
            <a:r>
              <a:rPr lang="en-US" sz="1600" u="sng" dirty="0"/>
              <a:t> </a:t>
            </a:r>
            <a:r>
              <a:rPr lang="en-US" sz="1600" dirty="0"/>
              <a:t>  </a:t>
            </a:r>
            <a:endParaRPr lang="en-US" sz="1600" b="0" dirty="0"/>
          </a:p>
          <a:p>
            <a:pPr lvl="1">
              <a:buFont typeface="Arial" panose="020B0604020202020204" pitchFamily="34" charset="0"/>
              <a:buChar char="•"/>
            </a:pPr>
            <a:r>
              <a:rPr lang="en-US" sz="1800" dirty="0"/>
              <a:t>The 802 Chair has asked that 802.18 stay in tune with the 802.11 ANNI SC.</a:t>
            </a:r>
          </a:p>
          <a:p>
            <a:pPr lvl="1">
              <a:buFont typeface="Arial" panose="020B0604020202020204" pitchFamily="34" charset="0"/>
              <a:buChar char="•"/>
            </a:pPr>
            <a:r>
              <a:rPr lang="en-US" sz="1800" dirty="0"/>
              <a:t>In particular where they stand with IMT 2020.  </a:t>
            </a:r>
          </a:p>
          <a:p>
            <a:pPr lvl="1">
              <a:buFont typeface="Arial" panose="020B0604020202020204" pitchFamily="34" charset="0"/>
              <a:buChar char="•"/>
            </a:pPr>
            <a:r>
              <a:rPr lang="en-US" sz="1800" dirty="0"/>
              <a:t>A debated motion in the 802.11 closing to add to its scope for IMT 2020:</a:t>
            </a:r>
          </a:p>
          <a:p>
            <a:pPr lvl="2">
              <a:buFont typeface="Arial" panose="020B0604020202020204" pitchFamily="34" charset="0"/>
              <a:buChar char="•"/>
            </a:pPr>
            <a:r>
              <a:rPr lang="en-US" sz="1400" dirty="0"/>
              <a:t>Approve that the AANI SC scope be modified to include the generation of a white paper and/or self evaluation assessing the performance of 802.11 against the IMT-2020 requirements for </a:t>
            </a:r>
            <a:r>
              <a:rPr lang="en-US" sz="1400" dirty="0" err="1"/>
              <a:t>eMBB</a:t>
            </a:r>
            <a:r>
              <a:rPr lang="en-US" sz="1400" dirty="0"/>
              <a:t> indoor hotspot and dense urban use case. </a:t>
            </a:r>
          </a:p>
          <a:p>
            <a:pPr lvl="2">
              <a:buFont typeface="Arial" panose="020B0604020202020204" pitchFamily="34" charset="0"/>
              <a:buChar char="•"/>
            </a:pPr>
            <a:r>
              <a:rPr lang="en-US" sz="1400" dirty="0"/>
              <a:t>Result: 28-34-8 Fails</a:t>
            </a:r>
          </a:p>
          <a:p>
            <a:pPr marL="457200" lvl="1" indent="0"/>
            <a:r>
              <a:rPr lang="en-US" sz="800" b="0" dirty="0"/>
              <a:t>				</a:t>
            </a:r>
          </a:p>
          <a:p>
            <a:pPr>
              <a:buFont typeface="Arial" panose="020B0604020202020204" pitchFamily="34" charset="0"/>
              <a:buChar char="•"/>
            </a:pPr>
            <a:r>
              <a:rPr lang="en-US" sz="2000" b="0" dirty="0"/>
              <a:t>Fellowship request on reaching out to all regulators</a:t>
            </a:r>
          </a:p>
          <a:p>
            <a:pPr lvl="1">
              <a:buFont typeface="Arial" panose="020B0604020202020204" pitchFamily="34" charset="0"/>
              <a:buChar char="•"/>
            </a:pPr>
            <a:r>
              <a:rPr lang="en-US" sz="1600" u="sng" dirty="0">
                <a:hlinkClick r:id="rId3"/>
              </a:rPr>
              <a:t>https://mentor.ieee.org/802.11/dcn/18/11-18-0580-01-coex-enhancing-collaboration-between-ieee-802-and-world-regulators-on-unlicensed-spectrum-regulations.pptx</a:t>
            </a:r>
            <a:r>
              <a:rPr lang="en-US" sz="1600" dirty="0"/>
              <a:t>  </a:t>
            </a:r>
            <a:r>
              <a:rPr lang="en-US" sz="1600" b="0" dirty="0"/>
              <a:t> </a:t>
            </a:r>
          </a:p>
          <a:p>
            <a:pPr lvl="1">
              <a:buFont typeface="Arial" panose="020B0604020202020204" pitchFamily="34" charset="0"/>
              <a:buChar char="•"/>
            </a:pPr>
            <a:r>
              <a:rPr lang="en-US" sz="1800" b="1" dirty="0">
                <a:solidFill>
                  <a:srgbClr val="00B0F0"/>
                </a:solidFill>
              </a:rPr>
              <a:t>Will review this and what can we do: </a:t>
            </a:r>
          </a:p>
          <a:p>
            <a:pPr lvl="1">
              <a:buFont typeface="Arial" panose="020B0604020202020204" pitchFamily="34" charset="0"/>
              <a:buChar char="•"/>
            </a:pPr>
            <a:r>
              <a:rPr lang="en-US" dirty="0"/>
              <a:t>  </a:t>
            </a:r>
          </a:p>
          <a:p>
            <a:pPr lvl="1">
              <a:buFont typeface="Arial" panose="020B0604020202020204" pitchFamily="34" charset="0"/>
              <a:buChar char="•"/>
            </a:pPr>
            <a:r>
              <a:rPr lang="en-US" dirty="0"/>
              <a:t>  </a:t>
            </a:r>
          </a:p>
          <a:p>
            <a:pPr lvl="1">
              <a:buFont typeface="Arial" panose="020B0604020202020204" pitchFamily="34" charset="0"/>
              <a:buChar char="•"/>
            </a:pPr>
            <a:r>
              <a:rPr lang="en-US" dirty="0"/>
              <a:t> </a:t>
            </a:r>
            <a:endParaRPr lang="en-US" sz="1600" b="0" dirty="0"/>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22 March 2018</a:t>
            </a:r>
            <a:endParaRPr lang="en-GB" dirty="0"/>
          </a:p>
        </p:txBody>
      </p:sp>
    </p:spTree>
    <p:extLst>
      <p:ext uri="{BB962C8B-B14F-4D97-AF65-F5344CB8AC3E}">
        <p14:creationId xmlns:p14="http://schemas.microsoft.com/office/powerpoint/2010/main" val="16601358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EU</a:t>
            </a:r>
          </a:p>
        </p:txBody>
      </p:sp>
      <p:sp>
        <p:nvSpPr>
          <p:cNvPr id="3" name="Content Placeholder 2"/>
          <p:cNvSpPr>
            <a:spLocks noGrp="1"/>
          </p:cNvSpPr>
          <p:nvPr>
            <p:ph idx="1"/>
          </p:nvPr>
        </p:nvSpPr>
        <p:spPr>
          <a:xfrm>
            <a:off x="685005" y="1181893"/>
            <a:ext cx="8458995" cy="4494213"/>
          </a:xfrm>
        </p:spPr>
        <p:txBody>
          <a:bodyPr/>
          <a:lstStyle/>
          <a:p>
            <a:pPr>
              <a:buFont typeface="Arial" panose="020B0604020202020204" pitchFamily="34" charset="0"/>
              <a:buChar char="•"/>
            </a:pPr>
            <a:r>
              <a:rPr lang="en-US" sz="2000" b="0" dirty="0"/>
              <a:t>IEEE European Position Statement on Spectrum Management</a:t>
            </a:r>
            <a:r>
              <a:rPr lang="en-US" altLang="en-US" sz="2000" b="0" dirty="0"/>
              <a:t> </a:t>
            </a:r>
            <a:r>
              <a:rPr lang="en-US" sz="2000" b="0" dirty="0"/>
              <a:t>IEEE-SA draft position on use of Spectrum </a:t>
            </a:r>
          </a:p>
          <a:p>
            <a:pPr lvl="1">
              <a:buFont typeface="Arial" panose="020B0604020202020204" pitchFamily="34" charset="0"/>
              <a:buChar char="•"/>
            </a:pPr>
            <a:r>
              <a:rPr lang="en-US" sz="1800" dirty="0">
                <a:hlinkClick r:id="rId2"/>
              </a:rPr>
              <a:t>https://mentor.ieee.org/802.18/dcn/18/18-18-0028-00-0000-draft-ieee-european-public-policy-position-statement-on-spectrum-management.pdf</a:t>
            </a:r>
            <a:r>
              <a:rPr lang="en-US" sz="1800" dirty="0"/>
              <a:t>  </a:t>
            </a:r>
          </a:p>
          <a:p>
            <a:pPr lvl="1">
              <a:buFont typeface="Arial" panose="020B0604020202020204" pitchFamily="34" charset="0"/>
              <a:buChar char="•"/>
            </a:pPr>
            <a:r>
              <a:rPr lang="en-US" sz="1800" b="1" dirty="0">
                <a:solidFill>
                  <a:srgbClr val="00B0F0"/>
                </a:solidFill>
              </a:rPr>
              <a:t>We are being asked to review this statement, similar to the one in November, though some focus for the EU.  </a:t>
            </a:r>
          </a:p>
          <a:p>
            <a:pPr lvl="1">
              <a:buFont typeface="Arial" panose="020B0604020202020204" pitchFamily="34" charset="0"/>
              <a:buChar char="•"/>
            </a:pPr>
            <a:r>
              <a:rPr lang="en-US" sz="1800" dirty="0"/>
              <a:t>  </a:t>
            </a:r>
          </a:p>
          <a:p>
            <a:pPr lvl="1">
              <a:buFont typeface="Arial" panose="020B0604020202020204" pitchFamily="34" charset="0"/>
              <a:buChar char="•"/>
            </a:pPr>
            <a:r>
              <a:rPr lang="en-US" sz="1800" dirty="0"/>
              <a:t> </a:t>
            </a:r>
            <a:r>
              <a:rPr lang="en-US" sz="1400" b="0" dirty="0"/>
              <a:t>Based on the viewpoints and arguments in this policy paper, the IEEE EPPC WG on ICT recommends: </a:t>
            </a:r>
          </a:p>
          <a:p>
            <a:r>
              <a:rPr lang="en-US" sz="1400" b="0" dirty="0"/>
              <a:t> ITU/WARC should amend their usage allocation schemes to consider much wider frequency bands per usage domain, subject to specific audited coding and modulation schemes, which promote innovation and value creation. </a:t>
            </a:r>
          </a:p>
          <a:p>
            <a:r>
              <a:rPr lang="en-US" sz="1400" b="0" dirty="0"/>
              <a:t> Governments should strive to support the 3D principle and add transmitted power, location, and time constraints to balance conflicting interests; they should also, in some areas, encourage sharing between licensees seeking the same rights. </a:t>
            </a:r>
          </a:p>
          <a:p>
            <a:r>
              <a:rPr lang="en-US" sz="1400" b="0" dirty="0"/>
              <a:t> Governments, assisted by industry, should reinforce spectrum monitoring; in addition, when monitoring radio spectrum, they should enhance their capabilities in assessing new/forthcoming coding and modulation techniques at the measurement level. </a:t>
            </a:r>
          </a:p>
          <a:p>
            <a:r>
              <a:rPr lang="en-US" sz="1400" b="0" dirty="0"/>
              <a:t> Legal provisions set by regulators and parliaments should encourage a broader societal value-based allocation, while ensuring dependability, resilience, safety, and security.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22 March 2018</a:t>
            </a:r>
            <a:endParaRPr lang="en-GB" dirty="0"/>
          </a:p>
        </p:txBody>
      </p:sp>
    </p:spTree>
    <p:extLst>
      <p:ext uri="{BB962C8B-B14F-4D97-AF65-F5344CB8AC3E}">
        <p14:creationId xmlns:p14="http://schemas.microsoft.com/office/powerpoint/2010/main" val="27519689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SA - informational</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b="0" dirty="0"/>
              <a:t>IEEE-SA draft position on Additional Spectrum Needed </a:t>
            </a:r>
          </a:p>
          <a:p>
            <a:pPr lvl="1">
              <a:buFont typeface="Arial" panose="020B0604020202020204" pitchFamily="34" charset="0"/>
              <a:buChar char="•"/>
            </a:pPr>
            <a:r>
              <a:rPr lang="en-US" b="0" u="sng" dirty="0">
                <a:hlinkClick r:id="rId2"/>
              </a:rPr>
              <a:t>https://mentor.ieee.org/802.18/dcn/18/18-18-0010-02-0000-sa-use-of-spectrum-draft-position-06dec17.docx</a:t>
            </a:r>
            <a:r>
              <a:rPr lang="en-US" sz="1600" dirty="0"/>
              <a:t> </a:t>
            </a:r>
            <a:endParaRPr lang="en-US" sz="1600" b="0" dirty="0"/>
          </a:p>
          <a:p>
            <a:pPr lvl="1">
              <a:buFont typeface="Arial" panose="020B0604020202020204" pitchFamily="34" charset="0"/>
              <a:buChar char="•"/>
            </a:pPr>
            <a:r>
              <a:rPr lang="en-US" dirty="0"/>
              <a:t>The SA Spectrum position needs to be picked up again in the SA Public Policy Advisory Group.  They are getting this back in motion.</a:t>
            </a:r>
          </a:p>
          <a:p>
            <a:pPr lvl="1">
              <a:buFont typeface="Arial" panose="020B0604020202020204" pitchFamily="34" charset="0"/>
              <a:buChar char="•"/>
            </a:pPr>
            <a:endParaRPr lang="en-US" dirty="0"/>
          </a:p>
          <a:p>
            <a:pPr>
              <a:buFont typeface="Arial" panose="020B0604020202020204" pitchFamily="34" charset="0"/>
              <a:buChar char="•"/>
            </a:pPr>
            <a:endParaRPr lang="en-US" sz="2200" dirty="0"/>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22 March 2018</a:t>
            </a:r>
            <a:endParaRPr lang="en-GB" dirty="0"/>
          </a:p>
        </p:txBody>
      </p:sp>
    </p:spTree>
    <p:extLst>
      <p:ext uri="{BB962C8B-B14F-4D97-AF65-F5344CB8AC3E}">
        <p14:creationId xmlns:p14="http://schemas.microsoft.com/office/powerpoint/2010/main" val="22520421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 not connected and underserved</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b="0" dirty="0"/>
              <a:t> </a:t>
            </a:r>
            <a:r>
              <a:rPr lang="en-US" sz="2000" b="0" dirty="0"/>
              <a:t>IEEE Connectivity Coalition  </a:t>
            </a:r>
          </a:p>
          <a:p>
            <a:pPr lvl="1">
              <a:buFont typeface="Arial" panose="020B0604020202020204" pitchFamily="34" charset="0"/>
              <a:buChar char="•"/>
            </a:pPr>
            <a:r>
              <a:rPr lang="en-US" sz="1800" b="0" dirty="0"/>
              <a:t>Internet Inclusion means that all stakeholders are engaged in the planning and implementation of technology systems; that all potential people impacted can access and have certain rights to understand the implications of the technology and know how to use it safely and ethically; and that with these technologies come more services, tools, increased information and opportunities to expand access for communities around the world. As digital technology is increasingly used for educational, employment, health, commercial and informational purposes, Internet Inclusion is critical for full engagement, participation and opportunity in the social, economic and civic life of society.</a:t>
            </a:r>
          </a:p>
          <a:p>
            <a:pPr>
              <a:buFont typeface="Arial" panose="020B0604020202020204" pitchFamily="34" charset="0"/>
              <a:buChar char="•"/>
            </a:pPr>
            <a:endParaRPr lang="en-US" sz="2000" dirty="0"/>
          </a:p>
          <a:p>
            <a:pPr>
              <a:buFont typeface="Arial" panose="020B0604020202020204" pitchFamily="34" charset="0"/>
              <a:buChar char="•"/>
            </a:pPr>
            <a:r>
              <a:rPr lang="en-US" sz="2000" b="0" dirty="0"/>
              <a:t>This ties into the effort brought up at the Chicago meeting on how to connect the 3.8B people, not connected today. </a:t>
            </a:r>
          </a:p>
          <a:p>
            <a:pPr>
              <a:buFont typeface="Arial" panose="020B0604020202020204" pitchFamily="34" charset="0"/>
              <a:buChar char="•"/>
            </a:pPr>
            <a:r>
              <a:rPr lang="en-US" sz="2000" b="0" dirty="0"/>
              <a:t>Stayed tuned as we learn more.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22 March 2018</a:t>
            </a:r>
            <a:endParaRPr lang="en-GB" dirty="0"/>
          </a:p>
        </p:txBody>
      </p:sp>
    </p:spTree>
    <p:extLst>
      <p:ext uri="{BB962C8B-B14F-4D97-AF65-F5344CB8AC3E}">
        <p14:creationId xmlns:p14="http://schemas.microsoft.com/office/powerpoint/2010/main" val="31352494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EU</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endParaRPr lang="en-US" sz="2000" b="0" dirty="0"/>
          </a:p>
          <a:p>
            <a:pPr>
              <a:buFont typeface="Arial" panose="020B0604020202020204" pitchFamily="34" charset="0"/>
              <a:buChar char="•"/>
            </a:pPr>
            <a:r>
              <a:rPr lang="en-US" sz="2000" b="0" dirty="0"/>
              <a:t>The European Commission  Guide for the EMCD (Directive 2014/30/EU) has been finalized and published</a:t>
            </a:r>
            <a:r>
              <a:rPr lang="en-US" altLang="en-US" sz="2000" b="0" dirty="0"/>
              <a:t> </a:t>
            </a:r>
          </a:p>
          <a:p>
            <a:pPr lvl="1">
              <a:buFont typeface="Arial" panose="020B0604020202020204" pitchFamily="34" charset="0"/>
              <a:buChar char="•"/>
            </a:pPr>
            <a:r>
              <a:rPr lang="en-US" sz="1600" b="0" u="sng" dirty="0">
                <a:hlinkClick r:id="rId2"/>
              </a:rPr>
              <a:t>https://ec.europa.eu/docsroom/documents/28323</a:t>
            </a:r>
            <a:r>
              <a:rPr lang="en-US" sz="1600" dirty="0"/>
              <a:t> </a:t>
            </a:r>
          </a:p>
          <a:p>
            <a:pPr lvl="1">
              <a:buFont typeface="Arial" panose="020B0604020202020204" pitchFamily="34" charset="0"/>
              <a:buChar char="•"/>
            </a:pPr>
            <a:r>
              <a:rPr lang="en-US" sz="1600" dirty="0"/>
              <a:t>Informational</a:t>
            </a:r>
          </a:p>
          <a:p>
            <a:pPr marL="0" indent="0"/>
            <a:r>
              <a:rPr lang="en-US" sz="2000" b="0" dirty="0"/>
              <a:t> </a:t>
            </a:r>
          </a:p>
          <a:p>
            <a:pPr>
              <a:buFont typeface="Arial" panose="020B0604020202020204" pitchFamily="34" charset="0"/>
              <a:buChar char="•"/>
            </a:pPr>
            <a:r>
              <a:rPr lang="en-US" sz="2000" b="0" dirty="0"/>
              <a:t>What else in the EU: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b="0" dirty="0"/>
              <a:t> </a:t>
            </a:r>
          </a:p>
          <a:p>
            <a:pPr lvl="1">
              <a:buFont typeface="Arial" panose="020B0604020202020204" pitchFamily="34" charset="0"/>
              <a:buChar char="•"/>
            </a:pPr>
            <a:r>
              <a:rPr lang="en-US" sz="1600" dirty="0"/>
              <a:t> </a:t>
            </a:r>
            <a:endParaRPr lang="en-US" sz="1600" b="0" dirty="0"/>
          </a:p>
          <a:p>
            <a:pPr lvl="1">
              <a:buFont typeface="Arial" panose="020B0604020202020204" pitchFamily="34" charset="0"/>
              <a:buChar char="•"/>
            </a:pPr>
            <a:r>
              <a:rPr lang="en-US" sz="1600" dirty="0"/>
              <a:t>  </a:t>
            </a:r>
            <a:r>
              <a:rPr lang="en-US" sz="1600" b="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22 March 2018</a:t>
            </a:r>
            <a:endParaRPr lang="en-GB" dirty="0"/>
          </a:p>
        </p:txBody>
      </p:sp>
    </p:spTree>
    <p:extLst>
      <p:ext uri="{BB962C8B-B14F-4D97-AF65-F5344CB8AC3E}">
        <p14:creationId xmlns:p14="http://schemas.microsoft.com/office/powerpoint/2010/main" val="8677581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444" y="670012"/>
            <a:ext cx="7770813" cy="1065213"/>
          </a:xfrm>
        </p:spPr>
        <p:txBody>
          <a:bodyPr/>
          <a:lstStyle/>
          <a:p>
            <a:r>
              <a:rPr lang="en-US" altLang="en-US" sz="2800" dirty="0"/>
              <a:t>Actions Required</a:t>
            </a:r>
            <a:endParaRPr lang="en-US" sz="2800" dirty="0"/>
          </a:p>
        </p:txBody>
      </p:sp>
      <p:sp>
        <p:nvSpPr>
          <p:cNvPr id="3" name="Content Placeholder 2"/>
          <p:cNvSpPr>
            <a:spLocks noGrp="1"/>
          </p:cNvSpPr>
          <p:nvPr>
            <p:ph idx="1"/>
          </p:nvPr>
        </p:nvSpPr>
        <p:spPr>
          <a:xfrm>
            <a:off x="685800" y="1981200"/>
            <a:ext cx="8077200" cy="4113213"/>
          </a:xfrm>
        </p:spPr>
        <p:txBody>
          <a:bodyPr/>
          <a:lstStyle/>
          <a:p>
            <a:pPr>
              <a:buFont typeface="Arial" panose="020B0604020202020204" pitchFamily="34" charset="0"/>
              <a:buChar char="•"/>
            </a:pPr>
            <a:r>
              <a:rPr lang="en-US" altLang="en-US" dirty="0"/>
              <a:t>  </a:t>
            </a:r>
          </a:p>
          <a:p>
            <a:pPr>
              <a:buFont typeface="Arial" panose="020B0604020202020204" pitchFamily="34" charset="0"/>
              <a:buChar char="•"/>
            </a:pPr>
            <a:r>
              <a:rPr lang="en-US" altLang="en-US" dirty="0"/>
              <a:t> </a:t>
            </a:r>
          </a:p>
          <a:p>
            <a:pPr>
              <a:buFont typeface="Arial" panose="020B0604020202020204" pitchFamily="34" charset="0"/>
              <a:buChar char="•"/>
            </a:pPr>
            <a:r>
              <a:rPr lang="en-US" altLang="en-US" dirty="0"/>
              <a:t> </a:t>
            </a:r>
          </a:p>
          <a:p>
            <a:pPr>
              <a:buFont typeface="Arial" panose="020B0604020202020204" pitchFamily="34" charset="0"/>
              <a:buChar char="•"/>
            </a:pPr>
            <a:r>
              <a:rPr lang="en-US" altLang="en-US" dirty="0"/>
              <a:t> </a:t>
            </a:r>
          </a:p>
          <a:p>
            <a:pPr>
              <a:buFont typeface="Arial" panose="020B0604020202020204" pitchFamily="34" charset="0"/>
              <a:buChar char="•"/>
            </a:pPr>
            <a:r>
              <a:rPr lang="en-US" altLang="en-US" dirty="0"/>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22 March 2018</a:t>
            </a:r>
            <a:endParaRPr lang="en-GB" dirty="0"/>
          </a:p>
        </p:txBody>
      </p:sp>
      <p:sp>
        <p:nvSpPr>
          <p:cNvPr id="8" name="Footer Placeholder 7"/>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8947928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800" dirty="0">
                <a:latin typeface="Times New Roman" charset="0"/>
              </a:rPr>
              <a:t>Call to Order / Administrative Items</a:t>
            </a:r>
          </a:p>
        </p:txBody>
      </p:sp>
      <p:sp>
        <p:nvSpPr>
          <p:cNvPr id="5123" name="Content Placeholder 2"/>
          <p:cNvSpPr>
            <a:spLocks noGrp="1"/>
          </p:cNvSpPr>
          <p:nvPr>
            <p:ph idx="1"/>
          </p:nvPr>
        </p:nvSpPr>
        <p:spPr>
          <a:xfrm>
            <a:off x="688334" y="1371600"/>
            <a:ext cx="8303266" cy="4724400"/>
          </a:xfrm>
        </p:spPr>
        <p:txBody>
          <a:bodyPr/>
          <a:lstStyle/>
          <a:p>
            <a:pPr>
              <a:buFont typeface="Arial" panose="020B0604020202020204" pitchFamily="34" charset="0"/>
              <a:buChar char="•"/>
            </a:pPr>
            <a:r>
              <a:rPr lang="en-US" altLang="en-US" sz="2000" b="1" dirty="0"/>
              <a:t>Number of voters:  </a:t>
            </a:r>
            <a:r>
              <a:rPr lang="en-US" altLang="en-US" sz="1800" b="1" dirty="0"/>
              <a:t>42 (9 on EC);  Nearly voters: 0;  Aspirant members: </a:t>
            </a:r>
            <a:r>
              <a:rPr lang="en-US" altLang="en-US" sz="1800" dirty="0"/>
              <a:t>8</a:t>
            </a:r>
            <a:endParaRPr lang="en-US" altLang="en-US" sz="1800" b="1" dirty="0"/>
          </a:p>
          <a:p>
            <a:pPr eaLnBrk="1" hangingPunct="1">
              <a:defRPr/>
            </a:pPr>
            <a:endParaRPr lang="en-US" sz="1000" dirty="0">
              <a:ea typeface="+mn-ea"/>
              <a:cs typeface="+mn-cs"/>
            </a:endParaRPr>
          </a:p>
          <a:p>
            <a:pPr eaLnBrk="1" hangingPunct="1">
              <a:buFont typeface="Arial" panose="020B0604020202020204" pitchFamily="34" charset="0"/>
              <a:buChar char="•"/>
              <a:defRPr/>
            </a:pPr>
            <a:r>
              <a:rPr lang="en-US" sz="2000" dirty="0">
                <a:ea typeface="+mn-ea"/>
                <a:cs typeface="+mn-cs"/>
              </a:rPr>
              <a:t>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lvl="1">
              <a:spcBef>
                <a:spcPts val="600"/>
              </a:spcBef>
              <a:spcAft>
                <a:spcPts val="600"/>
              </a:spcAft>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a:p>
            <a:pPr eaLnBrk="1" hangingPunct="1">
              <a:buFont typeface="Arial" panose="020B0604020202020204" pitchFamily="34" charset="0"/>
              <a:buChar char="•"/>
              <a:defRPr/>
            </a:pPr>
            <a:r>
              <a:rPr lang="en-US" sz="2000" dirty="0">
                <a:ea typeface="+mn-ea"/>
                <a:cs typeface="+mn-cs"/>
              </a:rPr>
              <a:t>Officers or the RR-TAG / IEEE 802.18:</a:t>
            </a:r>
          </a:p>
          <a:p>
            <a:pPr lvl="1" eaLnBrk="1" hangingPunct="1">
              <a:defRPr/>
            </a:pPr>
            <a:r>
              <a:rPr lang="en-US" sz="1600" dirty="0"/>
              <a:t>Chair is Jay Holcomb (Itron) </a:t>
            </a:r>
          </a:p>
          <a:p>
            <a:pPr lvl="1" eaLnBrk="1" hangingPunct="1">
              <a:defRPr/>
            </a:pPr>
            <a:r>
              <a:rPr lang="en-US" sz="1600" dirty="0"/>
              <a:t>Vice-chair – open – looking for someone</a:t>
            </a:r>
          </a:p>
          <a:p>
            <a:pPr lvl="1" eaLnBrk="1" hangingPunct="1">
              <a:defRPr/>
            </a:pPr>
            <a:r>
              <a:rPr lang="en-US" sz="1600" dirty="0"/>
              <a:t>Secretary: Allan Zhu (Huawei)</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a:t>22 March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1337337755"/>
              </p:ext>
            </p:extLst>
          </p:nvPr>
        </p:nvGraphicFramePr>
        <p:xfrm>
          <a:off x="7664816" y="4267200"/>
          <a:ext cx="914400" cy="771525"/>
        </p:xfrm>
        <a:graphic>
          <a:graphicData uri="http://schemas.openxmlformats.org/presentationml/2006/ole">
            <mc:AlternateContent xmlns:mc="http://schemas.openxmlformats.org/markup-compatibility/2006">
              <mc:Choice xmlns:v="urn:schemas-microsoft-com:vml" Requires="v">
                <p:oleObj spid="_x0000_s5302"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664816" y="42672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Any Other Business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New Zealand RSM - Consultation - Preparing for 5G in New Zealand - 2018-03. Comments 30 April.  </a:t>
            </a:r>
          </a:p>
          <a:p>
            <a:pPr>
              <a:buFont typeface="Arial" panose="020B0604020202020204" pitchFamily="34" charset="0"/>
              <a:buChar char="•"/>
            </a:pPr>
            <a:r>
              <a:rPr lang="en-US" sz="2000" dirty="0"/>
              <a:t> </a:t>
            </a:r>
          </a:p>
          <a:p>
            <a:pPr marL="0" indent="0"/>
            <a:endParaRPr lang="en-US" b="0" dirty="0"/>
          </a:p>
        </p:txBody>
      </p:sp>
      <p:sp>
        <p:nvSpPr>
          <p:cNvPr id="4" name="Date Placeholder 3"/>
          <p:cNvSpPr>
            <a:spLocks noGrp="1"/>
          </p:cNvSpPr>
          <p:nvPr>
            <p:ph type="dt" sz="half" idx="4294967295"/>
          </p:nvPr>
        </p:nvSpPr>
        <p:spPr>
          <a:xfrm>
            <a:off x="696912" y="333375"/>
            <a:ext cx="1741488" cy="276225"/>
          </a:xfrm>
          <a:prstGeom prst="rect">
            <a:avLst/>
          </a:prstGeom>
        </p:spPr>
        <p:txBody>
          <a:bodyPr/>
          <a:lstStyle/>
          <a:p>
            <a:pPr>
              <a:defRPr/>
            </a:pPr>
            <a:r>
              <a:rPr lang="en-US"/>
              <a:t>22 March 2018</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7" name="Footer Placeholder 6"/>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22948288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Adjourn</a:t>
            </a:r>
          </a:p>
        </p:txBody>
      </p:sp>
      <p:sp>
        <p:nvSpPr>
          <p:cNvPr id="3" name="Content Placeholder 2"/>
          <p:cNvSpPr>
            <a:spLocks noGrp="1"/>
          </p:cNvSpPr>
          <p:nvPr>
            <p:ph idx="1"/>
          </p:nvPr>
        </p:nvSpPr>
        <p:spPr>
          <a:xfrm>
            <a:off x="685800" y="1447800"/>
            <a:ext cx="8115301" cy="4113213"/>
          </a:xfrm>
        </p:spPr>
        <p:txBody>
          <a:bodyPr/>
          <a:lstStyle/>
          <a:p>
            <a:pPr>
              <a:buFont typeface="Arial" panose="020B0604020202020204" pitchFamily="34" charset="0"/>
              <a:buChar char="•"/>
            </a:pPr>
            <a:r>
              <a:rPr lang="en-US" sz="2000" dirty="0"/>
              <a:t>Next teleconference: 29 March 2018 – </a:t>
            </a:r>
            <a:r>
              <a:rPr lang="en-US" sz="2000" i="1" u="sng" dirty="0"/>
              <a:t>15:00</a:t>
            </a:r>
            <a:r>
              <a:rPr lang="en-US" sz="2000" dirty="0"/>
              <a:t> ET</a:t>
            </a:r>
          </a:p>
          <a:p>
            <a:pPr lvl="2">
              <a:buFont typeface="Arial" panose="020B0604020202020204" pitchFamily="34" charset="0"/>
              <a:buChar char="•"/>
            </a:pPr>
            <a:r>
              <a:rPr lang="en-US" dirty="0"/>
              <a:t>Call in info: </a:t>
            </a:r>
            <a:r>
              <a:rPr lang="en-US" dirty="0">
                <a:hlinkClick r:id="rId2"/>
              </a:rPr>
              <a:t>https://mentor.ieee.org/802.18/dcn/16/18-16-0038-08-0000-teleconference-call-in-info.pptx</a:t>
            </a:r>
            <a:r>
              <a:rPr lang="en-US" dirty="0"/>
              <a:t>  or the latest. (watch for an update.)</a:t>
            </a:r>
          </a:p>
          <a:p>
            <a:pPr lvl="2">
              <a:buFont typeface="Arial" panose="020B0604020202020204" pitchFamily="34" charset="0"/>
              <a:buChar char="•"/>
            </a:pPr>
            <a:r>
              <a:rPr lang="en-US" dirty="0"/>
              <a:t>Note: If the call-in link doesn’t work send the Chair an email right away.   </a:t>
            </a:r>
          </a:p>
          <a:p>
            <a:pPr lvl="2">
              <a:buFont typeface="Arial" panose="020B0604020202020204" pitchFamily="34" charset="0"/>
              <a:buChar char="•"/>
            </a:pPr>
            <a:r>
              <a:rPr lang="en-US" dirty="0"/>
              <a:t>All changes/cancellations will be sent out to the 802.18 list server. </a:t>
            </a:r>
          </a:p>
          <a:p>
            <a:pPr>
              <a:buFont typeface="Arial" panose="020B0604020202020204" pitchFamily="34" charset="0"/>
              <a:buChar char="•"/>
            </a:pPr>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is complete,      </a:t>
            </a:r>
            <a:r>
              <a:rPr lang="en-US" sz="1800" u="sng" dirty="0"/>
              <a:t>Motion:</a:t>
            </a:r>
            <a:r>
              <a:rPr lang="en-US" sz="1800" dirty="0"/>
              <a:t> Move to Adjourn. </a:t>
            </a:r>
          </a:p>
          <a:p>
            <a:pPr lvl="1">
              <a:buFont typeface="Arial" panose="020B0604020202020204" pitchFamily="34" charset="0"/>
              <a:buChar char="•"/>
            </a:pPr>
            <a:r>
              <a:rPr lang="en-US" sz="1800" dirty="0"/>
              <a:t>Moved by:  	</a:t>
            </a:r>
          </a:p>
          <a:p>
            <a:pPr lvl="1">
              <a:buFont typeface="Arial" panose="020B0604020202020204" pitchFamily="34" charset="0"/>
              <a:buChar char="•"/>
            </a:pPr>
            <a:r>
              <a:rPr lang="en-US" sz="1800" dirty="0"/>
              <a:t>Seconded by:    </a:t>
            </a:r>
          </a:p>
          <a:p>
            <a:pPr lvl="1">
              <a:buFont typeface="Arial" panose="020B0604020202020204" pitchFamily="34" charset="0"/>
              <a:buChar char="•"/>
            </a:pPr>
            <a:r>
              <a:rPr lang="en-US" sz="1800" dirty="0"/>
              <a:t>We are adjourned. </a:t>
            </a:r>
          </a:p>
          <a:p>
            <a:pPr lvl="1">
              <a:buFont typeface="Arial" panose="020B0604020202020204" pitchFamily="34" charset="0"/>
              <a:buChar char="•"/>
            </a:pPr>
            <a:r>
              <a:rPr lang="en-US" altLang="en-US" sz="1800" dirty="0">
                <a:solidFill>
                  <a:schemeClr val="bg1"/>
                </a:solidFill>
              </a:rPr>
              <a:t>Discussion?</a:t>
            </a:r>
          </a:p>
          <a:p>
            <a:pPr lvl="1">
              <a:buFont typeface="Arial" panose="020B0604020202020204" pitchFamily="34" charset="0"/>
              <a:buChar char="•"/>
            </a:pPr>
            <a:r>
              <a:rPr lang="en-US" altLang="en-US" sz="1800" dirty="0">
                <a:solidFill>
                  <a:schemeClr val="bg1"/>
                </a:solidFill>
              </a:rPr>
              <a:t>Vote:  		Unanimous consent</a:t>
            </a:r>
          </a:p>
          <a:p>
            <a:pPr lvl="4">
              <a:buFont typeface="Arial" panose="020B0604020202020204" pitchFamily="34" charset="0"/>
              <a:buChar char="•"/>
            </a:pPr>
            <a:endParaRPr lang="en-US" sz="1000" dirty="0"/>
          </a:p>
          <a:p>
            <a:pPr>
              <a:buFont typeface="Arial" panose="020B0604020202020204" pitchFamily="34" charset="0"/>
              <a:buChar char="•"/>
            </a:pPr>
            <a:r>
              <a:rPr lang="en-US" sz="2000" dirty="0"/>
              <a:t>Thank You</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22 March 2018</a:t>
            </a:r>
            <a:endParaRPr lang="en-GB" dirty="0"/>
          </a:p>
        </p:txBody>
      </p:sp>
    </p:spTree>
    <p:extLst>
      <p:ext uri="{BB962C8B-B14F-4D97-AF65-F5344CB8AC3E}">
        <p14:creationId xmlns:p14="http://schemas.microsoft.com/office/powerpoint/2010/main" val="37652279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p:txBody>
          <a:bodyPr/>
          <a:lstStyle/>
          <a:p>
            <a:r>
              <a:rPr lang="en-US"/>
              <a:t>22 March 2018</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5" name="TextBox 4">
            <a:extLst>
              <a:ext uri="{FF2B5EF4-FFF2-40B4-BE49-F238E27FC236}">
                <a16:creationId xmlns:a16="http://schemas.microsoft.com/office/drawing/2014/main" id="{F0F34DD2-6025-432B-99D0-CE6B45794AD4}"/>
              </a:ext>
            </a:extLst>
          </p:cNvPr>
          <p:cNvSpPr txBox="1"/>
          <p:nvPr/>
        </p:nvSpPr>
        <p:spPr>
          <a:xfrm>
            <a:off x="696912" y="1281708"/>
            <a:ext cx="4038600" cy="584775"/>
          </a:xfrm>
          <a:prstGeom prst="rect">
            <a:avLst/>
          </a:prstGeom>
          <a:noFill/>
        </p:spPr>
        <p:txBody>
          <a:bodyPr wrap="square" rtlCol="0">
            <a:spAutoFit/>
          </a:bodyPr>
          <a:lstStyle/>
          <a:p>
            <a:r>
              <a:rPr lang="en-US" sz="3200">
                <a:solidFill>
                  <a:schemeClr val="tx1"/>
                </a:solidFill>
              </a:rPr>
              <a:t>__</a:t>
            </a:r>
            <a:endParaRPr lang="en-US" sz="3200" dirty="0">
              <a:solidFill>
                <a:schemeClr val="tx1"/>
              </a:solidFill>
            </a:endParaRPr>
          </a:p>
        </p:txBody>
      </p:sp>
      <p:sp>
        <p:nvSpPr>
          <p:cNvPr id="6" name="TextBox 5">
            <a:extLst>
              <a:ext uri="{FF2B5EF4-FFF2-40B4-BE49-F238E27FC236}">
                <a16:creationId xmlns:a16="http://schemas.microsoft.com/office/drawing/2014/main" id="{4AF7A38F-B33B-45DC-AA21-4A44AFBE9368}"/>
              </a:ext>
            </a:extLst>
          </p:cNvPr>
          <p:cNvSpPr txBox="1"/>
          <p:nvPr/>
        </p:nvSpPr>
        <p:spPr>
          <a:xfrm>
            <a:off x="4494905" y="5791200"/>
            <a:ext cx="4038600" cy="461665"/>
          </a:xfrm>
          <a:prstGeom prst="rect">
            <a:avLst/>
          </a:prstGeom>
          <a:noFill/>
        </p:spPr>
        <p:txBody>
          <a:bodyPr wrap="square" rtlCol="0">
            <a:spAutoFit/>
          </a:bodyPr>
          <a:lstStyle/>
          <a:p>
            <a:pPr algn="r"/>
            <a:r>
              <a:rPr lang="en-US" dirty="0">
                <a:solidFill>
                  <a:schemeClr val="tx1"/>
                </a:solidFill>
              </a:rPr>
              <a:t>Back up slides follow</a:t>
            </a:r>
          </a:p>
        </p:txBody>
      </p:sp>
    </p:spTree>
    <p:extLst>
      <p:ext uri="{BB962C8B-B14F-4D97-AF65-F5344CB8AC3E}">
        <p14:creationId xmlns:p14="http://schemas.microsoft.com/office/powerpoint/2010/main" val="31202365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a:t>22 March 2018</a:t>
            </a:r>
            <a:endParaRPr lang="en-US" dirty="0"/>
          </a:p>
        </p:txBody>
      </p:sp>
      <p:sp>
        <p:nvSpPr>
          <p:cNvPr id="7171" name="Footer Placeholder 2"/>
          <p:cNvSpPr>
            <a:spLocks noGrp="1"/>
          </p:cNvSpPr>
          <p:nvPr>
            <p:ph type="ftr" sz="quarter" idx="11"/>
          </p:nvPr>
        </p:nvSpPr>
        <p:spPr>
          <a:noFill/>
        </p:spPr>
        <p:txBody>
          <a:bodyPr/>
          <a:lstStyle/>
          <a:p>
            <a:r>
              <a:rPr lang="en-US"/>
              <a:t>Jay Holcomb (Itron)</a:t>
            </a:r>
            <a:endParaRPr lang="en-US" dirty="0"/>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8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8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pleases leave the room.)</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22 March 2018</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800" dirty="0">
                <a:latin typeface="Times New Roman" charset="0"/>
              </a:rPr>
              <a:t>Agenda</a:t>
            </a:r>
          </a:p>
        </p:txBody>
      </p:sp>
      <p:sp>
        <p:nvSpPr>
          <p:cNvPr id="31746" name="Content Placeholder 2"/>
          <p:cNvSpPr>
            <a:spLocks noGrp="1"/>
          </p:cNvSpPr>
          <p:nvPr>
            <p:ph idx="1"/>
          </p:nvPr>
        </p:nvSpPr>
        <p:spPr>
          <a:xfrm>
            <a:off x="647143" y="1199634"/>
            <a:ext cx="7772400" cy="4572000"/>
          </a:xfrm>
        </p:spPr>
        <p:txBody>
          <a:bodyPr/>
          <a:lstStyle/>
          <a:p>
            <a:pPr>
              <a:buFont typeface="Arial" panose="020B0604020202020204" pitchFamily="34" charset="0"/>
              <a:buChar char="•"/>
            </a:pPr>
            <a:r>
              <a:rPr lang="en-US" altLang="en-US" sz="2000" dirty="0"/>
              <a:t>Call to Order</a:t>
            </a:r>
            <a:endParaRPr lang="en-US" altLang="en-US" sz="1800" dirty="0"/>
          </a:p>
          <a:p>
            <a:pPr>
              <a:buFont typeface="Arial" panose="020B0604020202020204" pitchFamily="34" charset="0"/>
              <a:buChar char="•"/>
            </a:pPr>
            <a:r>
              <a:rPr lang="en-US" altLang="en-US" sz="2000" dirty="0"/>
              <a:t>Administrative Items</a:t>
            </a:r>
          </a:p>
          <a:p>
            <a:pPr>
              <a:buFont typeface="Arial" panose="020B0604020202020204" pitchFamily="34" charset="0"/>
              <a:buChar char="•"/>
            </a:pPr>
            <a:r>
              <a:rPr lang="en-US" altLang="en-US" sz="2000" dirty="0"/>
              <a:t>Need a recording secretary </a:t>
            </a:r>
          </a:p>
          <a:p>
            <a:pPr>
              <a:buFont typeface="Arial" panose="020B0604020202020204" pitchFamily="34" charset="0"/>
              <a:buChar char="•"/>
            </a:pPr>
            <a:r>
              <a:rPr lang="en-US" altLang="en-US" sz="2000" dirty="0"/>
              <a:t>Approve Agenda</a:t>
            </a:r>
          </a:p>
          <a:p>
            <a:pPr>
              <a:buFont typeface="Arial" panose="020B0604020202020204" pitchFamily="34" charset="0"/>
              <a:buChar char="•"/>
            </a:pPr>
            <a:r>
              <a:rPr lang="en-US" altLang="en-US" sz="2000" dirty="0">
                <a:solidFill>
                  <a:schemeClr val="bg1"/>
                </a:solidFill>
              </a:rPr>
              <a:t>Approve last minutes</a:t>
            </a:r>
          </a:p>
          <a:p>
            <a:pPr>
              <a:buFont typeface="Arial" panose="020B0604020202020204" pitchFamily="34" charset="0"/>
              <a:buChar char="•"/>
            </a:pPr>
            <a:r>
              <a:rPr lang="en-US" altLang="en-US" sz="2000" dirty="0"/>
              <a:t>Discussion items </a:t>
            </a:r>
            <a:r>
              <a:rPr lang="en-US" altLang="en-US" sz="1200" dirty="0"/>
              <a:t>(slide 7)</a:t>
            </a:r>
          </a:p>
          <a:p>
            <a:pPr lvl="1">
              <a:buFont typeface="Arial" panose="020B0604020202020204" pitchFamily="34" charset="0"/>
              <a:buChar char="•"/>
            </a:pPr>
            <a:r>
              <a:rPr lang="en-US" altLang="en-US" sz="1800" dirty="0"/>
              <a:t>FCC items </a:t>
            </a:r>
          </a:p>
          <a:p>
            <a:pPr lvl="1">
              <a:buFont typeface="Arial" panose="020B0604020202020204" pitchFamily="34" charset="0"/>
              <a:buChar char="•"/>
            </a:pPr>
            <a:r>
              <a:rPr lang="en-US" altLang="en-US" sz="1800" dirty="0"/>
              <a:t>ISED items</a:t>
            </a:r>
          </a:p>
          <a:p>
            <a:pPr lvl="1">
              <a:buFont typeface="Arial" panose="020B0604020202020204" pitchFamily="34" charset="0"/>
              <a:buChar char="•"/>
            </a:pPr>
            <a:r>
              <a:rPr lang="en-US" altLang="en-US" sz="1800" dirty="0"/>
              <a:t>IEEE </a:t>
            </a:r>
            <a:r>
              <a:rPr lang="en-US" altLang="en-US" sz="1800" dirty="0" err="1"/>
              <a:t>misc</a:t>
            </a:r>
            <a:r>
              <a:rPr lang="en-US" altLang="en-US" sz="1800" dirty="0"/>
              <a:t> items</a:t>
            </a:r>
          </a:p>
          <a:p>
            <a:pPr lvl="1">
              <a:buFont typeface="Arial" panose="020B0604020202020204" pitchFamily="34" charset="0"/>
              <a:buChar char="•"/>
            </a:pPr>
            <a:r>
              <a:rPr lang="en-US" altLang="en-US" sz="1800" dirty="0"/>
              <a:t>EU items</a:t>
            </a:r>
          </a:p>
          <a:p>
            <a:pPr>
              <a:buFont typeface="Arial" panose="020B0604020202020204" pitchFamily="34" charset="0"/>
              <a:buChar char="•"/>
            </a:pPr>
            <a:r>
              <a:rPr lang="en-US" altLang="en-US" sz="2000" dirty="0"/>
              <a:t>Actions required</a:t>
            </a:r>
          </a:p>
          <a:p>
            <a:pPr lvl="1">
              <a:buFont typeface="Arial" panose="020B0604020202020204" pitchFamily="34" charset="0"/>
              <a:buChar char="•"/>
            </a:pPr>
            <a:r>
              <a:rPr lang="en-US" altLang="en-US" sz="1800" dirty="0"/>
              <a:t>TBD</a:t>
            </a:r>
          </a:p>
          <a:p>
            <a:pPr>
              <a:buFont typeface="Arial" panose="020B0604020202020204" pitchFamily="34" charset="0"/>
              <a:buChar char="•"/>
            </a:pPr>
            <a:r>
              <a:rPr lang="en-US" altLang="en-US" sz="2000" dirty="0"/>
              <a:t>AOB and Adjourn</a:t>
            </a:r>
            <a:endParaRPr lang="en-US" altLang="en-US" dirty="0"/>
          </a:p>
        </p:txBody>
      </p:sp>
      <p:sp>
        <p:nvSpPr>
          <p:cNvPr id="7" name="Date Placeholder 6"/>
          <p:cNvSpPr>
            <a:spLocks noGrp="1"/>
          </p:cNvSpPr>
          <p:nvPr>
            <p:ph type="dt" sz="quarter" idx="4294967295"/>
          </p:nvPr>
        </p:nvSpPr>
        <p:spPr>
          <a:xfrm>
            <a:off x="696912" y="304801"/>
            <a:ext cx="1589087" cy="304800"/>
          </a:xfrm>
          <a:prstGeom prst="rect">
            <a:avLst/>
          </a:prstGeom>
        </p:spPr>
        <p:txBody>
          <a:bodyPr/>
          <a:lstStyle/>
          <a:p>
            <a:pPr>
              <a:defRPr/>
            </a:pPr>
            <a:r>
              <a:rPr lang="en-US"/>
              <a:t>22 March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Tree>
    <p:extLst>
      <p:ext uri="{BB962C8B-B14F-4D97-AF65-F5344CB8AC3E}">
        <p14:creationId xmlns:p14="http://schemas.microsoft.com/office/powerpoint/2010/main" val="2731948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800" dirty="0"/>
              <a:t>Motions #1 </a:t>
            </a:r>
            <a:r>
              <a:rPr lang="en-US" altLang="en-US" sz="2800" dirty="0">
                <a:solidFill>
                  <a:schemeClr val="bg1"/>
                </a:solidFill>
              </a:rPr>
              <a:t>and #2</a:t>
            </a:r>
          </a:p>
        </p:txBody>
      </p:sp>
      <p:sp>
        <p:nvSpPr>
          <p:cNvPr id="16387" name="Content Placeholder 2"/>
          <p:cNvSpPr>
            <a:spLocks noGrp="1"/>
          </p:cNvSpPr>
          <p:nvPr>
            <p:ph idx="1"/>
          </p:nvPr>
        </p:nvSpPr>
        <p:spPr>
          <a:xfrm>
            <a:off x="685798" y="1066800"/>
            <a:ext cx="7772400" cy="4572000"/>
          </a:xfrm>
        </p:spPr>
        <p:txBody>
          <a:bodyPr/>
          <a:lstStyle/>
          <a:p>
            <a:endParaRPr lang="en-US" altLang="en-US" sz="1600" u="sng" dirty="0"/>
          </a:p>
          <a:p>
            <a:r>
              <a:rPr lang="en-US" altLang="en-US" sz="1600" u="sng" dirty="0"/>
              <a:t>Motion:</a:t>
            </a:r>
            <a:r>
              <a:rPr lang="en-US" altLang="en-US" sz="1600" dirty="0"/>
              <a:t> To approve the agenda as presented on previous slide</a:t>
            </a:r>
          </a:p>
          <a:p>
            <a:r>
              <a:rPr lang="en-US" altLang="en-US" sz="1600" b="1" dirty="0"/>
              <a:t>		Moved by:  		</a:t>
            </a:r>
          </a:p>
          <a:p>
            <a:pPr lvl="1"/>
            <a:r>
              <a:rPr lang="en-US" altLang="en-US" sz="1600" b="1" dirty="0"/>
              <a:t>Seconded by:  		</a:t>
            </a:r>
          </a:p>
          <a:p>
            <a:pPr lvl="1"/>
            <a:r>
              <a:rPr lang="en-US" altLang="en-US" sz="1600" b="1" dirty="0"/>
              <a:t>Discussion?		</a:t>
            </a:r>
          </a:p>
          <a:p>
            <a:pPr lvl="1"/>
            <a:r>
              <a:rPr lang="en-US" altLang="en-US" sz="1600" b="1" dirty="0"/>
              <a:t>Vote:  </a:t>
            </a:r>
            <a:r>
              <a:rPr lang="en-US" altLang="en-US" sz="1600" b="1" dirty="0">
                <a:solidFill>
                  <a:schemeClr val="tx1"/>
                </a:solidFill>
              </a:rPr>
              <a:t>Unanimous consent</a:t>
            </a:r>
          </a:p>
          <a:p>
            <a:pPr lvl="1"/>
            <a:endParaRPr lang="en-US" altLang="en-US" sz="1600" u="sng" dirty="0"/>
          </a:p>
          <a:p>
            <a:pPr lvl="1"/>
            <a:endParaRPr lang="en-US" altLang="en-US" sz="1600" u="sng" dirty="0"/>
          </a:p>
          <a:p>
            <a:r>
              <a:rPr lang="en-US" altLang="en-US" sz="1600" u="sng" dirty="0">
                <a:solidFill>
                  <a:schemeClr val="bg1"/>
                </a:solidFill>
              </a:rPr>
              <a:t>Motion:</a:t>
            </a:r>
            <a:r>
              <a:rPr lang="en-US" altLang="en-US" sz="1600" dirty="0">
                <a:solidFill>
                  <a:schemeClr val="bg1"/>
                </a:solidFill>
              </a:rPr>
              <a:t> To approve the minutes from the IEEE 802.18 teleconference on ______, __</a:t>
            </a:r>
            <a:r>
              <a:rPr lang="en-US" altLang="en-US" sz="1600" dirty="0" err="1">
                <a:solidFill>
                  <a:schemeClr val="bg1"/>
                </a:solidFill>
              </a:rPr>
              <a:t>url</a:t>
            </a:r>
            <a:r>
              <a:rPr lang="en-US" altLang="en-US" sz="1600" dirty="0">
                <a:solidFill>
                  <a:schemeClr val="bg1"/>
                </a:solidFill>
              </a:rPr>
              <a:t>__; </a:t>
            </a:r>
            <a:r>
              <a:rPr lang="en-US" altLang="en-US" sz="1600" b="1" dirty="0">
                <a:solidFill>
                  <a:schemeClr val="bg1"/>
                </a:solidFill>
              </a:rPr>
              <a:t>	Posted: _______________</a:t>
            </a:r>
            <a:endParaRPr lang="en-US" sz="1600" dirty="0">
              <a:solidFill>
                <a:schemeClr val="bg1"/>
              </a:solidFill>
            </a:endParaRPr>
          </a:p>
          <a:p>
            <a:pPr lvl="1"/>
            <a:endParaRPr lang="en-US" altLang="en-US" sz="1600" b="1" dirty="0">
              <a:solidFill>
                <a:schemeClr val="bg1"/>
              </a:solidFill>
            </a:endParaRPr>
          </a:p>
          <a:p>
            <a:pPr lvl="1"/>
            <a:r>
              <a:rPr lang="en-US" altLang="en-US" sz="1600" b="1" dirty="0">
                <a:solidFill>
                  <a:schemeClr val="bg1"/>
                </a:solidFill>
              </a:rPr>
              <a:t>Moved by: 	 </a:t>
            </a:r>
          </a:p>
          <a:p>
            <a:pPr lvl="1"/>
            <a:r>
              <a:rPr lang="en-US" altLang="en-US" sz="1600" b="1" dirty="0">
                <a:solidFill>
                  <a:schemeClr val="bg1"/>
                </a:solidFill>
              </a:rPr>
              <a:t>Seconded by:     </a:t>
            </a:r>
          </a:p>
          <a:p>
            <a:pPr lvl="1"/>
            <a:r>
              <a:rPr lang="en-US" altLang="en-US" sz="1600" b="1" dirty="0">
                <a:solidFill>
                  <a:schemeClr val="bg1"/>
                </a:solidFill>
              </a:rPr>
              <a:t>Discussion? </a:t>
            </a:r>
          </a:p>
          <a:p>
            <a:pPr lvl="1"/>
            <a:r>
              <a:rPr lang="en-US" altLang="en-US" sz="1600" b="1" dirty="0">
                <a:solidFill>
                  <a:schemeClr val="bg1"/>
                </a:solidFill>
              </a:rPr>
              <a:t>Vote: Unanimous consent</a:t>
            </a:r>
            <a:endParaRPr lang="en-US" altLang="en-US" sz="1600" b="1" u="sng" dirty="0">
              <a:solidFill>
                <a:schemeClr val="bg1"/>
              </a:solidFill>
            </a:endParaRPr>
          </a:p>
          <a:p>
            <a:pPr lvl="1"/>
            <a:endParaRPr lang="en-US" altLang="en-US" sz="1200"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22 March 2018</a:t>
            </a:r>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1397972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title"/>
          </p:nvPr>
        </p:nvSpPr>
        <p:spPr>
          <a:xfrm>
            <a:off x="685800" y="685801"/>
            <a:ext cx="7770813" cy="562094"/>
          </a:xfrm>
        </p:spPr>
        <p:txBody>
          <a:bodyPr/>
          <a:lstStyle/>
          <a:p>
            <a:r>
              <a:rPr lang="en-US" altLang="en-US" sz="2800" dirty="0"/>
              <a:t>Discussion Items</a:t>
            </a:r>
          </a:p>
        </p:txBody>
      </p:sp>
      <p:sp>
        <p:nvSpPr>
          <p:cNvPr id="18435" name="Subtitle 7"/>
          <p:cNvSpPr>
            <a:spLocks noGrp="1"/>
          </p:cNvSpPr>
          <p:nvPr>
            <p:ph idx="1"/>
          </p:nvPr>
        </p:nvSpPr>
        <p:spPr>
          <a:xfrm>
            <a:off x="685800" y="1143000"/>
            <a:ext cx="8382000" cy="4572000"/>
          </a:xfrm>
        </p:spPr>
        <p:txBody>
          <a:bodyPr/>
          <a:lstStyle/>
          <a:p>
            <a:pPr>
              <a:buFont typeface="Arial" panose="020B0604020202020204" pitchFamily="34" charset="0"/>
              <a:buChar char="•"/>
            </a:pPr>
            <a:r>
              <a:rPr lang="en-US" sz="1600" b="0" dirty="0"/>
              <a:t>Adjust Teleconference 30minutes later </a:t>
            </a:r>
          </a:p>
          <a:p>
            <a:pPr lvl="3">
              <a:buFont typeface="Arial" panose="020B0604020202020204" pitchFamily="34" charset="0"/>
              <a:buChar char="•"/>
            </a:pPr>
            <a:endParaRPr lang="en-US" sz="700" b="0" dirty="0"/>
          </a:p>
          <a:p>
            <a:pPr>
              <a:buFont typeface="Arial" panose="020B0604020202020204" pitchFamily="34" charset="0"/>
              <a:buChar char="•"/>
            </a:pPr>
            <a:r>
              <a:rPr lang="en-US" sz="1600" b="0" dirty="0"/>
              <a:t>NPRM Revision of Section 7 on expediting access for new technologies</a:t>
            </a:r>
            <a:r>
              <a:rPr lang="en-US" altLang="en-US" sz="1600" b="0" dirty="0"/>
              <a:t> </a:t>
            </a:r>
          </a:p>
          <a:p>
            <a:pPr>
              <a:buFont typeface="Arial" panose="020B0604020202020204" pitchFamily="34" charset="0"/>
              <a:buChar char="•"/>
            </a:pPr>
            <a:r>
              <a:rPr lang="en-US" sz="1600" b="0" dirty="0"/>
              <a:t>NPRM Open 95 to 3000 GHz for unlicensed use, including new licensing regimes</a:t>
            </a:r>
            <a:endParaRPr lang="en-US" altLang="en-US" sz="1600" b="0" dirty="0"/>
          </a:p>
          <a:p>
            <a:pPr>
              <a:buFont typeface="Arial" panose="020B0604020202020204" pitchFamily="34" charset="0"/>
              <a:buChar char="•"/>
            </a:pPr>
            <a:r>
              <a:rPr lang="en-US" sz="1600" b="0" dirty="0"/>
              <a:t>Google’s waiver request on interactive motion sensing-radars in 57-64 GHz</a:t>
            </a:r>
          </a:p>
          <a:p>
            <a:pPr lvl="3">
              <a:buFont typeface="Arial" panose="020B0604020202020204" pitchFamily="34" charset="0"/>
              <a:buChar char="•"/>
            </a:pPr>
            <a:endParaRPr lang="en-US" altLang="en-US" sz="700" b="0" dirty="0"/>
          </a:p>
          <a:p>
            <a:pPr>
              <a:buFont typeface="Arial" panose="020B0604020202020204" pitchFamily="34" charset="0"/>
              <a:buChar char="•"/>
            </a:pPr>
            <a:r>
              <a:rPr lang="en-US" sz="1600" b="0" dirty="0"/>
              <a:t>ISED spectrum outlook consultation</a:t>
            </a:r>
          </a:p>
          <a:p>
            <a:pPr>
              <a:buFont typeface="Arial" panose="020B0604020202020204" pitchFamily="34" charset="0"/>
              <a:buChar char="•"/>
            </a:pPr>
            <a:r>
              <a:rPr lang="en-US" sz="1600" b="0" dirty="0"/>
              <a:t>ISED informational equipment cert consultations </a:t>
            </a:r>
            <a:endParaRPr lang="en-US" altLang="en-US" sz="1600" b="0" dirty="0"/>
          </a:p>
          <a:p>
            <a:pPr lvl="3">
              <a:buFont typeface="Arial" panose="020B0604020202020204" pitchFamily="34" charset="0"/>
              <a:buChar char="•"/>
            </a:pPr>
            <a:endParaRPr lang="en-US" sz="700" b="0" dirty="0"/>
          </a:p>
          <a:p>
            <a:pPr>
              <a:buFont typeface="Arial" panose="020B0604020202020204" pitchFamily="34" charset="0"/>
              <a:buChar char="•"/>
            </a:pPr>
            <a:r>
              <a:rPr lang="en-US" sz="1600" b="0" dirty="0"/>
              <a:t>802.18 on WRC 19, still okay </a:t>
            </a:r>
          </a:p>
          <a:p>
            <a:pPr>
              <a:buFont typeface="Arial" panose="020B0604020202020204" pitchFamily="34" charset="0"/>
              <a:buChar char="•"/>
            </a:pPr>
            <a:r>
              <a:rPr lang="en-US" sz="1600" b="0" dirty="0"/>
              <a:t>ANNI – review</a:t>
            </a:r>
          </a:p>
          <a:p>
            <a:pPr>
              <a:buFont typeface="Arial" panose="020B0604020202020204" pitchFamily="34" charset="0"/>
              <a:buChar char="•"/>
            </a:pPr>
            <a:r>
              <a:rPr lang="en-US" sz="1600" b="0" dirty="0"/>
              <a:t>Fellowship request on reaching out to all regulators</a:t>
            </a:r>
          </a:p>
          <a:p>
            <a:pPr lvl="3">
              <a:buFont typeface="Arial" panose="020B0604020202020204" pitchFamily="34" charset="0"/>
              <a:buChar char="•"/>
            </a:pPr>
            <a:endParaRPr lang="en-US" sz="700" b="0" dirty="0"/>
          </a:p>
          <a:p>
            <a:pPr>
              <a:buFont typeface="Arial" panose="020B0604020202020204" pitchFamily="34" charset="0"/>
              <a:buChar char="•"/>
            </a:pPr>
            <a:r>
              <a:rPr lang="en-US" sz="1600" b="0" dirty="0"/>
              <a:t>IEEE European Position Statement on Spectrum Management</a:t>
            </a:r>
            <a:r>
              <a:rPr lang="en-US" altLang="en-US" sz="1600" b="0" dirty="0"/>
              <a:t> </a:t>
            </a:r>
            <a:r>
              <a:rPr lang="en-US" sz="1600" b="0" dirty="0"/>
              <a:t>IEEE-SA draft position on use of Spectrum </a:t>
            </a:r>
          </a:p>
          <a:p>
            <a:pPr>
              <a:buFont typeface="Arial" panose="020B0604020202020204" pitchFamily="34" charset="0"/>
              <a:buChar char="•"/>
            </a:pPr>
            <a:r>
              <a:rPr lang="en-US" altLang="en-US" sz="1600" b="0" dirty="0"/>
              <a:t>IEEE-SA draft position on Additional Spectrum Needed </a:t>
            </a:r>
          </a:p>
          <a:p>
            <a:pPr>
              <a:buFont typeface="Arial" panose="020B0604020202020204" pitchFamily="34" charset="0"/>
              <a:buChar char="•"/>
            </a:pPr>
            <a:r>
              <a:rPr lang="en-US" sz="1600" b="0" dirty="0"/>
              <a:t>Connecting the unconnected (broadband connectivity for those not connected and underserved) </a:t>
            </a:r>
          </a:p>
          <a:p>
            <a:pPr lvl="3">
              <a:buFont typeface="Arial" panose="020B0604020202020204" pitchFamily="34" charset="0"/>
              <a:buChar char="•"/>
            </a:pPr>
            <a:endParaRPr lang="en-US" sz="100" b="0" dirty="0"/>
          </a:p>
          <a:p>
            <a:pPr>
              <a:buFont typeface="Arial" panose="020B0604020202020204" pitchFamily="34" charset="0"/>
              <a:buChar char="•"/>
            </a:pPr>
            <a:r>
              <a:rPr lang="en-US" sz="1600" b="0" dirty="0"/>
              <a:t>The European Commission Guide for the EMCD (Directive 2014/30/EU) has been finalized and published</a:t>
            </a:r>
            <a:r>
              <a:rPr lang="en-US" altLang="en-US" sz="1600" b="0" dirty="0"/>
              <a:t> </a:t>
            </a:r>
          </a:p>
          <a:p>
            <a:pPr>
              <a:buFont typeface="Arial" panose="020B0604020202020204" pitchFamily="34" charset="0"/>
              <a:buChar char="•"/>
            </a:pPr>
            <a:endParaRPr lang="en-US" altLang="en-US" sz="2800" dirty="0"/>
          </a:p>
        </p:txBody>
      </p:sp>
      <p:sp>
        <p:nvSpPr>
          <p:cNvPr id="2" name="Slide Number Placeholder 1"/>
          <p:cNvSpPr>
            <a:spLocks noGrp="1"/>
          </p:cNvSpPr>
          <p:nvPr>
            <p:ph type="sldNum" idx="12"/>
          </p:nvPr>
        </p:nvSpPr>
        <p:spPr/>
        <p:txBody>
          <a:bodyPr/>
          <a:lstStyle/>
          <a:p>
            <a:r>
              <a:rPr lang="en-GB" dirty="0"/>
              <a:t>Slide </a:t>
            </a:r>
            <a:fld id="{DE40C9FC-4879-4F20-9ECA-A574A90476B7}" type="slidenum">
              <a:rPr lang="en-GB" smtClean="0"/>
              <a:pPr/>
              <a:t>7</a:t>
            </a:fld>
            <a:endParaRPr lang="en-GB" dirty="0"/>
          </a:p>
        </p:txBody>
      </p:sp>
      <p:sp>
        <p:nvSpPr>
          <p:cNvPr id="5" name="Footer Placeholder 4"/>
          <p:cNvSpPr>
            <a:spLocks noGrp="1"/>
          </p:cNvSpPr>
          <p:nvPr>
            <p:ph type="ftr" idx="14"/>
          </p:nvPr>
        </p:nvSpPr>
        <p:spPr/>
        <p:txBody>
          <a:bodyPr/>
          <a:lstStyle/>
          <a:p>
            <a:pPr>
              <a:defRPr/>
            </a:pPr>
            <a:r>
              <a:rPr lang="en-US"/>
              <a:t>Jay Holcomb (Itron)</a:t>
            </a:r>
            <a:endParaRPr lang="en-US" dirty="0"/>
          </a:p>
        </p:txBody>
      </p:sp>
      <p:sp>
        <p:nvSpPr>
          <p:cNvPr id="4" name="Date Placeholder 3"/>
          <p:cNvSpPr>
            <a:spLocks noGrp="1"/>
          </p:cNvSpPr>
          <p:nvPr>
            <p:ph type="dt" idx="15"/>
          </p:nvPr>
        </p:nvSpPr>
        <p:spPr/>
        <p:txBody>
          <a:bodyPr/>
          <a:lstStyle/>
          <a:p>
            <a:pPr>
              <a:defRPr/>
            </a:pPr>
            <a:r>
              <a:rPr lang="en-US"/>
              <a:t>22 March 2018</a:t>
            </a:r>
            <a:endParaRPr lang="en-US" dirty="0"/>
          </a:p>
        </p:txBody>
      </p:sp>
    </p:spTree>
    <p:extLst>
      <p:ext uri="{BB962C8B-B14F-4D97-AF65-F5344CB8AC3E}">
        <p14:creationId xmlns:p14="http://schemas.microsoft.com/office/powerpoint/2010/main" val="7760516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800" dirty="0"/>
              <a:t>Motions #2</a:t>
            </a:r>
            <a:r>
              <a:rPr lang="en-US" altLang="en-US" sz="2800" dirty="0">
                <a:solidFill>
                  <a:schemeClr val="bg1"/>
                </a:solidFill>
              </a:rPr>
              <a:t>and #2</a:t>
            </a:r>
          </a:p>
        </p:txBody>
      </p:sp>
      <p:sp>
        <p:nvSpPr>
          <p:cNvPr id="16387" name="Content Placeholder 2"/>
          <p:cNvSpPr>
            <a:spLocks noGrp="1"/>
          </p:cNvSpPr>
          <p:nvPr>
            <p:ph idx="1"/>
          </p:nvPr>
        </p:nvSpPr>
        <p:spPr>
          <a:xfrm>
            <a:off x="685798" y="1066800"/>
            <a:ext cx="7772400" cy="4572000"/>
          </a:xfrm>
        </p:spPr>
        <p:txBody>
          <a:bodyPr/>
          <a:lstStyle/>
          <a:p>
            <a:endParaRPr lang="en-US" altLang="en-US" sz="1600" u="sng" dirty="0"/>
          </a:p>
          <a:p>
            <a:pPr>
              <a:buFont typeface="Arial" panose="020B0604020202020204" pitchFamily="34" charset="0"/>
              <a:buChar char="•"/>
            </a:pPr>
            <a:r>
              <a:rPr lang="en-US" sz="2000" b="0" dirty="0"/>
              <a:t>Have had several inputs to move teleconferences 30 minutes later would work out better.</a:t>
            </a:r>
          </a:p>
          <a:p>
            <a:pPr lvl="1">
              <a:buFont typeface="Arial" panose="020B0604020202020204" pitchFamily="34" charset="0"/>
              <a:buChar char="•"/>
            </a:pPr>
            <a:r>
              <a:rPr lang="en-US" altLang="en-US" sz="1600" b="0" dirty="0"/>
              <a:t>Are there other times we </a:t>
            </a:r>
            <a:r>
              <a:rPr lang="en-US" altLang="en-US" sz="1600" dirty="0"/>
              <a:t>c</a:t>
            </a:r>
            <a:r>
              <a:rPr lang="en-US" altLang="en-US" sz="1600" b="0" dirty="0"/>
              <a:t>ould consider? </a:t>
            </a:r>
          </a:p>
          <a:p>
            <a:pPr lvl="1">
              <a:buFont typeface="Arial" panose="020B0604020202020204" pitchFamily="34" charset="0"/>
              <a:buChar char="•"/>
            </a:pPr>
            <a:r>
              <a:rPr lang="en-US" altLang="en-US" sz="1600" dirty="0"/>
              <a:t> </a:t>
            </a:r>
          </a:p>
          <a:p>
            <a:pPr lvl="1">
              <a:buFont typeface="Arial" panose="020B0604020202020204" pitchFamily="34" charset="0"/>
              <a:buChar char="•"/>
            </a:pPr>
            <a:endParaRPr lang="en-US" altLang="en-US" sz="1600" b="0" dirty="0"/>
          </a:p>
          <a:p>
            <a:endParaRPr lang="en-US" altLang="en-US" sz="1600" u="sng" dirty="0"/>
          </a:p>
          <a:p>
            <a:endParaRPr lang="en-US" altLang="en-US" sz="1600" u="sng" dirty="0"/>
          </a:p>
          <a:p>
            <a:r>
              <a:rPr lang="en-US" altLang="en-US" sz="1600" u="sng" dirty="0"/>
              <a:t>Motion:</a:t>
            </a:r>
            <a:r>
              <a:rPr lang="en-US" altLang="en-US" sz="1600" dirty="0"/>
              <a:t> </a:t>
            </a:r>
            <a:r>
              <a:rPr lang="en-US" sz="1600" dirty="0"/>
              <a:t>The 802.18 Chair, Vice Chair or designated person is directed to conduct, as necessary, teleconferences on Thursdays at 15:00 ET through 30 August 2018, 30 minutes later than previously approved. </a:t>
            </a:r>
          </a:p>
          <a:p>
            <a:r>
              <a:rPr lang="en-US" altLang="en-US" sz="1600" b="1" dirty="0"/>
              <a:t>		Moved by:  	</a:t>
            </a:r>
          </a:p>
          <a:p>
            <a:pPr lvl="1"/>
            <a:r>
              <a:rPr lang="en-US" altLang="en-US" sz="1600" b="1" dirty="0"/>
              <a:t>Seconded by:  	</a:t>
            </a:r>
          </a:p>
          <a:p>
            <a:pPr lvl="1"/>
            <a:r>
              <a:rPr lang="en-US" altLang="en-US" sz="1600" b="1" dirty="0"/>
              <a:t>Discussion?</a:t>
            </a:r>
          </a:p>
          <a:p>
            <a:pPr lvl="1"/>
            <a:r>
              <a:rPr lang="en-US" altLang="en-US" sz="1600" b="1" dirty="0"/>
              <a:t>Vote:  		</a:t>
            </a:r>
            <a:r>
              <a:rPr lang="en-US" altLang="en-US" sz="1600" b="1" dirty="0">
                <a:solidFill>
                  <a:schemeClr val="bg1">
                    <a:lumMod val="75000"/>
                  </a:schemeClr>
                </a:solidFill>
              </a:rPr>
              <a:t>Unanimous consent</a:t>
            </a:r>
          </a:p>
          <a:p>
            <a:pPr lvl="1"/>
            <a:endParaRPr lang="en-US" altLang="en-US" sz="1200"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22 March 2018</a:t>
            </a:r>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13720458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FCC-1</a:t>
            </a:r>
          </a:p>
        </p:txBody>
      </p:sp>
      <p:sp>
        <p:nvSpPr>
          <p:cNvPr id="3" name="Content Placeholder 2"/>
          <p:cNvSpPr>
            <a:spLocks noGrp="1"/>
          </p:cNvSpPr>
          <p:nvPr>
            <p:ph idx="1"/>
          </p:nvPr>
        </p:nvSpPr>
        <p:spPr>
          <a:xfrm>
            <a:off x="685005" y="1181893"/>
            <a:ext cx="8382795" cy="4494213"/>
          </a:xfrm>
        </p:spPr>
        <p:txBody>
          <a:bodyPr/>
          <a:lstStyle/>
          <a:p>
            <a:pPr>
              <a:buFont typeface="Arial" panose="020B0604020202020204" pitchFamily="34" charset="0"/>
              <a:buChar char="•"/>
            </a:pPr>
            <a:r>
              <a:rPr lang="en-US" sz="2000" b="0" dirty="0"/>
              <a:t>NPRM Revision of Section 7 on expediting access for new technologies</a:t>
            </a:r>
            <a:r>
              <a:rPr lang="en-US" altLang="en-US" sz="2000" b="0" dirty="0"/>
              <a:t> </a:t>
            </a:r>
          </a:p>
          <a:p>
            <a:pPr lvl="1">
              <a:buFont typeface="Arial" panose="020B0604020202020204" pitchFamily="34" charset="0"/>
              <a:buChar char="•"/>
            </a:pPr>
            <a:r>
              <a:rPr lang="en-US" altLang="en-US" sz="1400" dirty="0">
                <a:hlinkClick r:id="rId2"/>
              </a:rPr>
              <a:t>https://mentor.ieee.org/802.18/dcn/18/18-18-0021-00-0000-nprm-fcc-18-18.docx</a:t>
            </a:r>
            <a:r>
              <a:rPr lang="en-US" altLang="en-US" sz="1400" dirty="0"/>
              <a:t>  </a:t>
            </a:r>
          </a:p>
          <a:p>
            <a:pPr lvl="1">
              <a:buFont typeface="Arial" panose="020B0604020202020204" pitchFamily="34" charset="0"/>
              <a:buChar char="•"/>
            </a:pPr>
            <a:r>
              <a:rPr lang="en-US" sz="1400" u="sng" dirty="0">
                <a:hlinkClick r:id="rId3"/>
              </a:rPr>
              <a:t>https://www.fcc.gov/ecfs/search/filings?proceedings_name=18-22&amp;sort=date_disseminated,DESC</a:t>
            </a:r>
            <a:r>
              <a:rPr lang="en-US" sz="1400" dirty="0"/>
              <a:t>  </a:t>
            </a:r>
            <a:r>
              <a:rPr lang="en-US" altLang="en-US" sz="1400" dirty="0"/>
              <a:t> </a:t>
            </a:r>
          </a:p>
          <a:p>
            <a:pPr lvl="1">
              <a:buFont typeface="Arial" panose="020B0604020202020204" pitchFamily="34" charset="0"/>
              <a:buChar char="•"/>
            </a:pPr>
            <a:r>
              <a:rPr lang="en-US" altLang="en-US" sz="1800" dirty="0"/>
              <a:t>Comments Due: _____</a:t>
            </a:r>
            <a:r>
              <a:rPr lang="en-US" altLang="en-US" sz="1800" b="0" dirty="0"/>
              <a:t>  		(45 days / 75 days)</a:t>
            </a:r>
          </a:p>
          <a:p>
            <a:pPr lvl="1">
              <a:buFont typeface="Arial" panose="020B0604020202020204" pitchFamily="34" charset="0"/>
              <a:buChar char="•"/>
            </a:pPr>
            <a:r>
              <a:rPr lang="en-US" altLang="en-US" sz="1600" dirty="0"/>
              <a:t>  </a:t>
            </a:r>
          </a:p>
          <a:p>
            <a:pPr lvl="1">
              <a:buFont typeface="Arial" panose="020B0604020202020204" pitchFamily="34" charset="0"/>
              <a:buChar char="•"/>
            </a:pPr>
            <a:r>
              <a:rPr lang="en-US" altLang="en-US" sz="1600" dirty="0"/>
              <a:t> </a:t>
            </a:r>
          </a:p>
          <a:p>
            <a:pPr lvl="1">
              <a:buFont typeface="Arial" panose="020B0604020202020204" pitchFamily="34" charset="0"/>
              <a:buChar char="•"/>
            </a:pPr>
            <a:endParaRPr lang="en-US" altLang="en-US" sz="1600" b="0" dirty="0"/>
          </a:p>
          <a:p>
            <a:pPr>
              <a:buFont typeface="Arial" panose="020B0604020202020204" pitchFamily="34" charset="0"/>
              <a:buChar char="•"/>
            </a:pPr>
            <a:r>
              <a:rPr lang="en-US" sz="2000" b="0" dirty="0"/>
              <a:t>NPRM Open 95 to 3000 GHz for unlicensed use, including new licensing regimes</a:t>
            </a:r>
          </a:p>
          <a:p>
            <a:pPr lvl="1">
              <a:buFont typeface="Arial" panose="020B0604020202020204" pitchFamily="34" charset="0"/>
              <a:buChar char="•"/>
            </a:pPr>
            <a:r>
              <a:rPr lang="en-US" altLang="en-US" sz="1400" dirty="0">
                <a:hlinkClick r:id="rId4"/>
              </a:rPr>
              <a:t>https://mentor.ieee.org/802.18/dcn/18/18-18-0022-01-0000-fcc-18-17-nprm-for-95-3000-ghz.pdf</a:t>
            </a:r>
            <a:r>
              <a:rPr lang="en-US" altLang="en-US" sz="1400" dirty="0"/>
              <a:t> </a:t>
            </a:r>
          </a:p>
          <a:p>
            <a:pPr lvl="1">
              <a:buFont typeface="Arial" panose="020B0604020202020204" pitchFamily="34" charset="0"/>
              <a:buChar char="•"/>
            </a:pPr>
            <a:r>
              <a:rPr lang="en-US" sz="1400" u="sng" dirty="0">
                <a:hlinkClick r:id="rId5"/>
              </a:rPr>
              <a:t>https://www.fcc.gov/ecfs/search/filings?proceedings_name=RM-11795&amp;sort=date_disseminated,DESC</a:t>
            </a:r>
            <a:r>
              <a:rPr lang="en-US" sz="1400" dirty="0"/>
              <a:t> </a:t>
            </a:r>
            <a:r>
              <a:rPr lang="en-US" altLang="en-US" sz="1400" b="0" dirty="0"/>
              <a:t> </a:t>
            </a:r>
          </a:p>
          <a:p>
            <a:pPr lvl="1">
              <a:buFont typeface="Arial" panose="020B0604020202020204" pitchFamily="34" charset="0"/>
              <a:buChar char="•"/>
            </a:pPr>
            <a:r>
              <a:rPr lang="en-US" altLang="en-US" sz="1400" dirty="0">
                <a:hlinkClick r:id="rId6"/>
              </a:rPr>
              <a:t>https://ecfsapi.fcc.gov/file/1022856488879/AntwortFCC_280218.pdf</a:t>
            </a:r>
            <a:r>
              <a:rPr lang="en-US" altLang="en-US" sz="1400" dirty="0"/>
              <a:t>  (Thomas Kuerner)</a:t>
            </a:r>
          </a:p>
          <a:p>
            <a:pPr lvl="1">
              <a:buFont typeface="Arial" panose="020B0604020202020204" pitchFamily="34" charset="0"/>
              <a:buChar char="•"/>
            </a:pPr>
            <a:r>
              <a:rPr lang="en-US" altLang="en-US" sz="1800" dirty="0"/>
              <a:t>Comments </a:t>
            </a:r>
            <a:r>
              <a:rPr lang="en-US" altLang="en-US" sz="1800" b="0" dirty="0"/>
              <a:t>Due: _______		(30 days / 45 days)  </a:t>
            </a:r>
          </a:p>
          <a:p>
            <a:pPr lvl="1">
              <a:buFont typeface="Arial" panose="020B0604020202020204" pitchFamily="34" charset="0"/>
              <a:buChar char="•"/>
            </a:pPr>
            <a:r>
              <a:rPr lang="en-US" altLang="en-US" sz="1600" dirty="0"/>
              <a:t> </a:t>
            </a:r>
          </a:p>
          <a:p>
            <a:pPr lvl="1">
              <a:buFont typeface="Arial" panose="020B0604020202020204" pitchFamily="34" charset="0"/>
              <a:buChar char="•"/>
            </a:pPr>
            <a:r>
              <a:rPr lang="en-US" altLang="en-US" sz="1600" b="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22 March 2018</a:t>
            </a:r>
            <a:endParaRPr lang="en-GB" dirty="0"/>
          </a:p>
        </p:txBody>
      </p:sp>
    </p:spTree>
    <p:extLst>
      <p:ext uri="{BB962C8B-B14F-4D97-AF65-F5344CB8AC3E}">
        <p14:creationId xmlns:p14="http://schemas.microsoft.com/office/powerpoint/2010/main" val="3715232340"/>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24989</TotalTime>
  <Words>2372</Words>
  <Application>Microsoft Office PowerPoint</Application>
  <PresentationFormat>On-screen Show (4:3)</PresentationFormat>
  <Paragraphs>323</Paragraphs>
  <Slides>22</Slides>
  <Notes>3</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22</vt:i4>
      </vt:variant>
    </vt:vector>
  </HeadingPairs>
  <TitlesOfParts>
    <vt:vector size="34" baseType="lpstr">
      <vt:lpstr>Arial Unicode MS</vt:lpstr>
      <vt:lpstr>MS Gothic</vt:lpstr>
      <vt:lpstr>MS PGothic</vt:lpstr>
      <vt:lpstr>Arial</vt:lpstr>
      <vt:lpstr>Calibri</vt:lpstr>
      <vt:lpstr>Helvetica</vt:lpstr>
      <vt:lpstr>Monotype Sorts</vt:lpstr>
      <vt:lpstr>Times New Roman</vt:lpstr>
      <vt:lpstr>Wingdings</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vt:lpstr>
      <vt:lpstr>Motions #1 and #2</vt:lpstr>
      <vt:lpstr>Discussion Items</vt:lpstr>
      <vt:lpstr>Motions #2and #2</vt:lpstr>
      <vt:lpstr>FCC-1</vt:lpstr>
      <vt:lpstr>FCC-2</vt:lpstr>
      <vt:lpstr>ISED-1</vt:lpstr>
      <vt:lpstr>ISED-2, informational</vt:lpstr>
      <vt:lpstr>IEEE 802</vt:lpstr>
      <vt:lpstr>IEEE 802 (.11)</vt:lpstr>
      <vt:lpstr>IEEE EU</vt:lpstr>
      <vt:lpstr>IEEE SA - informational</vt:lpstr>
      <vt:lpstr>IEEE – not connected and underserved</vt:lpstr>
      <vt:lpstr>EU</vt:lpstr>
      <vt:lpstr>Actions Required</vt:lpstr>
      <vt:lpstr>Any Other Business</vt:lpstr>
      <vt:lpstr>Adjourn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RR-TAG  Teleconference Plan and Agenda</dc:title>
  <dc:creator/>
  <cp:lastModifiedBy>Holcomb, Jay</cp:lastModifiedBy>
  <cp:revision>365</cp:revision>
  <cp:lastPrinted>1601-01-01T00:00:00Z</cp:lastPrinted>
  <dcterms:created xsi:type="dcterms:W3CDTF">2016-03-03T14:54:45Z</dcterms:created>
  <dcterms:modified xsi:type="dcterms:W3CDTF">2018-03-21T20:02:12Z</dcterms:modified>
</cp:coreProperties>
</file>