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0634" autoAdjust="0"/>
  </p:normalViewPr>
  <p:slideViewPr>
    <p:cSldViewPr>
      <p:cViewPr varScale="1">
        <p:scale>
          <a:sx n="79" d="100"/>
          <a:sy n="79" d="100"/>
        </p:scale>
        <p:origin x="-190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Billy Verso, Decawave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802.18-18/0023r0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29200" y="6478588"/>
            <a:ext cx="3500462" cy="1814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Billy Verso, Decawave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800"/>
          </a:xfrm>
        </p:spPr>
        <p:txBody>
          <a:bodyPr/>
          <a:lstStyle/>
          <a:p>
            <a:r>
              <a:rPr lang="en-IE" sz="3600" dirty="0">
                <a:latin typeface="Times New Roman" charset="0"/>
              </a:rPr>
              <a:t>In-band interference </a:t>
            </a:r>
            <a:r>
              <a:rPr lang="en-IE" sz="3600" dirty="0" smtClean="0">
                <a:latin typeface="Times New Roman" charset="0"/>
              </a:rPr>
              <a:t>effects</a:t>
            </a:r>
            <a:r>
              <a:rPr lang="en-IE" sz="3600" dirty="0" smtClean="0">
                <a:latin typeface="Times New Roman" charset="0"/>
              </a:rPr>
              <a:t/>
            </a:r>
            <a:br>
              <a:rPr lang="en-IE" sz="3600" dirty="0" smtClean="0">
                <a:latin typeface="Times New Roman" charset="0"/>
              </a:rPr>
            </a:br>
            <a:r>
              <a:rPr lang="en-IE" sz="3600" dirty="0" smtClean="0">
                <a:latin typeface="Times New Roman" charset="0"/>
              </a:rPr>
              <a:t>on </a:t>
            </a:r>
            <a:r>
              <a:rPr lang="en-IE" sz="3600" dirty="0">
                <a:latin typeface="Times New Roman" charset="0"/>
              </a:rPr>
              <a:t>802.15 UWB 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29893"/>
              </p:ext>
            </p:extLst>
          </p:nvPr>
        </p:nvGraphicFramePr>
        <p:xfrm>
          <a:off x="519113" y="3924301"/>
          <a:ext cx="80518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3" imgW="8270404" imgH="2555082" progId="Word.Document.8">
                  <p:embed/>
                </p:oleObj>
              </mc:Choice>
              <mc:Fallback>
                <p:oleObj name="Document" r:id="rId3" imgW="8270404" imgH="2555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924301"/>
                        <a:ext cx="80518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9492" y="3352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63099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5457822"/>
          </a:xfrm>
        </p:spPr>
        <p:txBody>
          <a:bodyPr/>
          <a:lstStyle/>
          <a:p>
            <a:r>
              <a:rPr lang="en-US" sz="2600" dirty="0"/>
              <a:t>THE END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696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Backup info: </a:t>
            </a:r>
            <a:r>
              <a:rPr lang="en-GB" dirty="0"/>
              <a:t>Equations background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3" y="333376"/>
            <a:ext cx="1874823" cy="273050"/>
          </a:xfrm>
          <a:prstGeom prst="rect">
            <a:avLst/>
          </a:prstGeom>
        </p:spPr>
        <p:txBody>
          <a:bodyPr lIns="85725" tIns="42863" rIns="85725" bIns="42863"/>
          <a:lstStyle/>
          <a:p>
            <a:r>
              <a:rPr lang="en-US" smtClean="0"/>
              <a:t>March 2018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753610"/>
              </p:ext>
            </p:extLst>
          </p:nvPr>
        </p:nvGraphicFramePr>
        <p:xfrm>
          <a:off x="2786062" y="1928812"/>
          <a:ext cx="3893344" cy="3817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3263760" imgH="3200400" progId="Equation.DSMT4">
                  <p:embed/>
                </p:oleObj>
              </mc:Choice>
              <mc:Fallback>
                <p:oleObj name="Equation" r:id="rId3" imgW="3263760" imgH="320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2" y="1928812"/>
                        <a:ext cx="3893344" cy="38174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462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65613"/>
          </a:xfrm>
        </p:spPr>
        <p:txBody>
          <a:bodyPr/>
          <a:lstStyle/>
          <a:p>
            <a:r>
              <a:rPr lang="en-IE" dirty="0"/>
              <a:t>PURPOSE:</a:t>
            </a:r>
          </a:p>
          <a:p>
            <a:endParaRPr lang="en-IE" sz="800" dirty="0"/>
          </a:p>
          <a:p>
            <a:pPr algn="ctr"/>
            <a:r>
              <a:rPr lang="en-IE" dirty="0" smtClean="0"/>
              <a:t>To present </a:t>
            </a:r>
            <a:r>
              <a:rPr lang="en-IE" dirty="0"/>
              <a:t>to IEEE </a:t>
            </a:r>
            <a:r>
              <a:rPr lang="en-IE" dirty="0" smtClean="0"/>
              <a:t>802.18 </a:t>
            </a:r>
            <a:r>
              <a:rPr lang="en-IE" dirty="0"/>
              <a:t>the results of </a:t>
            </a:r>
            <a:r>
              <a:rPr lang="en-IE" dirty="0" smtClean="0"/>
              <a:t>testing </a:t>
            </a:r>
            <a:br>
              <a:rPr lang="en-IE" dirty="0" smtClean="0"/>
            </a:br>
            <a:r>
              <a:rPr lang="en-IE" dirty="0" smtClean="0"/>
              <a:t>carried </a:t>
            </a:r>
            <a:r>
              <a:rPr lang="en-IE" dirty="0"/>
              <a:t>out to examine how </a:t>
            </a:r>
            <a:r>
              <a:rPr lang="en-IE" dirty="0" smtClean="0"/>
              <a:t>in-band interference </a:t>
            </a:r>
            <a:r>
              <a:rPr lang="en-IE" dirty="0"/>
              <a:t>affects the performance of 802.15 </a:t>
            </a:r>
            <a:r>
              <a:rPr lang="en-IE" dirty="0" smtClean="0"/>
              <a:t>UWB </a:t>
            </a:r>
          </a:p>
          <a:p>
            <a:pPr algn="ctr"/>
            <a:r>
              <a:rPr lang="en-IE" dirty="0" smtClean="0"/>
              <a:t>and thus</a:t>
            </a:r>
          </a:p>
          <a:p>
            <a:pPr algn="ctr"/>
            <a:r>
              <a:rPr lang="en-IE" dirty="0" smtClean="0"/>
              <a:t>answer the question posed at a previous meeting</a:t>
            </a:r>
          </a:p>
          <a:p>
            <a:pPr algn="ctr"/>
            <a:r>
              <a:rPr lang="en-IE" dirty="0" smtClean="0"/>
              <a:t>“how much separation is needed so that an in-band Wi-Fi type modulation does not affect the </a:t>
            </a:r>
            <a:r>
              <a:rPr lang="en-IE" dirty="0"/>
              <a:t>802.15 </a:t>
            </a:r>
            <a:r>
              <a:rPr lang="en-IE" dirty="0" smtClean="0"/>
              <a:t>UWB receiver”</a:t>
            </a:r>
            <a:endParaRPr lang="en-IE" sz="1200" b="0" dirty="0"/>
          </a:p>
          <a:p>
            <a:endParaRPr lang="en-IE" sz="1200" b="0" dirty="0" smtClean="0"/>
          </a:p>
          <a:p>
            <a:endParaRPr lang="en-IE" sz="1200" b="0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14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671510"/>
          </a:xfrm>
        </p:spPr>
        <p:txBody>
          <a:bodyPr/>
          <a:lstStyle/>
          <a:p>
            <a:r>
              <a:rPr lang="en-US" sz="3400" dirty="0"/>
              <a:t>The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88"/>
            <a:ext cx="7770814" cy="459422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Testing 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was carried out in a wired setup using Decawave’s EVB1000 (an evaluation board for the DW1000 UWB transceiver IC</a:t>
            </a: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DW1000 </a:t>
            </a: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IC implements 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the UWB PHY specified by the 802.15 amendment 4a (2007), now called the HRP UWB PHY in the 2015 revision of </a:t>
            </a: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802.15.4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EVB1000 has an SMA antenna </a:t>
            </a: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connection</a:t>
            </a:r>
            <a:endParaRPr lang="en-I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12" lvl="1" indent="0"/>
            <a:r>
              <a:rPr lang="en-I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63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600072"/>
          </a:xfrm>
        </p:spPr>
        <p:txBody>
          <a:bodyPr/>
          <a:lstStyle/>
          <a:p>
            <a:r>
              <a:rPr lang="en-US" sz="3400" dirty="0"/>
              <a:t>The test setup and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357313"/>
            <a:ext cx="6272212" cy="1889834"/>
          </a:xfrm>
        </p:spPr>
        <p:txBody>
          <a:bodyPr/>
          <a:lstStyle/>
          <a:p>
            <a:pPr marL="163513" indent="-163513">
              <a:buFont typeface="Arial" panose="020B0604020202020204" pitchFamily="34" charset="0"/>
              <a:buChar char="•"/>
            </a:pPr>
            <a:r>
              <a:rPr lang="en-IE" sz="1900" dirty="0">
                <a:latin typeface="Calibri" panose="020F0502020204030204" pitchFamily="34" charset="0"/>
                <a:cs typeface="Calibri" panose="020F0502020204030204" pitchFamily="34" charset="0"/>
              </a:rPr>
              <a:t>The test setup is as shown.  The Golden TX and DUT were configured to UWB </a:t>
            </a:r>
            <a:r>
              <a:rPr lang="en-GB" sz="1900" dirty="0">
                <a:latin typeface="Calibri" panose="020F0502020204030204" pitchFamily="34" charset="0"/>
                <a:cs typeface="Calibri" panose="020F0502020204030204" pitchFamily="34" charset="0"/>
              </a:rPr>
              <a:t>Channel 5 (centred on 6.4896 GHz, with 499.2 MHz bandwidth) and to use the nominal 64 MHz PRF and </a:t>
            </a:r>
            <a:r>
              <a:rPr lang="en-IE" sz="19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900" dirty="0">
                <a:latin typeface="Calibri" panose="020F0502020204030204" pitchFamily="34" charset="0"/>
                <a:cs typeface="Calibri" panose="020F0502020204030204" pitchFamily="34" charset="0"/>
              </a:rPr>
              <a:t>6.81 Mb/s Data rate (the most popular configuration)</a:t>
            </a:r>
            <a:endParaRPr lang="en-IE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-163513">
              <a:buFont typeface="Arial" panose="020B0604020202020204" pitchFamily="34" charset="0"/>
              <a:buChar char="•"/>
            </a:pPr>
            <a:r>
              <a:rPr lang="en-IE" sz="1900" dirty="0">
                <a:latin typeface="Calibri" panose="020F0502020204030204" pitchFamily="34" charset="0"/>
                <a:cs typeface="Calibri" panose="020F0502020204030204" pitchFamily="34" charset="0"/>
              </a:rPr>
              <a:t>Levels at DUT were measured with a spectrum analyser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04" y="1467728"/>
            <a:ext cx="3107245" cy="40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57189" y="3286125"/>
            <a:ext cx="5434011" cy="250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6400" tIns="43200" rIns="86400" bIns="4320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68176" indent="-168176"/>
            <a:r>
              <a:rPr lang="en-IE" sz="1900" kern="0" dirty="0"/>
              <a:t>The power level from Golden TX was </a:t>
            </a:r>
            <a:r>
              <a:rPr lang="en-IE" sz="1900" kern="0" dirty="0" smtClean="0"/>
              <a:t>reduced until </a:t>
            </a:r>
            <a:r>
              <a:rPr lang="en-IE" sz="1900" kern="0" dirty="0"/>
              <a:t>a 1% frame error rate was observed at the DUT</a:t>
            </a:r>
          </a:p>
          <a:p>
            <a:pPr marL="168176" indent="-168176"/>
            <a:r>
              <a:rPr lang="en-IE" sz="1900" kern="0" dirty="0"/>
              <a:t>The power level was then increased by 3dB</a:t>
            </a:r>
          </a:p>
          <a:p>
            <a:pPr marL="168176" indent="-168176"/>
            <a:r>
              <a:rPr lang="en-IE" sz="1900" kern="0" dirty="0"/>
              <a:t>The sig-gen was then used to generate a Wi-Fi like interference signal (at various bandwidths and centre frequencies for different tests) and its power level increased until a 1% frame error rate was again observed at the DUT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57188" y="5786438"/>
            <a:ext cx="8429624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6400" tIns="43200" rIns="86400" bIns="4320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68176" indent="-168176"/>
            <a:r>
              <a:rPr lang="en-IE" sz="1900" kern="0" dirty="0"/>
              <a:t>At this point the power level from the Golden TX was varied and frame error rates were recorded to generate the performance graph on the next sheet</a:t>
            </a:r>
          </a:p>
        </p:txBody>
      </p:sp>
    </p:spTree>
    <p:extLst>
      <p:ext uri="{BB962C8B-B14F-4D97-AF65-F5344CB8AC3E}">
        <p14:creationId xmlns:p14="http://schemas.microsoft.com/office/powerpoint/2010/main" val="3218038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814386"/>
          </a:xfrm>
        </p:spPr>
        <p:txBody>
          <a:bodyPr/>
          <a:lstStyle/>
          <a:p>
            <a:r>
              <a:rPr lang="en-US" sz="3400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50723" y="1776368"/>
            <a:ext cx="7072313" cy="818614"/>
          </a:xfrm>
          <a:prstGeom prst="rect">
            <a:avLst/>
          </a:prstGeom>
          <a:noFill/>
        </p:spPr>
        <p:txBody>
          <a:bodyPr wrap="square" lIns="85725" tIns="42863" rIns="85725" bIns="42863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Interferer power levels required to cause a 3dB drop in DW1000 RX sensitivity</a:t>
            </a:r>
            <a:endParaRPr lang="en-IE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4" r="24686" b="8193"/>
          <a:stretch/>
        </p:blipFill>
        <p:spPr bwMode="auto">
          <a:xfrm>
            <a:off x="1643063" y="2857500"/>
            <a:ext cx="5869046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11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814386"/>
          </a:xfrm>
        </p:spPr>
        <p:txBody>
          <a:bodyPr/>
          <a:lstStyle/>
          <a:p>
            <a:r>
              <a:rPr lang="en-US" sz="3400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3063"/>
            <a:ext cx="7770814" cy="4451352"/>
          </a:xfrm>
        </p:spPr>
        <p:txBody>
          <a:bodyPr/>
          <a:lstStyle/>
          <a:p>
            <a:r>
              <a:rPr lang="en-IE" sz="2600" dirty="0"/>
              <a:t>  </a:t>
            </a:r>
          </a:p>
          <a:p>
            <a:pPr lvl="1"/>
            <a:endParaRPr lang="en-IE" sz="2200" dirty="0"/>
          </a:p>
          <a:p>
            <a:pPr marL="457212" lvl="1" indent="0"/>
            <a:r>
              <a:rPr lang="en-IE" sz="22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43" y="1440656"/>
            <a:ext cx="8709683" cy="491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629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600" dirty="0"/>
              <a:t>How far away would an in-band Wi-Fi device need to be to avoid degrading an 802.15.4 UWB receiver?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5830" y="1767605"/>
            <a:ext cx="7715250" cy="40902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6400" tIns="43200" rIns="86400" bIns="43200" numCol="1" anchor="t" anchorCtr="0" compatLnSpc="1">
            <a:prstTxWarp prst="textNoShape">
              <a:avLst/>
            </a:prstTxWarp>
            <a:normAutofit/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sz="1700" kern="0" dirty="0"/>
              <a:t>We see (from results) the signal needs to be &lt; -78 dBm (about x10 thermal noise)</a:t>
            </a:r>
          </a:p>
          <a:p>
            <a:r>
              <a:rPr lang="en-GB" sz="1700" kern="0" dirty="0"/>
              <a:t>The proponents of Wi-Fi would like to use the same power levels in the 6 GHz band that they currently use in the U-NII bands, typically +20 dBm</a:t>
            </a:r>
          </a:p>
          <a:p>
            <a:r>
              <a:rPr lang="en-GB" sz="1700" kern="0" dirty="0"/>
              <a:t>Let’s use </a:t>
            </a:r>
            <a:r>
              <a:rPr lang="en-GB" sz="1700" kern="0" dirty="0" err="1"/>
              <a:t>Friis</a:t>
            </a:r>
            <a:r>
              <a:rPr lang="en-GB" sz="1700" kern="0" dirty="0"/>
              <a:t> transmission equation* to find out the distance, in </a:t>
            </a:r>
            <a:r>
              <a:rPr lang="en-GB" sz="1700" kern="0" dirty="0" err="1"/>
              <a:t>deciBel</a:t>
            </a:r>
            <a:r>
              <a:rPr lang="en-GB" sz="1700" kern="0" dirty="0"/>
              <a:t> form:</a:t>
            </a:r>
          </a:p>
          <a:p>
            <a:endParaRPr lang="en-GB" sz="1700" kern="0" dirty="0"/>
          </a:p>
          <a:p>
            <a:endParaRPr lang="en-GB" sz="1700" kern="0" dirty="0"/>
          </a:p>
          <a:p>
            <a:endParaRPr lang="en-GB" sz="1700" kern="0" dirty="0"/>
          </a:p>
          <a:p>
            <a:r>
              <a:rPr lang="en-GB" sz="1700" kern="0" dirty="0"/>
              <a:t>Assuming 0 </a:t>
            </a:r>
            <a:r>
              <a:rPr lang="en-GB" sz="1700" kern="0" dirty="0" err="1"/>
              <a:t>dB</a:t>
            </a:r>
            <a:r>
              <a:rPr lang="en-GB" sz="1700" kern="0" baseline="-25000" dirty="0" err="1"/>
              <a:t>i</a:t>
            </a:r>
            <a:r>
              <a:rPr lang="en-GB" sz="1700" kern="0" dirty="0"/>
              <a:t> antennas and rearranging we get:</a:t>
            </a:r>
          </a:p>
          <a:p>
            <a:endParaRPr lang="en-GB" sz="2300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587898"/>
              </p:ext>
            </p:extLst>
          </p:nvPr>
        </p:nvGraphicFramePr>
        <p:xfrm>
          <a:off x="2428875" y="3439841"/>
          <a:ext cx="3295387" cy="674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2108160" imgH="431640" progId="Equation.DSMT4">
                  <p:embed/>
                </p:oleObj>
              </mc:Choice>
              <mc:Fallback>
                <p:oleObj name="Equation" r:id="rId3" imgW="2108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8875" y="3439841"/>
                        <a:ext cx="3295387" cy="674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099832"/>
              </p:ext>
            </p:extLst>
          </p:nvPr>
        </p:nvGraphicFramePr>
        <p:xfrm>
          <a:off x="2123778" y="4775002"/>
          <a:ext cx="4896445" cy="711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3238200" imgH="469800" progId="Equation.DSMT4">
                  <p:embed/>
                </p:oleObj>
              </mc:Choice>
              <mc:Fallback>
                <p:oleObj name="Equation" r:id="rId5" imgW="3238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3778" y="4775002"/>
                        <a:ext cx="4896445" cy="711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5955827"/>
            <a:ext cx="4168449" cy="288541"/>
          </a:xfrm>
          <a:prstGeom prst="rect">
            <a:avLst/>
          </a:prstGeom>
          <a:noFill/>
        </p:spPr>
        <p:txBody>
          <a:bodyPr wrap="square" lIns="85725" tIns="42863" rIns="85725" bIns="42863" rtlCol="0">
            <a:spAutoFit/>
          </a:bodyPr>
          <a:lstStyle/>
          <a:p>
            <a:r>
              <a:rPr lang="en-GB" sz="1300" dirty="0">
                <a:solidFill>
                  <a:schemeClr val="tx1"/>
                </a:solidFill>
              </a:rPr>
              <a:t>*https://en.wikipedia.org/wiki/Friis_transmission_equation</a:t>
            </a:r>
          </a:p>
        </p:txBody>
      </p:sp>
    </p:spTree>
    <p:extLst>
      <p:ext uri="{BB962C8B-B14F-4D97-AF65-F5344CB8AC3E}">
        <p14:creationId xmlns:p14="http://schemas.microsoft.com/office/powerpoint/2010/main" val="3412562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814386"/>
          </a:xfrm>
        </p:spPr>
        <p:txBody>
          <a:bodyPr/>
          <a:lstStyle/>
          <a:p>
            <a:r>
              <a:rPr lang="en-IE" sz="2600" dirty="0"/>
              <a:t>What power level would avoid excessive interference?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38323" y="1643062"/>
            <a:ext cx="8205615" cy="4357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6400" tIns="43200" rIns="86400" bIns="43200" numCol="1" anchor="t" anchorCtr="0" compatLnSpc="1">
            <a:prstTxWarp prst="textNoShape">
              <a:avLst/>
            </a:prstTxWarp>
            <a:noAutofit/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sz="1700" kern="0" dirty="0"/>
              <a:t>Obviously Wi-Fi devices like mobile phones cannot be guaranteed to be further away than 291m from 802.15.4a UWB devices such as key-fobs.</a:t>
            </a:r>
          </a:p>
          <a:p>
            <a:r>
              <a:rPr lang="en-GB" sz="1700" kern="0" dirty="0"/>
              <a:t>If the power allowed for such devices in the 6 GHz band was limited to the same level as current UWB devices, i.e. -41.3 dBm/MHz then a typical device with 40 MHz bandwidth would transmit at -25 dBm. </a:t>
            </a:r>
          </a:p>
          <a:p>
            <a:r>
              <a:rPr lang="en-GB" sz="1700" kern="0" dirty="0"/>
              <a:t>The distance now becomes:</a:t>
            </a:r>
          </a:p>
          <a:p>
            <a:endParaRPr lang="en-GB" sz="1700" kern="0" dirty="0"/>
          </a:p>
          <a:p>
            <a:endParaRPr lang="en-GB" sz="1700" kern="0" dirty="0"/>
          </a:p>
          <a:p>
            <a:endParaRPr lang="en-GB" sz="1700" kern="0" dirty="0"/>
          </a:p>
          <a:p>
            <a:endParaRPr lang="en-GB" sz="1700" kern="0" dirty="0"/>
          </a:p>
          <a:p>
            <a:endParaRPr lang="en-GB" sz="1700" kern="0" dirty="0"/>
          </a:p>
          <a:p>
            <a:r>
              <a:rPr lang="en-GB" sz="1700" kern="0" dirty="0"/>
              <a:t>This separation is certainly a lot more achievable</a:t>
            </a:r>
          </a:p>
          <a:p>
            <a:r>
              <a:rPr lang="en-IE" sz="1700" kern="0" dirty="0"/>
              <a:t>This power level may limit data rates and range, but perhaps not excessively since UWB can achieve 27 MB/s data rate at 80 m</a:t>
            </a:r>
            <a:endParaRPr lang="en-GB" sz="2600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738626"/>
              </p:ext>
            </p:extLst>
          </p:nvPr>
        </p:nvGraphicFramePr>
        <p:xfrm>
          <a:off x="1714500" y="3786187"/>
          <a:ext cx="6268641" cy="946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3111480" imgH="469800" progId="Equation.DSMT4">
                  <p:embed/>
                </p:oleObj>
              </mc:Choice>
              <mc:Fallback>
                <p:oleObj name="Equation" r:id="rId3" imgW="31114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4500" y="3786187"/>
                        <a:ext cx="6268641" cy="946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65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3"/>
            <a:ext cx="7770814" cy="671510"/>
          </a:xfrm>
        </p:spPr>
        <p:txBody>
          <a:bodyPr/>
          <a:lstStyle/>
          <a:p>
            <a:r>
              <a:rPr lang="en-US" sz="34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0188"/>
            <a:ext cx="8153400" cy="45942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The testing shows that in band interference has a big impact on UWB receiver </a:t>
            </a:r>
            <a:r>
              <a:rPr lang="en-IE" dirty="0" smtClean="0"/>
              <a:t>performance.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E" dirty="0" smtClean="0"/>
              <a:t>This result backs </a:t>
            </a:r>
            <a:r>
              <a:rPr lang="en-IE" dirty="0"/>
              <a:t>up the concerns voiced at previous </a:t>
            </a:r>
            <a:r>
              <a:rPr lang="en-IE" dirty="0" smtClean="0"/>
              <a:t>meetings, </a:t>
            </a:r>
            <a:r>
              <a:rPr lang="en-IE" dirty="0"/>
              <a:t>and in previous </a:t>
            </a:r>
            <a:r>
              <a:rPr lang="en-IE" dirty="0" smtClean="0"/>
              <a:t>submissions: 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800100" lvl="2" indent="0"/>
            <a:r>
              <a:rPr lang="en-IE" sz="2400" b="1" dirty="0" smtClean="0"/>
              <a:t>That </a:t>
            </a:r>
            <a:r>
              <a:rPr lang="en-IE" sz="2400" b="1" dirty="0" smtClean="0"/>
              <a:t>there </a:t>
            </a:r>
            <a:r>
              <a:rPr lang="en-IE" sz="2400" b="1" dirty="0"/>
              <a:t>are major </a:t>
            </a:r>
            <a:r>
              <a:rPr lang="en-IE" sz="2400" b="1" dirty="0" smtClean="0"/>
              <a:t>concerns </a:t>
            </a:r>
            <a:r>
              <a:rPr lang="en-IE" sz="2400" b="1" dirty="0"/>
              <a:t>for 802.15 UWB deployments </a:t>
            </a:r>
            <a:r>
              <a:rPr lang="en-IE" sz="2400" b="1" dirty="0" smtClean="0"/>
              <a:t>operating in </a:t>
            </a:r>
            <a:r>
              <a:rPr lang="en-IE" sz="2400" b="1" dirty="0"/>
              <a:t>the </a:t>
            </a:r>
            <a:r>
              <a:rPr lang="en-IE" sz="2400" b="1" dirty="0" smtClean="0"/>
              <a:t>6 GHz </a:t>
            </a:r>
            <a:r>
              <a:rPr lang="en-IE" sz="2400" b="1" dirty="0"/>
              <a:t>to 7 GHz band </a:t>
            </a:r>
            <a:r>
              <a:rPr lang="en-IE" sz="2400" b="1" dirty="0" smtClean="0"/>
              <a:t>if 802.11ax </a:t>
            </a:r>
            <a:r>
              <a:rPr lang="en-IE" sz="2400" b="1" dirty="0"/>
              <a:t>(or similar) </a:t>
            </a:r>
            <a:r>
              <a:rPr lang="en-IE" sz="2400" b="1" dirty="0" smtClean="0"/>
              <a:t>radios be </a:t>
            </a:r>
            <a:r>
              <a:rPr lang="en-IE" sz="2400" b="1" dirty="0"/>
              <a:t>allowed transmit at typical existing Wi-Fi power </a:t>
            </a:r>
            <a:r>
              <a:rPr lang="en-IE" sz="2400" b="1" dirty="0" smtClean="0"/>
              <a:t>levels in this band.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54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25789</TotalTime>
  <Words>566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Document</vt:lpstr>
      <vt:lpstr>Equation</vt:lpstr>
      <vt:lpstr>In-band interference effects on 802.15 UWB </vt:lpstr>
      <vt:lpstr>INTRODUCTION</vt:lpstr>
      <vt:lpstr>The testing</vt:lpstr>
      <vt:lpstr>The test setup and procedure</vt:lpstr>
      <vt:lpstr>Results</vt:lpstr>
      <vt:lpstr>Results</vt:lpstr>
      <vt:lpstr>How far away would an in-band Wi-Fi device need to be to avoid degrading an 802.15.4 UWB receiver?</vt:lpstr>
      <vt:lpstr>What power level would avoid excessive interference?</vt:lpstr>
      <vt:lpstr>Conclusion</vt:lpstr>
      <vt:lpstr>THE END  THANK YOU</vt:lpstr>
      <vt:lpstr>Backup info: Equations background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UWB in IEEE 802 and _x000b_FCC Mid-band Spectrum NOI</dc:title>
  <dc:creator>Billy Verso</dc:creator>
  <cp:lastModifiedBy>Billy Verso</cp:lastModifiedBy>
  <cp:revision>178</cp:revision>
  <cp:lastPrinted>1601-01-01T00:00:00Z</cp:lastPrinted>
  <dcterms:created xsi:type="dcterms:W3CDTF">2016-03-03T14:54:45Z</dcterms:created>
  <dcterms:modified xsi:type="dcterms:W3CDTF">2018-03-06T14:57:30Z</dcterms:modified>
</cp:coreProperties>
</file>