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6" r:id="rId3"/>
    <p:sldId id="267" r:id="rId4"/>
    <p:sldId id="407" r:id="rId5"/>
    <p:sldId id="408" r:id="rId6"/>
    <p:sldId id="409" r:id="rId7"/>
    <p:sldId id="410" r:id="rId8"/>
    <p:sldId id="388" r:id="rId9"/>
    <p:sldId id="382" r:id="rId10"/>
    <p:sldId id="393" r:id="rId11"/>
    <p:sldId id="404" r:id="rId12"/>
    <p:sldId id="405" r:id="rId13"/>
    <p:sldId id="403" r:id="rId14"/>
    <p:sldId id="402" r:id="rId15"/>
    <p:sldId id="413" r:id="rId16"/>
    <p:sldId id="411" r:id="rId17"/>
    <p:sldId id="412" r:id="rId18"/>
    <p:sldId id="391" r:id="rId19"/>
    <p:sldId id="386" r:id="rId20"/>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5501" autoAdjust="0"/>
  </p:normalViewPr>
  <p:slideViewPr>
    <p:cSldViewPr>
      <p:cViewPr varScale="1">
        <p:scale>
          <a:sx n="66" d="100"/>
          <a:sy n="66" d="100"/>
        </p:scale>
        <p:origin x="1632"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2/1/2018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5A5F051-1C91-4401-8BE8-C57B3DA9262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A12044-ED38-497E-9081-3BD065A7F761}"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5055198B-A7B5-4552-BC04-B0C91AF08ED5}"/>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90785B37-8A86-42B2-A39E-002429E520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47216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8</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8</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8</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2018</a:t>
            </a:r>
            <a:endParaRPr lang="en-GB"/>
          </a:p>
        </p:txBody>
      </p:sp>
      <p:sp>
        <p:nvSpPr>
          <p:cNvPr id="6" name="Footer Placeholder 5"/>
          <p:cNvSpPr>
            <a:spLocks noGrp="1"/>
          </p:cNvSpPr>
          <p:nvPr>
            <p:ph type="ftr" idx="11"/>
          </p:nvPr>
        </p:nvSpPr>
        <p:spPr/>
        <p:txBody>
          <a:bodyPr/>
          <a:lstStyle>
            <a:lvl1pPr>
              <a:defRPr/>
            </a:lvl1pPr>
          </a:lstStyle>
          <a:p>
            <a:r>
              <a:rPr lang="en-GB"/>
              <a:t>Rich Kennedy,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2018</a:t>
            </a:r>
            <a:endParaRPr lang="en-GB"/>
          </a:p>
        </p:txBody>
      </p:sp>
      <p:sp>
        <p:nvSpPr>
          <p:cNvPr id="3" name="Footer Placeholder 2"/>
          <p:cNvSpPr>
            <a:spLocks noGrp="1"/>
          </p:cNvSpPr>
          <p:nvPr>
            <p:ph type="ftr" idx="11"/>
          </p:nvPr>
        </p:nvSpPr>
        <p:spPr/>
        <p:txBody>
          <a:bodyPr/>
          <a:lstStyle>
            <a:lvl1pPr>
              <a:defRPr/>
            </a:lvl1pPr>
          </a:lstStyle>
          <a:p>
            <a:r>
              <a:rPr lang="en-GB"/>
              <a:t>Rich Kennedy,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802.18-18/0015r0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www.ic.gc.ca/eic/site/smt-gst.nsf/eng/sf11359.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8/18-18-0014-00-0000-response-to-ised-2018-2022-consultatio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03-00-0000-ofcom-fixed-wireless-spectrum-strategy.pdf" TargetMode="External"/><Relationship Id="rId2" Type="http://schemas.openxmlformats.org/officeDocument/2006/relationships/hyperlink" Target="https://www.ofcom.org.uk/consultations-and-statements/category-2/fixed-wireless-spectrum-strateg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February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February 1</a:t>
            </a:r>
            <a:r>
              <a:rPr lang="en-US" baseline="30000" dirty="0">
                <a:latin typeface="Times New Roman" charset="0"/>
              </a:rPr>
              <a:t>st</a:t>
            </a:r>
            <a:r>
              <a:rPr lang="en-US" dirty="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2018-02-01</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3402" name="Document" r:id="rId4" imgW="8248712" imgH="2534827" progId="Word.Document.8">
                  <p:embed/>
                </p:oleObj>
              </mc:Choice>
              <mc:Fallback>
                <p:oleObj name="Document" r:id="rId4" imgW="8248712" imgH="2534827" progId="Word.Document.8">
                  <p:embed/>
                  <p:pic>
                    <p:nvPicPr>
                      <p:cNvPr id="3075" name="Object 3"/>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ISED Spectrum Outlook</a:t>
            </a:r>
          </a:p>
        </p:txBody>
      </p:sp>
      <p:sp>
        <p:nvSpPr>
          <p:cNvPr id="3" name="Content Placeholder 2"/>
          <p:cNvSpPr>
            <a:spLocks noGrp="1"/>
          </p:cNvSpPr>
          <p:nvPr>
            <p:ph idx="1"/>
          </p:nvPr>
        </p:nvSpPr>
        <p:spPr>
          <a:xfrm>
            <a:off x="685800" y="1524000"/>
            <a:ext cx="7770813" cy="4572000"/>
          </a:xfrm>
        </p:spPr>
        <p:txBody>
          <a:bodyPr/>
          <a:lstStyle/>
          <a:p>
            <a:pPr>
              <a:buFont typeface="Arial" panose="020B0604020202020204" pitchFamily="34" charset="0"/>
              <a:buChar char="•"/>
            </a:pPr>
            <a:r>
              <a:rPr lang="en-US" sz="2000" u="sng" dirty="0">
                <a:hlinkClick r:id="rId2"/>
              </a:rPr>
              <a:t>http://www.ic.gc.ca/eic/site/smt-gst.nsf/eng/sf11359.html</a:t>
            </a:r>
            <a:r>
              <a:rPr lang="en-US" sz="2000" u="sng" dirty="0"/>
              <a:t> </a:t>
            </a:r>
            <a:endParaRPr lang="en-US" sz="1800" dirty="0"/>
          </a:p>
          <a:p>
            <a:pPr>
              <a:buFont typeface="Arial" panose="020B0604020202020204" pitchFamily="34" charset="0"/>
              <a:buChar char="•"/>
            </a:pPr>
            <a:r>
              <a:rPr lang="en-US" sz="2000" dirty="0"/>
              <a:t>In support of Canada’s Innovation and Skills Plan, and with a focus on ensuring that Canadians can benefit from world-class networks and advancements in new digital technologies and services, ISED acknowledges that as the demand for digital connectivity grows, so will the demand for spectrum. Through the release of this document, ISED, on behalf of the Minister, is hereby initiating a consultation on the overall approach and planning activities related to the release of spectrum for commercial mobile services, </a:t>
            </a:r>
            <a:r>
              <a:rPr lang="en-US" sz="2000" dirty="0" err="1"/>
              <a:t>licence</a:t>
            </a:r>
            <a:r>
              <a:rPr lang="en-US" sz="2000" dirty="0"/>
              <a:t>-exempt applications, satellite services and wireless backhaul services over the years 2018 to 2022.</a:t>
            </a:r>
          </a:p>
          <a:p>
            <a:pPr>
              <a:buFont typeface="Arial" panose="020B0604020202020204" pitchFamily="34" charset="0"/>
              <a:buChar char="•"/>
            </a:pPr>
            <a:r>
              <a:rPr lang="en-US" sz="2000" dirty="0"/>
              <a:t>Comment period ends February 16, 2018 </a:t>
            </a:r>
            <a:endParaRPr lang="en-US" sz="2000" dirty="0">
              <a:solidFill>
                <a:srgbClr val="FF0000"/>
              </a:solidFill>
            </a:endParaRPr>
          </a:p>
          <a:p>
            <a:pPr>
              <a:buFont typeface="Arial" panose="020B0604020202020204" pitchFamily="34" charset="0"/>
              <a:buChar char="•"/>
            </a:pPr>
            <a:r>
              <a:rPr lang="en-US" sz="2000" dirty="0"/>
              <a:t>Reply Comment period ends March 16, 2018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Self</a:t>
            </a:r>
            <a:endParaRPr lang="en-GB" dirty="0"/>
          </a:p>
        </p:txBody>
      </p:sp>
      <p:sp>
        <p:nvSpPr>
          <p:cNvPr id="6" name="Date Placeholder 5"/>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3020444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February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pic>
        <p:nvPicPr>
          <p:cNvPr id="7" name="Picture 6"/>
          <p:cNvPicPr>
            <a:picLocks noChangeAspect="1"/>
          </p:cNvPicPr>
          <p:nvPr/>
        </p:nvPicPr>
        <p:blipFill>
          <a:blip r:embed="rId2"/>
          <a:stretch>
            <a:fillRect/>
          </a:stretch>
        </p:blipFill>
        <p:spPr>
          <a:xfrm>
            <a:off x="1443037" y="685800"/>
            <a:ext cx="6257925" cy="5715000"/>
          </a:xfrm>
          <a:prstGeom prst="rect">
            <a:avLst/>
          </a:prstGeom>
        </p:spPr>
      </p:pic>
    </p:spTree>
    <p:extLst>
      <p:ext uri="{BB962C8B-B14F-4D97-AF65-F5344CB8AC3E}">
        <p14:creationId xmlns:p14="http://schemas.microsoft.com/office/powerpoint/2010/main" val="2984845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2018</a:t>
            </a:r>
            <a:endParaRPr lang="en-GB"/>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12</a:t>
            </a:fld>
            <a:endParaRPr lang="en-GB"/>
          </a:p>
        </p:txBody>
      </p:sp>
      <p:pic>
        <p:nvPicPr>
          <p:cNvPr id="5" name="Picture 4"/>
          <p:cNvPicPr>
            <a:picLocks noChangeAspect="1"/>
          </p:cNvPicPr>
          <p:nvPr/>
        </p:nvPicPr>
        <p:blipFill>
          <a:blip r:embed="rId2"/>
          <a:stretch>
            <a:fillRect/>
          </a:stretch>
        </p:blipFill>
        <p:spPr>
          <a:xfrm>
            <a:off x="1524000" y="1143000"/>
            <a:ext cx="6096000" cy="266700"/>
          </a:xfrm>
          <a:prstGeom prst="rect">
            <a:avLst/>
          </a:prstGeom>
        </p:spPr>
      </p:pic>
      <p:pic>
        <p:nvPicPr>
          <p:cNvPr id="6" name="Picture 5"/>
          <p:cNvPicPr>
            <a:picLocks noChangeAspect="1"/>
          </p:cNvPicPr>
          <p:nvPr/>
        </p:nvPicPr>
        <p:blipFill>
          <a:blip r:embed="rId3"/>
          <a:stretch>
            <a:fillRect/>
          </a:stretch>
        </p:blipFill>
        <p:spPr>
          <a:xfrm>
            <a:off x="1457325" y="1371600"/>
            <a:ext cx="6467475" cy="2533650"/>
          </a:xfrm>
          <a:prstGeom prst="rect">
            <a:avLst/>
          </a:prstGeom>
        </p:spPr>
      </p:pic>
    </p:spTree>
    <p:extLst>
      <p:ext uri="{BB962C8B-B14F-4D97-AF65-F5344CB8AC3E}">
        <p14:creationId xmlns:p14="http://schemas.microsoft.com/office/powerpoint/2010/main" val="1815249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February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7" name="Picture 6"/>
          <p:cNvPicPr>
            <a:picLocks noChangeAspect="1"/>
          </p:cNvPicPr>
          <p:nvPr/>
        </p:nvPicPr>
        <p:blipFill>
          <a:blip r:embed="rId2"/>
          <a:stretch>
            <a:fillRect/>
          </a:stretch>
        </p:blipFill>
        <p:spPr>
          <a:xfrm>
            <a:off x="1371600" y="990600"/>
            <a:ext cx="6724650" cy="4953000"/>
          </a:xfrm>
          <a:prstGeom prst="rect">
            <a:avLst/>
          </a:prstGeom>
        </p:spPr>
      </p:pic>
    </p:spTree>
    <p:extLst>
      <p:ext uri="{BB962C8B-B14F-4D97-AF65-F5344CB8AC3E}">
        <p14:creationId xmlns:p14="http://schemas.microsoft.com/office/powerpoint/2010/main" val="677697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February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8" name="Picture 7"/>
          <p:cNvPicPr>
            <a:picLocks noChangeAspect="1"/>
          </p:cNvPicPr>
          <p:nvPr/>
        </p:nvPicPr>
        <p:blipFill>
          <a:blip r:embed="rId2"/>
          <a:stretch>
            <a:fillRect/>
          </a:stretch>
        </p:blipFill>
        <p:spPr>
          <a:xfrm>
            <a:off x="1371601" y="683334"/>
            <a:ext cx="5868966" cy="5792080"/>
          </a:xfrm>
          <a:prstGeom prst="rect">
            <a:avLst/>
          </a:prstGeom>
        </p:spPr>
      </p:pic>
    </p:spTree>
    <p:extLst>
      <p:ext uri="{BB962C8B-B14F-4D97-AF65-F5344CB8AC3E}">
        <p14:creationId xmlns:p14="http://schemas.microsoft.com/office/powerpoint/2010/main" val="2546415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9B48-E1C9-4555-B384-F6EAEEFB5251}"/>
              </a:ext>
            </a:extLst>
          </p:cNvPr>
          <p:cNvSpPr>
            <a:spLocks noGrp="1"/>
          </p:cNvSpPr>
          <p:nvPr>
            <p:ph type="title"/>
          </p:nvPr>
        </p:nvSpPr>
        <p:spPr/>
        <p:txBody>
          <a:bodyPr/>
          <a:lstStyle/>
          <a:p>
            <a:r>
              <a:rPr lang="en-US" dirty="0"/>
              <a:t>ISED Spectrum Outlook Response</a:t>
            </a:r>
          </a:p>
        </p:txBody>
      </p:sp>
      <p:sp>
        <p:nvSpPr>
          <p:cNvPr id="3" name="Content Placeholder 2">
            <a:extLst>
              <a:ext uri="{FF2B5EF4-FFF2-40B4-BE49-F238E27FC236}">
                <a16:creationId xmlns:a16="http://schemas.microsoft.com/office/drawing/2014/main" id="{270E1A14-B335-40D3-AF36-1723C98E98AA}"/>
              </a:ext>
            </a:extLst>
          </p:cNvPr>
          <p:cNvSpPr>
            <a:spLocks noGrp="1"/>
          </p:cNvSpPr>
          <p:nvPr>
            <p:ph idx="1"/>
          </p:nvPr>
        </p:nvSpPr>
        <p:spPr/>
        <p:txBody>
          <a:bodyPr/>
          <a:lstStyle/>
          <a:p>
            <a:pPr>
              <a:buFont typeface="Arial" panose="020B0604020202020204" pitchFamily="34" charset="0"/>
              <a:buChar char="•"/>
            </a:pPr>
            <a:r>
              <a:rPr lang="en-US" dirty="0">
                <a:hlinkClick r:id="rId2"/>
              </a:rPr>
              <a:t>https://mentor.ieee.org/802.18/dcn/18/18-18-0014-00-0000-response-to-ised-2018-2022-consultation.pptx</a:t>
            </a:r>
            <a:r>
              <a:rPr lang="en-US" dirty="0"/>
              <a: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FA1036-3B2D-4E13-B976-86F1F1A5FFD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C9854A-F1FF-4D21-9881-64D4084468E4}"/>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DCB1529E-ED52-460B-9BC4-D5C4BB8A7895}"/>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75957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A9955-F2D2-40E0-88BC-5F7BA619AEA2}"/>
              </a:ext>
            </a:extLst>
          </p:cNvPr>
          <p:cNvSpPr>
            <a:spLocks noGrp="1"/>
          </p:cNvSpPr>
          <p:nvPr>
            <p:ph type="title"/>
          </p:nvPr>
        </p:nvSpPr>
        <p:spPr/>
        <p:txBody>
          <a:bodyPr/>
          <a:lstStyle/>
          <a:p>
            <a:r>
              <a:rPr lang="en-US" dirty="0"/>
              <a:t>Ofcom Consultation</a:t>
            </a:r>
          </a:p>
        </p:txBody>
      </p:sp>
      <p:sp>
        <p:nvSpPr>
          <p:cNvPr id="6" name="Content Placeholder 5">
            <a:extLst>
              <a:ext uri="{FF2B5EF4-FFF2-40B4-BE49-F238E27FC236}">
                <a16:creationId xmlns:a16="http://schemas.microsoft.com/office/drawing/2014/main" id="{8E88E6D5-0413-47C5-A8BB-C6A128E23867}"/>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sz="2000" dirty="0"/>
              <a:t>Ofcom consultation looking at 6 and 60 GHz</a:t>
            </a:r>
            <a:endParaRPr lang="en-US" sz="1600" dirty="0"/>
          </a:p>
          <a:p>
            <a:pPr lvl="1">
              <a:buFont typeface="Arial" panose="020B0604020202020204" pitchFamily="34" charset="0"/>
              <a:buChar char="•"/>
            </a:pPr>
            <a:r>
              <a:rPr lang="en-US" sz="1400" u="sng" dirty="0">
                <a:hlinkClick r:id="rId2"/>
              </a:rPr>
              <a:t>https://www.ofcom.org.uk/consultations-and-statements/category-2/fixed-wireless-spectrum-strategy</a:t>
            </a:r>
            <a:r>
              <a:rPr lang="en-US" sz="1400" dirty="0"/>
              <a:t> </a:t>
            </a:r>
          </a:p>
          <a:p>
            <a:pPr lvl="1">
              <a:buFont typeface="Arial" panose="020B0604020202020204" pitchFamily="34" charset="0"/>
              <a:buChar char="•"/>
            </a:pPr>
            <a:r>
              <a:rPr lang="en-US" sz="1400" dirty="0">
                <a:hlinkClick r:id="rId3"/>
              </a:rPr>
              <a:t>https://mentor.ieee.org/802.18/dcn/18/18-18-0003-00-0000-ofcom-fixed-wireless-spectrum-strategy.pdf</a:t>
            </a:r>
            <a:r>
              <a:rPr lang="en-US" sz="1400" dirty="0"/>
              <a:t> </a:t>
            </a:r>
          </a:p>
          <a:p>
            <a:pPr lvl="1">
              <a:buFont typeface="Arial" panose="020B0604020202020204" pitchFamily="34" charset="0"/>
              <a:buChar char="•"/>
            </a:pPr>
            <a:r>
              <a:rPr lang="en-US" sz="1400" dirty="0"/>
              <a:t>The document consults on changing the </a:t>
            </a:r>
            <a:r>
              <a:rPr lang="en-US" sz="1400" dirty="0" err="1"/>
              <a:t>authorisation</a:t>
            </a:r>
            <a:r>
              <a:rPr lang="en-US" sz="1400" dirty="0"/>
              <a:t> regime in the 64 – 66 GHz band to licence exempt and seeks views on a revised technical condition across the 57-66 GHz, commonly known as V band, in order to enable new fixed wireless access use cases. We are also seeking views on the adjacent 66 - 71 GHz band given that it could be part of the same ecosystem as V band.</a:t>
            </a:r>
          </a:p>
          <a:p>
            <a:pPr lvl="1">
              <a:buFont typeface="Arial" panose="020B0604020202020204" pitchFamily="34" charset="0"/>
              <a:buChar char="•"/>
            </a:pPr>
            <a:r>
              <a:rPr lang="en-US" sz="1400" dirty="0"/>
              <a:t>We also wish to further explore small channels based on CEPT channel plans at 6 GHz as potential replacement option for low capacity links in the 1.4 GHz band noting that spectrum at 6 GHz is also currently being considered for radio local area network (RLAN) within Europe9. </a:t>
            </a:r>
          </a:p>
          <a:p>
            <a:pPr lvl="1">
              <a:buFont typeface="Arial" panose="020B0604020202020204" pitchFamily="34" charset="0"/>
              <a:buChar char="•"/>
            </a:pPr>
            <a:r>
              <a:rPr lang="en-US" sz="1400" dirty="0"/>
              <a:t>Given the current use of the 6 GHz band for long range high capacity connectivity, particularly between remote islands and between oil platforms, we are of the view that the international co-existence studies will first need to be completed to understand the feasibility of sharing before any decisions are taken regarding the use of RLANs in these frequency bands. </a:t>
            </a:r>
            <a:endParaRPr lang="en-US" dirty="0"/>
          </a:p>
          <a:p>
            <a:pPr lvl="1">
              <a:buFont typeface="Arial" panose="020B0604020202020204" pitchFamily="34" charset="0"/>
              <a:buChar char="•"/>
            </a:pPr>
            <a:r>
              <a:rPr lang="en-US" sz="1600" b="1" dirty="0"/>
              <a:t>Closing Date for Responses: 1 February 2018 </a:t>
            </a:r>
            <a:r>
              <a:rPr lang="en-US" sz="1600" b="1" dirty="0">
                <a:solidFill>
                  <a:srgbClr val="FF0000"/>
                </a:solidFill>
              </a:rPr>
              <a:t>FILED</a:t>
            </a:r>
            <a:endParaRPr lang="en-US" sz="1600" b="1" dirty="0"/>
          </a:p>
          <a:p>
            <a:endParaRPr lang="en-US" dirty="0"/>
          </a:p>
        </p:txBody>
      </p:sp>
      <p:sp>
        <p:nvSpPr>
          <p:cNvPr id="5" name="Slide Number Placeholder 4">
            <a:extLst>
              <a:ext uri="{FF2B5EF4-FFF2-40B4-BE49-F238E27FC236}">
                <a16:creationId xmlns:a16="http://schemas.microsoft.com/office/drawing/2014/main" id="{E50F1EF1-C4C4-4E20-A97F-D1C8480F4420}"/>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4" name="Footer Placeholder 3">
            <a:extLst>
              <a:ext uri="{FF2B5EF4-FFF2-40B4-BE49-F238E27FC236}">
                <a16:creationId xmlns:a16="http://schemas.microsoft.com/office/drawing/2014/main" id="{1BC7C0C5-EE0C-46A6-A689-AC2639A23F63}"/>
              </a:ext>
            </a:extLst>
          </p:cNvPr>
          <p:cNvSpPr>
            <a:spLocks noGrp="1"/>
          </p:cNvSpPr>
          <p:nvPr>
            <p:ph type="ftr" idx="14"/>
          </p:nvPr>
        </p:nvSpPr>
        <p:spPr/>
        <p:txBody>
          <a:bodyPr/>
          <a:lstStyle/>
          <a:p>
            <a:r>
              <a:rPr lang="en-GB"/>
              <a:t>Rich Kennedy, Self</a:t>
            </a:r>
          </a:p>
        </p:txBody>
      </p:sp>
      <p:sp>
        <p:nvSpPr>
          <p:cNvPr id="3" name="Date Placeholder 2">
            <a:extLst>
              <a:ext uri="{FF2B5EF4-FFF2-40B4-BE49-F238E27FC236}">
                <a16:creationId xmlns:a16="http://schemas.microsoft.com/office/drawing/2014/main" id="{6A2FFEA2-A67D-4D66-83AD-4E06758E0926}"/>
              </a:ext>
            </a:extLst>
          </p:cNvPr>
          <p:cNvSpPr>
            <a:spLocks noGrp="1"/>
          </p:cNvSpPr>
          <p:nvPr>
            <p:ph type="dt" idx="15"/>
          </p:nvPr>
        </p:nvSpPr>
        <p:spPr/>
        <p:txBody>
          <a:bodyPr/>
          <a:lstStyle/>
          <a:p>
            <a:r>
              <a:rPr lang="en-US"/>
              <a:t>February 2018</a:t>
            </a:r>
            <a:endParaRPr lang="en-GB"/>
          </a:p>
        </p:txBody>
      </p:sp>
    </p:spTree>
    <p:extLst>
      <p:ext uri="{BB962C8B-B14F-4D97-AF65-F5344CB8AC3E}">
        <p14:creationId xmlns:p14="http://schemas.microsoft.com/office/powerpoint/2010/main" val="2124448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B78D1-4FE2-4F62-A8D1-8BD880F7805E}"/>
              </a:ext>
            </a:extLst>
          </p:cNvPr>
          <p:cNvSpPr>
            <a:spLocks noGrp="1"/>
          </p:cNvSpPr>
          <p:nvPr>
            <p:ph type="title"/>
          </p:nvPr>
        </p:nvSpPr>
        <p:spPr/>
        <p:txBody>
          <a:bodyPr/>
          <a:lstStyle/>
          <a:p>
            <a:r>
              <a:rPr lang="en-US" dirty="0"/>
              <a:t>Review of Irvine Meeting</a:t>
            </a:r>
          </a:p>
        </p:txBody>
      </p:sp>
      <p:sp>
        <p:nvSpPr>
          <p:cNvPr id="6" name="Content Placeholder 5">
            <a:extLst>
              <a:ext uri="{FF2B5EF4-FFF2-40B4-BE49-F238E27FC236}">
                <a16:creationId xmlns:a16="http://schemas.microsoft.com/office/drawing/2014/main" id="{B3A442E7-E92B-4C70-A6FC-1D82177850A5}"/>
              </a:ext>
            </a:extLst>
          </p:cNvPr>
          <p:cNvSpPr>
            <a:spLocks noGrp="1"/>
          </p:cNvSpPr>
          <p:nvPr>
            <p:ph idx="1"/>
          </p:nvPr>
        </p:nvSpPr>
        <p:spPr>
          <a:xfrm>
            <a:off x="685800" y="1676400"/>
            <a:ext cx="7770813" cy="4799013"/>
          </a:xfrm>
        </p:spPr>
        <p:txBody>
          <a:bodyPr/>
          <a:lstStyle/>
          <a:p>
            <a:pPr lvl="0">
              <a:buFont typeface="Arial" panose="020B0604020202020204" pitchFamily="34" charset="0"/>
              <a:buChar char="•"/>
            </a:pPr>
            <a:r>
              <a:rPr lang="en-US" b="0" dirty="0"/>
              <a:t>Walked quickly through the ISED spectrum outlook consultation 23 questions.</a:t>
            </a:r>
          </a:p>
          <a:p>
            <a:pPr marL="800100" lvl="1" indent="-342900">
              <a:buFont typeface="Arial" panose="020B0604020202020204" pitchFamily="34" charset="0"/>
              <a:buChar char="•"/>
            </a:pPr>
            <a:r>
              <a:rPr lang="en-US" dirty="0"/>
              <a:t>ID’d ones IEEE 802 may have interest to comment on. </a:t>
            </a:r>
          </a:p>
          <a:p>
            <a:pPr lvl="0">
              <a:buFont typeface="Arial" panose="020B0604020202020204" pitchFamily="34" charset="0"/>
              <a:buChar char="•"/>
            </a:pPr>
            <a:r>
              <a:rPr lang="en-US" b="0" dirty="0"/>
              <a:t>Approved response to </a:t>
            </a:r>
            <a:r>
              <a:rPr lang="en-US" b="0" dirty="0" err="1"/>
              <a:t>Ofcom</a:t>
            </a:r>
            <a:r>
              <a:rPr lang="en-US" b="0" dirty="0"/>
              <a:t> consultation on fixed wireless outlook</a:t>
            </a:r>
          </a:p>
          <a:p>
            <a:pPr lvl="0">
              <a:buFont typeface="Arial" panose="020B0604020202020204" pitchFamily="34" charset="0"/>
              <a:buChar char="•"/>
            </a:pPr>
            <a:r>
              <a:rPr lang="en-US" b="0" dirty="0"/>
              <a:t>Reviewed/commented/approved </a:t>
            </a:r>
            <a:r>
              <a:rPr lang="en-US" b="0" dirty="0" err="1"/>
              <a:t>orecent</a:t>
            </a:r>
            <a:r>
              <a:rPr lang="en-US" b="0" dirty="0"/>
              <a:t> draft of the IEEE SA Board of Governors Position Statement on Additional Spectrum Needed (for IEEE).  </a:t>
            </a:r>
          </a:p>
          <a:p>
            <a:pPr lvl="0">
              <a:buFont typeface="Arial" panose="020B0604020202020204" pitchFamily="34" charset="0"/>
              <a:buChar char="•"/>
            </a:pPr>
            <a:r>
              <a:rPr lang="en-US" b="0" dirty="0"/>
              <a:t>Andy Gowans from </a:t>
            </a:r>
            <a:r>
              <a:rPr lang="en-US" b="0" dirty="0" err="1"/>
              <a:t>Ofcom</a:t>
            </a:r>
            <a:r>
              <a:rPr lang="en-US" b="0" dirty="0"/>
              <a:t> had a presentation on what is going on at </a:t>
            </a:r>
            <a:r>
              <a:rPr lang="en-US" b="0" dirty="0" err="1"/>
              <a:t>Ofcom</a:t>
            </a:r>
            <a:r>
              <a:rPr lang="en-US" b="0" dirty="0"/>
              <a:t>. </a:t>
            </a:r>
          </a:p>
          <a:p>
            <a:pPr lvl="0">
              <a:buFont typeface="Arial" panose="020B0604020202020204" pitchFamily="34" charset="0"/>
              <a:buChar char="•"/>
            </a:pPr>
            <a:r>
              <a:rPr lang="en-US" b="0" dirty="0"/>
              <a:t>And the normal review of the many activities going in the EU, with many on 6 and 60 GHz. </a:t>
            </a:r>
          </a:p>
          <a:p>
            <a:pPr>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4B20DBDB-69A7-48CF-9778-5295C70BCDB4}"/>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5D4E0AE2-6766-4F6D-B8D5-F50D20592799}"/>
              </a:ext>
            </a:extLst>
          </p:cNvPr>
          <p:cNvSpPr>
            <a:spLocks noGrp="1"/>
          </p:cNvSpPr>
          <p:nvPr>
            <p:ph type="ftr" idx="14"/>
          </p:nvPr>
        </p:nvSpPr>
        <p:spPr/>
        <p:txBody>
          <a:bodyPr/>
          <a:lstStyle/>
          <a:p>
            <a:r>
              <a:rPr lang="en-GB"/>
              <a:t>Rich Kennedy, Self</a:t>
            </a:r>
          </a:p>
        </p:txBody>
      </p:sp>
      <p:sp>
        <p:nvSpPr>
          <p:cNvPr id="3" name="Date Placeholder 2">
            <a:extLst>
              <a:ext uri="{FF2B5EF4-FFF2-40B4-BE49-F238E27FC236}">
                <a16:creationId xmlns:a16="http://schemas.microsoft.com/office/drawing/2014/main" id="{ED563FC4-49C8-4E57-BB0F-4A243743FDC0}"/>
              </a:ext>
            </a:extLst>
          </p:cNvPr>
          <p:cNvSpPr>
            <a:spLocks noGrp="1"/>
          </p:cNvSpPr>
          <p:nvPr>
            <p:ph type="dt" idx="15"/>
          </p:nvPr>
        </p:nvSpPr>
        <p:spPr/>
        <p:txBody>
          <a:bodyPr/>
          <a:lstStyle/>
          <a:p>
            <a:r>
              <a:rPr lang="en-US"/>
              <a:t>February 2018</a:t>
            </a:r>
            <a:endParaRPr lang="en-GB"/>
          </a:p>
        </p:txBody>
      </p:sp>
    </p:spTree>
    <p:extLst>
      <p:ext uri="{BB962C8B-B14F-4D97-AF65-F5344CB8AC3E}">
        <p14:creationId xmlns:p14="http://schemas.microsoft.com/office/powerpoint/2010/main" val="2161892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ISED 2018-2022 Spectrum Outlook response</a:t>
            </a:r>
          </a:p>
        </p:txBody>
      </p:sp>
      <p:sp>
        <p:nvSpPr>
          <p:cNvPr id="4" name="Date Placeholder 3"/>
          <p:cNvSpPr>
            <a:spLocks noGrp="1"/>
          </p:cNvSpPr>
          <p:nvPr>
            <p:ph type="dt" sz="quarter" idx="10"/>
          </p:nvPr>
        </p:nvSpPr>
        <p:spPr/>
        <p:txBody>
          <a:bodyPr/>
          <a:lstStyle/>
          <a:p>
            <a:pPr>
              <a:defRPr/>
            </a:pPr>
            <a:r>
              <a:rPr lang="en-US"/>
              <a:t>February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18</a:t>
            </a:fld>
            <a:endParaRPr lang="en-GB"/>
          </a:p>
        </p:txBody>
      </p:sp>
    </p:spTree>
    <p:extLst>
      <p:ext uri="{BB962C8B-B14F-4D97-AF65-F5344CB8AC3E}">
        <p14:creationId xmlns:p14="http://schemas.microsoft.com/office/powerpoint/2010/main" val="3331238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February 8, 2018 via teleconference</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ISED Canada Spectrum Outlook consultation</a:t>
            </a:r>
          </a:p>
          <a:p>
            <a:pPr lvl="1">
              <a:buFont typeface="Arial" panose="020B0604020202020204" pitchFamily="34" charset="0"/>
              <a:buChar char="•"/>
            </a:pPr>
            <a:r>
              <a:rPr lang="en-US" altLang="en-US" dirty="0"/>
              <a:t>Ofcom consultation for 6 and 60 GHz</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Approve the response to the ISED consultation</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6148C502-3291-411C-AA70-995BD69F1BEB}"/>
              </a:ext>
            </a:extLst>
          </p:cNvPr>
          <p:cNvSpPr>
            <a:spLocks noGrp="1" noChangeArrowheads="1"/>
          </p:cNvSpPr>
          <p:nvPr>
            <p:ph type="title"/>
          </p:nvPr>
        </p:nvSpPr>
        <p:spPr>
          <a:xfrm>
            <a:off x="304800" y="609600"/>
            <a:ext cx="8839200" cy="6858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4A6BE35E-E760-48C3-BCF8-58201FF094B5}"/>
              </a:ext>
            </a:extLst>
          </p:cNvPr>
          <p:cNvSpPr>
            <a:spLocks noGrp="1" noChangeArrowheads="1"/>
          </p:cNvSpPr>
          <p:nvPr>
            <p:ph type="body" idx="1"/>
          </p:nvPr>
        </p:nvSpPr>
        <p:spPr>
          <a:xfrm>
            <a:off x="-17463" y="2057400"/>
            <a:ext cx="9144001" cy="42672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5CC8065E-84A1-4ED8-97E3-780A74002F64}"/>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DDFA970D-355A-4439-976B-F60AA1DA6F09}"/>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B7AC545-A6D7-41EC-86ED-E723156C31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6169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B8934A5-BD6B-41BF-8E03-62FC8CB31480}"/>
              </a:ext>
            </a:extLst>
          </p:cNvPr>
          <p:cNvSpPr>
            <a:spLocks noGrp="1" noChangeArrowheads="1"/>
          </p:cNvSpPr>
          <p:nvPr>
            <p:ph type="title"/>
          </p:nvPr>
        </p:nvSpPr>
        <p:spPr>
          <a:xfrm>
            <a:off x="685800" y="457200"/>
            <a:ext cx="7772400" cy="9906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DBC3D601-7439-477A-A28E-BA5EC2BBA79D}"/>
              </a:ext>
            </a:extLst>
          </p:cNvPr>
          <p:cNvSpPr>
            <a:spLocks noGrp="1" noChangeArrowheads="1"/>
          </p:cNvSpPr>
          <p:nvPr>
            <p:ph type="body" idx="1"/>
          </p:nvPr>
        </p:nvSpPr>
        <p:spPr>
          <a:xfrm>
            <a:off x="228600" y="21336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303FCC79-1FFE-4683-B35D-9BB92F727F67}"/>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EF92E073-0D6B-479E-93B1-33F10B001BDE}"/>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0313F7F1-DCCD-4DD2-BEBE-AD31237686A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54121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37B522EC-3627-4FC4-BC1C-F7FC93C65741}"/>
              </a:ext>
            </a:extLst>
          </p:cNvPr>
          <p:cNvSpPr>
            <a:spLocks noGrp="1" noChangeArrowheads="1"/>
          </p:cNvSpPr>
          <p:nvPr>
            <p:ph type="title"/>
          </p:nvPr>
        </p:nvSpPr>
        <p:spPr>
          <a:xfrm>
            <a:off x="228600" y="381000"/>
            <a:ext cx="8686800" cy="11430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58100FE-BCFA-4681-9D91-D9D8E5325CF0}"/>
              </a:ext>
            </a:extLst>
          </p:cNvPr>
          <p:cNvSpPr>
            <a:spLocks noGrp="1" noChangeArrowheads="1"/>
          </p:cNvSpPr>
          <p:nvPr>
            <p:ph type="body" idx="1"/>
          </p:nvPr>
        </p:nvSpPr>
        <p:spPr>
          <a:xfrm>
            <a:off x="685800" y="1295400"/>
            <a:ext cx="7772400" cy="53340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marL="457200" lvl="1" indent="0" algn="ctr">
              <a:lnSpc>
                <a:spcPct val="80000"/>
              </a:lnSpc>
              <a:spcAft>
                <a:spcPct val="40000"/>
              </a:spcAft>
              <a:buSzPct val="150000"/>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7717D142-5373-430D-9D82-78870B967A35}"/>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371E6D0F-E811-43DD-A287-370A6A914006}"/>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53B07D2-9475-40A9-8DDE-8217E45ED2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83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4AE9A46-6CB1-45E5-843B-9AC5CEF2AB98}"/>
              </a:ext>
            </a:extLst>
          </p:cNvPr>
          <p:cNvSpPr>
            <a:spLocks noGrp="1" noChangeArrowheads="1"/>
          </p:cNvSpPr>
          <p:nvPr>
            <p:ph type="title"/>
          </p:nvPr>
        </p:nvSpPr>
        <p:spPr>
          <a:xfrm>
            <a:off x="381000" y="609600"/>
            <a:ext cx="8458200" cy="609600"/>
          </a:xfrm>
        </p:spPr>
        <p:txBody>
          <a:bodyPr/>
          <a:lstStyle/>
          <a:p>
            <a:r>
              <a:rPr lang="en-GB" altLang="en-US" sz="3200" u="sng" dirty="0">
                <a:solidFill>
                  <a:schemeClr val="tx1"/>
                </a:solidFill>
                <a:latin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928B9A60-909C-4376-94B9-8DBC940017A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6BA61292-7125-4016-A37C-6511588C5B0C}"/>
              </a:ext>
            </a:extLst>
          </p:cNvPr>
          <p:cNvSpPr>
            <a:spLocks noChangeArrowheads="1"/>
          </p:cNvSpPr>
          <p:nvPr/>
        </p:nvSpPr>
        <p:spPr bwMode="auto">
          <a:xfrm>
            <a:off x="304800" y="14478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66B9AC56-9209-497A-8B34-5F8AE5CCB3C2}"/>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C396EC84-E69B-40B3-AA20-C553C50E6D1F}"/>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AA1B8483-2FBA-4009-A201-D6D411919B2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897146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8</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4572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a:t>February 2018</a:t>
            </a:r>
            <a:endParaRPr lang="en-GB" dirty="0"/>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ISED Canada Spectrum Outlook consultation</a:t>
            </a:r>
          </a:p>
          <a:p>
            <a:pPr lvl="1"/>
            <a:r>
              <a:rPr lang="en-US" altLang="en-US" dirty="0"/>
              <a:t>Ofcom consultation for 6 and 60 GHz</a:t>
            </a:r>
          </a:p>
          <a:p>
            <a:r>
              <a:rPr lang="en-US" sz="2000" b="0" dirty="0"/>
              <a:t>Review of Irvine meeting</a:t>
            </a:r>
          </a:p>
        </p:txBody>
      </p:sp>
      <p:sp>
        <p:nvSpPr>
          <p:cNvPr id="4" name="Date Placeholder 3"/>
          <p:cNvSpPr>
            <a:spLocks noGrp="1"/>
          </p:cNvSpPr>
          <p:nvPr>
            <p:ph type="dt" sz="quarter" idx="10"/>
          </p:nvPr>
        </p:nvSpPr>
        <p:spPr/>
        <p:txBody>
          <a:bodyPr/>
          <a:lstStyle/>
          <a:p>
            <a:pPr>
              <a:defRPr/>
            </a:pPr>
            <a:r>
              <a:rPr lang="en-US"/>
              <a:t>February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9</a:t>
            </a:fld>
            <a:endParaRPr lang="en-GB"/>
          </a:p>
        </p:txBody>
      </p:sp>
    </p:spTree>
    <p:extLst>
      <p:ext uri="{BB962C8B-B14F-4D97-AF65-F5344CB8AC3E}">
        <p14:creationId xmlns:p14="http://schemas.microsoft.com/office/powerpoint/2010/main" val="194256778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64621</TotalTime>
  <Words>1553</Words>
  <Application>Microsoft Office PowerPoint</Application>
  <PresentationFormat>On-screen Show (4:3)</PresentationFormat>
  <Paragraphs>172</Paragraphs>
  <Slides>19</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MS Gothic</vt:lpstr>
      <vt:lpstr>ＭＳ Ｐゴシック</vt:lpstr>
      <vt:lpstr>Arial</vt:lpstr>
      <vt:lpstr>Arial Unicode MS</vt:lpstr>
      <vt:lpstr>Calibri</vt:lpstr>
      <vt:lpstr>Helvetica</vt:lpstr>
      <vt:lpstr>Monotype Sorts</vt:lpstr>
      <vt:lpstr>Times New Roman</vt:lpstr>
      <vt:lpstr>Office Theme</vt:lpstr>
      <vt:lpstr>Document</vt:lpstr>
      <vt:lpstr>IEEE 802.18 RR-TAG February 1st Teleconference Agenda</vt:lpstr>
      <vt:lpstr>Agenda</vt:lpstr>
      <vt:lpstr>Administrative Items</vt:lpstr>
      <vt:lpstr>Participants have a duty to inform the IEEE</vt:lpstr>
      <vt:lpstr>Ways to inform IEEE</vt:lpstr>
      <vt:lpstr>Other guidelines for IEEE WG meetings</vt:lpstr>
      <vt:lpstr>Patent-related information</vt:lpstr>
      <vt:lpstr>PowerPoint Presentation</vt:lpstr>
      <vt:lpstr>Discussion Items</vt:lpstr>
      <vt:lpstr>ISED Spectrum Outlook</vt:lpstr>
      <vt:lpstr>PowerPoint Presentation</vt:lpstr>
      <vt:lpstr>PowerPoint Presentation</vt:lpstr>
      <vt:lpstr>PowerPoint Presentation</vt:lpstr>
      <vt:lpstr>PowerPoint Presentation</vt:lpstr>
      <vt:lpstr>ISED Spectrum Outlook Response</vt:lpstr>
      <vt:lpstr>Ofcom Consultation</vt:lpstr>
      <vt:lpstr>Review of Irvine Meeting</vt:lpstr>
      <vt:lpstr>Actions [Required]</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381</cp:revision>
  <cp:lastPrinted>2017-08-03T16:59:47Z</cp:lastPrinted>
  <dcterms:created xsi:type="dcterms:W3CDTF">2016-03-03T14:54:45Z</dcterms:created>
  <dcterms:modified xsi:type="dcterms:W3CDTF">2018-02-01T16:11:46Z</dcterms:modified>
</cp:coreProperties>
</file>