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5"/>
  </p:notesMasterIdLst>
  <p:handoutMasterIdLst>
    <p:handoutMasterId r:id="rId66"/>
  </p:handoutMasterIdLst>
  <p:sldIdLst>
    <p:sldId id="256" r:id="rId2"/>
    <p:sldId id="341" r:id="rId3"/>
    <p:sldId id="329" r:id="rId4"/>
    <p:sldId id="330" r:id="rId5"/>
    <p:sldId id="319" r:id="rId6"/>
    <p:sldId id="331" r:id="rId7"/>
    <p:sldId id="375" r:id="rId8"/>
    <p:sldId id="320" r:id="rId9"/>
    <p:sldId id="343" r:id="rId10"/>
    <p:sldId id="347" r:id="rId11"/>
    <p:sldId id="348" r:id="rId12"/>
    <p:sldId id="374" r:id="rId13"/>
    <p:sldId id="353" r:id="rId14"/>
    <p:sldId id="354" r:id="rId15"/>
    <p:sldId id="355" r:id="rId16"/>
    <p:sldId id="356" r:id="rId17"/>
    <p:sldId id="368" r:id="rId18"/>
    <p:sldId id="376" r:id="rId19"/>
    <p:sldId id="369" r:id="rId20"/>
    <p:sldId id="377" r:id="rId21"/>
    <p:sldId id="370" r:id="rId22"/>
    <p:sldId id="378" r:id="rId23"/>
    <p:sldId id="371" r:id="rId24"/>
    <p:sldId id="379" r:id="rId25"/>
    <p:sldId id="372" r:id="rId26"/>
    <p:sldId id="380" r:id="rId27"/>
    <p:sldId id="373" r:id="rId28"/>
    <p:sldId id="323" r:id="rId29"/>
    <p:sldId id="381" r:id="rId30"/>
    <p:sldId id="366" r:id="rId31"/>
    <p:sldId id="350" r:id="rId32"/>
    <p:sldId id="382" r:id="rId33"/>
    <p:sldId id="358" r:id="rId34"/>
    <p:sldId id="383" r:id="rId35"/>
    <p:sldId id="359" r:id="rId36"/>
    <p:sldId id="384" r:id="rId37"/>
    <p:sldId id="360" r:id="rId38"/>
    <p:sldId id="361" r:id="rId39"/>
    <p:sldId id="362" r:id="rId40"/>
    <p:sldId id="385" r:id="rId41"/>
    <p:sldId id="364" r:id="rId42"/>
    <p:sldId id="365" r:id="rId43"/>
    <p:sldId id="351" r:id="rId44"/>
    <p:sldId id="386" r:id="rId45"/>
    <p:sldId id="367" r:id="rId46"/>
    <p:sldId id="387" r:id="rId47"/>
    <p:sldId id="338" r:id="rId48"/>
    <p:sldId id="388" r:id="rId49"/>
    <p:sldId id="352" r:id="rId50"/>
    <p:sldId id="389" r:id="rId51"/>
    <p:sldId id="346" r:id="rId52"/>
    <p:sldId id="396" r:id="rId53"/>
    <p:sldId id="395" r:id="rId54"/>
    <p:sldId id="321" r:id="rId55"/>
    <p:sldId id="349" r:id="rId56"/>
    <p:sldId id="327" r:id="rId57"/>
    <p:sldId id="342" r:id="rId58"/>
    <p:sldId id="333" r:id="rId59"/>
    <p:sldId id="393" r:id="rId60"/>
    <p:sldId id="394" r:id="rId61"/>
    <p:sldId id="390" r:id="rId62"/>
    <p:sldId id="392" r:id="rId63"/>
    <p:sldId id="391" r:id="rId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37" autoAdjust="0"/>
    <p:restoredTop sz="94660"/>
  </p:normalViewPr>
  <p:slideViewPr>
    <p:cSldViewPr>
      <p:cViewPr varScale="1">
        <p:scale>
          <a:sx n="98" d="100"/>
          <a:sy n="98" d="100"/>
        </p:scale>
        <p:origin x="90" y="3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18-Jan-18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Rich Kennedy  (Self) / Jay Holcomb (Itron)</a:t>
            </a:r>
            <a:endParaRPr lang="en-GB" dirty="0"/>
          </a:p>
        </p:txBody>
      </p:sp>
      <p:sp>
        <p:nvSpPr>
          <p:cNvPr id="12" name="Rectangle 3"/>
          <p:cNvSpPr>
            <a:spLocks noGrp="1" noChangeArrowheads="1"/>
          </p:cNvSpPr>
          <p:nvPr>
            <p:ph type="dt" idx="15"/>
          </p:nvPr>
        </p:nvSpPr>
        <p:spPr bwMode="auto">
          <a:xfrm>
            <a:off x="685800" y="304800"/>
            <a:ext cx="2133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2018</a:t>
            </a:r>
            <a:endParaRPr lang="en-GB" dirty="0"/>
          </a:p>
        </p:txBody>
      </p:sp>
      <p:sp>
        <p:nvSpPr>
          <p:cNvPr id="3" name="Footer Placeholder 2"/>
          <p:cNvSpPr>
            <a:spLocks noGrp="1"/>
          </p:cNvSpPr>
          <p:nvPr>
            <p:ph type="ftr" idx="11"/>
          </p:nvPr>
        </p:nvSpPr>
        <p:spPr/>
        <p:txBody>
          <a:bodyPr/>
          <a:lstStyle>
            <a:lvl1pPr>
              <a:defRPr/>
            </a:lvl1pPr>
          </a:lstStyle>
          <a:p>
            <a:r>
              <a:rPr lang="en-US"/>
              <a:t>Rich Kennedy  (Self) / 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2018</a:t>
            </a:r>
            <a:endParaRPr lang="en-GB"/>
          </a:p>
        </p:txBody>
      </p:sp>
      <p:sp>
        <p:nvSpPr>
          <p:cNvPr id="4" name="Footer Placeholder 3"/>
          <p:cNvSpPr>
            <a:spLocks noGrp="1"/>
          </p:cNvSpPr>
          <p:nvPr>
            <p:ph type="ftr" idx="11"/>
          </p:nvPr>
        </p:nvSpPr>
        <p:spPr/>
        <p:txBody>
          <a:bodyPr/>
          <a:lstStyle>
            <a:lvl1pPr>
              <a:defRPr/>
            </a:lvl1pPr>
          </a:lstStyle>
          <a:p>
            <a:r>
              <a:rPr lang="en-GB"/>
              <a:t>Rich Kennedy,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34383565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Rich Kennedy  (Self) / 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802.18-18/0008r02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7/18-17-0145-00-0000-isesd-consultation-whitespace.pdf" TargetMode="External"/><Relationship Id="rId2" Type="http://schemas.openxmlformats.org/officeDocument/2006/relationships/hyperlink" Target="http://www.ic.gc.ca/eic/site/smt-gst.nsf/eng/sf11343.html"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7/18-17-0148-00-0000-ised-consultation-on-the-spectrum-outlook-2018-to-2022.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portal.etsi.org/webapp/WorkProgram/Report_WorkItem.asp?WKI_ID=51678"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portal.etsi.org/webapp/WorkProgram/Report_WorkItem.asp?WKI_ID=53900" TargetMode="Externa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003-00-0000-ofcom-fixed-wireless-spectrum-strategy.pdf" TargetMode="External"/><Relationship Id="rId2" Type="http://schemas.openxmlformats.org/officeDocument/2006/relationships/hyperlink" Target="https://www.ofcom.org.uk/consultations-and-statements/category-2/fixed-wireless-spectrum-strategy"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cn/18/18-18-0006-00-0000-imt-2020-radio-interface-tech-r00-sg05-cir-0059.docx" TargetMode="External"/><Relationship Id="rId7" Type="http://schemas.openxmlformats.org/officeDocument/2006/relationships/hyperlink" Target="https://www.itu.int/en/ITU-R/study-groups/rsg5/rwp5d/imt-2020/Pages/submission-eval.aspx" TargetMode="External"/><Relationship Id="rId2" Type="http://schemas.openxmlformats.org/officeDocument/2006/relationships/hyperlink" Target="https://www.itu.int/md/meetingdoc.asp?lang=en&amp;parent=R00-SG05-CIR-0059" TargetMode="External"/><Relationship Id="rId1" Type="http://schemas.openxmlformats.org/officeDocument/2006/relationships/slideLayout" Target="../slideLayouts/slideLayout1.xml"/><Relationship Id="rId6" Type="http://schemas.openxmlformats.org/officeDocument/2006/relationships/hyperlink" Target="http://www.itu.int/en/ITU-R/study-groups/rsg5/rwp5d/imt-2020/Pages/default.aspx" TargetMode="External"/><Relationship Id="rId5" Type="http://schemas.openxmlformats.org/officeDocument/2006/relationships/hyperlink" Target="http://www.itu.int/en/ITU-R/study-groups/rsg5/rwp5d/imt-2020/Pages/ws-20171004.aspx" TargetMode="External"/><Relationship Id="rId4" Type="http://schemas.openxmlformats.org/officeDocument/2006/relationships/hyperlink" Target="https://mentor.ieee.org/802.18/dcn/18/18-18-0007-00-0000-imt-2020-radio-interface-tech-r00-sg05-cir-0059-support.zip"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7/11-17-1889-02-AANI-skeleton-for-a-candidate-imt-2020-rit-based-on-ieee-802-11.docx" TargetMode="Externa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hyperlink" Target="https://www.acma.gov.au/theACMA/Consultations/Consultations" TargetMode="External"/><Relationship Id="rId2" Type="http://schemas.openxmlformats.org/officeDocument/2006/relationships/hyperlink" Target="https://www.legislation.gov.au/Details/F2016C00432/Html/Text#primary-nav" TargetMode="External"/><Relationship Id="rId1" Type="http://schemas.openxmlformats.org/officeDocument/2006/relationships/slideLayout" Target="../slideLayouts/slideLayout1.xml"/><Relationship Id="rId5" Type="http://schemas.openxmlformats.org/officeDocument/2006/relationships/hyperlink" Target="https://mentor.ieee.org/802.18/dcn/18/18-18-0001-00-0000-acma-proposed-variation-to-lipd-licensing-3-docs.docx" TargetMode="External"/><Relationship Id="rId4" Type="http://schemas.openxmlformats.org/officeDocument/2006/relationships/hyperlink" Target="https://www.acma.gov.au/theACMA/variations-to-the-lipd-class-licence-2"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8/dcn/18/18-18-0002-00-0000-performance-specs-920-925mhz-equipment.pdf" TargetMode="External"/><Relationship Id="rId2" Type="http://schemas.openxmlformats.org/officeDocument/2006/relationships/hyperlink" Target="https://www.ofca.gov.hk/filemanager/ofca/en/content_401/hkca1078.pdf" TargetMode="Externa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8/dcn/16/18-16-0038-08-0000-teleconference-call-in-info.pptx" TargetMode="Externa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7/18-17-0140-01-0000-meeting-minutes-nov-2017-orlando.docx" TargetMode="Externa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147-00-0000-minutes-14dec17-rr-tag-teleconference.doc" TargetMode="External"/><Relationship Id="rId2" Type="http://schemas.openxmlformats.org/officeDocument/2006/relationships/hyperlink" Target="https://mentor.ieee.org/802.18/dcn/17/18-17-0142-00-0000-minutes-30nov17-rr-tag-teleconference.do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05-00-0000-minutes-11jan18-rr-tag-teleconference.doc"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7/18-17-0133-00-0000-s-1682-bill-to-facilitate-national-pipeline-of-spectrum-for-commercial-and-other-purposes.pdf" TargetMode="External"/><Relationship Id="rId2" Type="http://schemas.openxmlformats.org/officeDocument/2006/relationships/hyperlink" Target="https://www.congress.gov/bill/115th-congress/senate-bill/1682/tex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t>Rich Kennedy  (Self) / 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Irvine Interim Meeting Agenda</a:t>
            </a:r>
            <a:endParaRPr lang="en-GB" dirty="0"/>
          </a:p>
        </p:txBody>
      </p:sp>
      <p:sp>
        <p:nvSpPr>
          <p:cNvPr id="3074" name="Rectangle 2"/>
          <p:cNvSpPr>
            <a:spLocks noGrp="1" noChangeArrowheads="1"/>
          </p:cNvSpPr>
          <p:nvPr>
            <p:ph type="body" idx="1"/>
          </p:nvPr>
        </p:nvSpPr>
        <p:spPr>
          <a:xfrm>
            <a:off x="685800" y="1889125"/>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16 Jan 18</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18 Jan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83150814"/>
              </p:ext>
            </p:extLst>
          </p:nvPr>
        </p:nvGraphicFramePr>
        <p:xfrm>
          <a:off x="522288" y="3614738"/>
          <a:ext cx="8040687" cy="2568575"/>
        </p:xfrm>
        <a:graphic>
          <a:graphicData uri="http://schemas.openxmlformats.org/presentationml/2006/ole">
            <mc:AlternateContent xmlns:mc="http://schemas.openxmlformats.org/markup-compatibility/2006">
              <mc:Choice xmlns:v="urn:schemas-microsoft-com:vml" Requires="v">
                <p:oleObj spid="_x0000_s3367" name="Document" r:id="rId4" imgW="8267030" imgH="2642110" progId="Word.Document.8">
                  <p:embed/>
                </p:oleObj>
              </mc:Choice>
              <mc:Fallback>
                <p:oleObj name="Document" r:id="rId4" imgW="8267030" imgH="2642110" progId="Word.Document.8">
                  <p:embed/>
                  <p:pic>
                    <p:nvPicPr>
                      <p:cNvPr id="0" name="Picture 3"/>
                      <p:cNvPicPr>
                        <a:picLocks noChangeAspect="1" noChangeArrowheads="1"/>
                      </p:cNvPicPr>
                      <p:nvPr/>
                    </p:nvPicPr>
                    <p:blipFill>
                      <a:blip r:embed="rId5"/>
                      <a:srcRect/>
                      <a:stretch>
                        <a:fillRect/>
                      </a:stretch>
                    </p:blipFill>
                    <p:spPr bwMode="auto">
                      <a:xfrm>
                        <a:off x="522288" y="3614738"/>
                        <a:ext cx="8040687" cy="25685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1981"/>
            <a:ext cx="7770813" cy="683419"/>
          </a:xfrm>
        </p:spPr>
        <p:txBody>
          <a:bodyPr/>
          <a:lstStyle/>
          <a:p>
            <a:r>
              <a:rPr lang="en-US" altLang="en-US" sz="2800" dirty="0"/>
              <a:t>Americas - 2</a:t>
            </a:r>
            <a:endParaRPr lang="en-US" sz="2800" dirty="0"/>
          </a:p>
        </p:txBody>
      </p:sp>
      <p:sp>
        <p:nvSpPr>
          <p:cNvPr id="3" name="Content Placeholder 2"/>
          <p:cNvSpPr>
            <a:spLocks noGrp="1"/>
          </p:cNvSpPr>
          <p:nvPr>
            <p:ph idx="1"/>
          </p:nvPr>
        </p:nvSpPr>
        <p:spPr>
          <a:xfrm>
            <a:off x="685800" y="1219200"/>
            <a:ext cx="7467600" cy="4113213"/>
          </a:xfrm>
        </p:spPr>
        <p:txBody>
          <a:bodyPr/>
          <a:lstStyle/>
          <a:p>
            <a:pPr>
              <a:buFont typeface="Arial" panose="020B0604020202020204" pitchFamily="34" charset="0"/>
              <a:buChar char="•"/>
            </a:pPr>
            <a:r>
              <a:rPr lang="en-US" sz="2000" dirty="0"/>
              <a:t>ISED Harmonizing TVWS rules with the US</a:t>
            </a:r>
          </a:p>
          <a:p>
            <a:pPr marL="800100" lvl="1">
              <a:buFont typeface="Arial" panose="020B0604020202020204" pitchFamily="34" charset="0"/>
              <a:buChar char="•"/>
            </a:pPr>
            <a:r>
              <a:rPr lang="en-US" sz="1800" u="sng" dirty="0">
                <a:hlinkClick r:id="rId2"/>
              </a:rPr>
              <a:t>https://www.ic.gc.ca/eic/site/smt-gst.nsf/vwapj/Consultation-WhiteSpace-eng.pdf/$FILE/Consultation-WhiteSpace-eng.pdf</a:t>
            </a:r>
            <a:r>
              <a:rPr lang="en-US" sz="1800" dirty="0"/>
              <a:t> </a:t>
            </a:r>
          </a:p>
          <a:p>
            <a:pPr marL="800100" lvl="1">
              <a:buFont typeface="Arial" panose="020B0604020202020204" pitchFamily="34" charset="0"/>
              <a:buChar char="•"/>
            </a:pPr>
            <a:r>
              <a:rPr lang="en-US" sz="1800" u="sng" dirty="0">
                <a:hlinkClick r:id="rId3"/>
              </a:rPr>
              <a:t>https://mentor.ieee.org/802.18/dcn/17/18-17-0145-00-0000-isesd-consultation-whitespace.pdf</a:t>
            </a:r>
            <a:r>
              <a:rPr lang="en-US" sz="1800" dirty="0"/>
              <a:t> </a:t>
            </a:r>
          </a:p>
          <a:p>
            <a:pPr marL="800100" lvl="1">
              <a:buFont typeface="Arial" panose="020B0604020202020204" pitchFamily="34" charset="0"/>
              <a:buChar char="•"/>
            </a:pPr>
            <a:r>
              <a:rPr lang="en-US" sz="1800" dirty="0"/>
              <a:t>Allowing fixed white space devices on channels 3 and 4 </a:t>
            </a:r>
          </a:p>
          <a:p>
            <a:pPr marL="800100" lvl="1">
              <a:buFont typeface="Arial" panose="020B0604020202020204" pitchFamily="34" charset="0"/>
              <a:buChar char="•"/>
            </a:pPr>
            <a:r>
              <a:rPr lang="en-US" sz="1800" dirty="0"/>
              <a:t>Operation of personal portable TVWS devices on channels 13-20</a:t>
            </a:r>
          </a:p>
          <a:p>
            <a:pPr marL="800100" lvl="1">
              <a:buFont typeface="Arial" panose="020B0604020202020204" pitchFamily="34" charset="0"/>
              <a:buChar char="•"/>
            </a:pPr>
            <a:r>
              <a:rPr lang="en-US" sz="1800" dirty="0"/>
              <a:t>Now permit operation below 608 MHz</a:t>
            </a:r>
          </a:p>
          <a:p>
            <a:pPr marL="800100" lvl="1">
              <a:buFont typeface="Arial" panose="020B0604020202020204" pitchFamily="34" charset="0"/>
              <a:buChar char="•"/>
            </a:pPr>
            <a:r>
              <a:rPr lang="en-US" sz="1800" dirty="0"/>
              <a:t>Preclude the use of channels 37 to 51</a:t>
            </a:r>
          </a:p>
          <a:p>
            <a:pPr marL="1200150" lvl="2" indent="-285750">
              <a:buFont typeface="Arial" panose="020B0604020202020204" pitchFamily="34" charset="0"/>
              <a:buChar char="•"/>
            </a:pPr>
            <a:r>
              <a:rPr lang="en-US" sz="1600" dirty="0"/>
              <a:t>US allows low power use on 37</a:t>
            </a:r>
          </a:p>
          <a:p>
            <a:pPr lvl="6">
              <a:buFont typeface="Arial" panose="020B0604020202020204" pitchFamily="34" charset="0"/>
              <a:buChar char="•"/>
            </a:pPr>
            <a:endParaRPr lang="en-US" sz="1200" dirty="0"/>
          </a:p>
          <a:p>
            <a:pPr>
              <a:buFont typeface="Arial" panose="020B0604020202020204" pitchFamily="34" charset="0"/>
              <a:buChar char="•"/>
            </a:pPr>
            <a:r>
              <a:rPr lang="en-US" sz="2000" dirty="0"/>
              <a:t>Comments moved:</a:t>
            </a:r>
          </a:p>
          <a:p>
            <a:pPr lvl="1">
              <a:buFont typeface="Arial" panose="020B0604020202020204" pitchFamily="34" charset="0"/>
              <a:buChar char="•"/>
            </a:pPr>
            <a:r>
              <a:rPr lang="en-US" sz="1800" dirty="0"/>
              <a:t>Note 1:</a:t>
            </a:r>
            <a:r>
              <a:rPr lang="en-US" sz="1800" b="0" dirty="0"/>
              <a:t> The deadline for submission of comments has been extended to </a:t>
            </a:r>
            <a:r>
              <a:rPr lang="en-US" sz="1800" b="1" dirty="0"/>
              <a:t>February 15, 2018</a:t>
            </a:r>
            <a:r>
              <a:rPr lang="en-US" sz="1800" b="0" dirty="0"/>
              <a:t> and the deadline for submission of reply comments has been extended to </a:t>
            </a:r>
            <a:r>
              <a:rPr lang="en-US" sz="1800" dirty="0"/>
              <a:t>March 2, 2018</a:t>
            </a:r>
            <a:r>
              <a:rPr lang="en-US" sz="1800" b="0" dirty="0"/>
              <a:t>.</a:t>
            </a:r>
            <a:endParaRPr lang="en-US" sz="1800"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96838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3a</a:t>
            </a:r>
          </a:p>
        </p:txBody>
      </p:sp>
      <p:sp>
        <p:nvSpPr>
          <p:cNvPr id="3" name="Content Placeholder 2"/>
          <p:cNvSpPr>
            <a:spLocks noGrp="1"/>
          </p:cNvSpPr>
          <p:nvPr>
            <p:ph idx="1"/>
          </p:nvPr>
        </p:nvSpPr>
        <p:spPr>
          <a:xfrm>
            <a:off x="714374" y="1197586"/>
            <a:ext cx="7770813" cy="4572000"/>
          </a:xfrm>
        </p:spPr>
        <p:txBody>
          <a:bodyPr/>
          <a:lstStyle/>
          <a:p>
            <a:pPr>
              <a:buFont typeface="Arial" panose="020B0604020202020204" pitchFamily="34" charset="0"/>
              <a:buChar char="•"/>
            </a:pPr>
            <a:r>
              <a:rPr lang="en-US" sz="2000" dirty="0"/>
              <a:t>ISED Spectrum Outlook 2018 to 2022</a:t>
            </a:r>
          </a:p>
          <a:p>
            <a:pPr lvl="1">
              <a:buFont typeface="Arial" panose="020B0604020202020204" pitchFamily="34" charset="0"/>
              <a:buChar char="•"/>
            </a:pPr>
            <a:r>
              <a:rPr lang="en-US" sz="1800" dirty="0">
                <a:hlinkClick r:id="rId2"/>
              </a:rPr>
              <a:t>http://www.ic.gc.ca/eic/site/smt-gst.nsf/eng/sf11333.html </a:t>
            </a:r>
          </a:p>
          <a:p>
            <a:pPr lvl="1">
              <a:buFont typeface="Arial" panose="020B0604020202020204" pitchFamily="34" charset="0"/>
              <a:buChar char="•"/>
            </a:pPr>
            <a:r>
              <a:rPr lang="en-US" sz="1800" dirty="0">
                <a:hlinkClick r:id="rId2"/>
              </a:rPr>
              <a:t>https://mentor.ieee.org/802.18/dcn/17/18-17-0148-00-0000-ised-consultation-on-the-spectrum-outlook-2018-to-2022.pdf</a:t>
            </a: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In support of Canada’s Innovation and Skills Plan, and with a focus on ensuring that Canadians can benefit from world-class networks and advancements in new digital technologies and services, ISED acknowledges that as the demand for digital connectivity grows, so will the demand for spectrum. Through the release of this document, ISED, on behalf of the Minister, is hereby initiating a consultation on the overall approach and planning activities related to the release of spectrum for commercial mobile services, </a:t>
            </a:r>
            <a:r>
              <a:rPr lang="en-CA" sz="1800" dirty="0"/>
              <a:t>licence</a:t>
            </a:r>
            <a:r>
              <a:rPr lang="en-US" sz="1800" dirty="0"/>
              <a:t>-exempt applications, satellite services and wireless backhaul services over the years 2018 to 2022.</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20444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3b</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pPr>
              <a:buFont typeface="Arial" panose="020B0604020202020204" pitchFamily="34" charset="0"/>
              <a:buChar char="•"/>
            </a:pPr>
            <a:r>
              <a:rPr lang="en-US" sz="1800" b="0" dirty="0"/>
              <a:t>The purpose of the present notice is to advise all interested parties that based on the merits of several requests for additional time to respond, the deadline for submission of comments has been extended to </a:t>
            </a:r>
            <a:r>
              <a:rPr lang="en-US" sz="1800" dirty="0"/>
              <a:t>February 16, 2018</a:t>
            </a:r>
            <a:r>
              <a:rPr lang="en-US" sz="1800" b="0" dirty="0"/>
              <a:t>, and the deadline for reply comments has been extended to </a:t>
            </a:r>
            <a:r>
              <a:rPr lang="en-US" sz="1800" dirty="0"/>
              <a:t>March 16, 2018</a:t>
            </a:r>
            <a:r>
              <a:rPr lang="en-US" sz="1800" b="0" dirty="0"/>
              <a:t>. All comments received will be posted on ISED’s Spectrum Management and Telecommunications Web site.</a:t>
            </a:r>
          </a:p>
          <a:p>
            <a:pPr>
              <a:buFont typeface="Arial" panose="020B0604020202020204" pitchFamily="34" charset="0"/>
              <a:buChar char="•"/>
            </a:pPr>
            <a:endParaRPr lang="en-US" sz="1800" b="0" dirty="0"/>
          </a:p>
          <a:p>
            <a:pPr>
              <a:buFont typeface="Arial" panose="020B0604020202020204" pitchFamily="34" charset="0"/>
              <a:buChar char="•"/>
            </a:pPr>
            <a:r>
              <a:rPr lang="en-US" sz="1800" dirty="0"/>
              <a:t>Canada should consider the band 5925 MHz to 7125 MHz for unlicensed sharing</a:t>
            </a:r>
          </a:p>
          <a:p>
            <a:pPr lvl="1">
              <a:buFont typeface="Arial" panose="020B0604020202020204" pitchFamily="34" charset="0"/>
              <a:buChar char="•"/>
            </a:pPr>
            <a:r>
              <a:rPr lang="en-US" sz="1800" dirty="0"/>
              <a:t>FCC is in the process of looking at this band; could be open by late 2019</a:t>
            </a:r>
          </a:p>
          <a:p>
            <a:pPr lvl="1">
              <a:buFont typeface="Arial" panose="020B0604020202020204" pitchFamily="34" charset="0"/>
              <a:buChar char="•"/>
            </a:pPr>
            <a:r>
              <a:rPr lang="en-US" sz="1800" dirty="0"/>
              <a:t>EU has begun studies required for their process</a:t>
            </a:r>
          </a:p>
          <a:p>
            <a:pPr lvl="2">
              <a:buFont typeface="Arial" panose="020B0604020202020204" pitchFamily="34" charset="0"/>
              <a:buChar char="•"/>
            </a:pPr>
            <a:r>
              <a:rPr lang="en-US" dirty="0"/>
              <a:t>SE45 created specifically to perform studies of 6 GHz</a:t>
            </a:r>
          </a:p>
          <a:p>
            <a:pPr lvl="2">
              <a:buFont typeface="Arial" panose="020B0604020202020204" pitchFamily="34" charset="0"/>
              <a:buChar char="•"/>
            </a:pPr>
            <a:r>
              <a:rPr lang="en-US" dirty="0"/>
              <a:t>FM57 created to designate the spectrum</a:t>
            </a:r>
          </a:p>
          <a:p>
            <a:pPr lvl="1">
              <a:buFont typeface="Arial" panose="020B0604020202020204" pitchFamily="34" charset="0"/>
              <a:buChar char="•"/>
            </a:pPr>
            <a:r>
              <a:rPr lang="en-US" sz="1800" dirty="0"/>
              <a:t>This is a major push from both the Wi-Fi and </a:t>
            </a:r>
            <a:r>
              <a:rPr lang="en-US" sz="1800" dirty="0" err="1"/>
              <a:t>LTEu</a:t>
            </a:r>
            <a:r>
              <a:rPr lang="en-US" sz="1800" dirty="0"/>
              <a:t> industries</a:t>
            </a:r>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30767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7" name="Picture 6"/>
          <p:cNvPicPr>
            <a:picLocks noChangeAspect="1"/>
          </p:cNvPicPr>
          <p:nvPr/>
        </p:nvPicPr>
        <p:blipFill>
          <a:blip r:embed="rId2"/>
          <a:stretch>
            <a:fillRect/>
          </a:stretch>
        </p:blipFill>
        <p:spPr>
          <a:xfrm>
            <a:off x="1443037" y="685800"/>
            <a:ext cx="6257925" cy="5715000"/>
          </a:xfrm>
          <a:prstGeom prst="rect">
            <a:avLst/>
          </a:prstGeom>
        </p:spPr>
      </p:pic>
    </p:spTree>
    <p:extLst>
      <p:ext uri="{BB962C8B-B14F-4D97-AF65-F5344CB8AC3E}">
        <p14:creationId xmlns:p14="http://schemas.microsoft.com/office/powerpoint/2010/main" val="2984845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a:p>
        </p:txBody>
      </p:sp>
      <p:sp>
        <p:nvSpPr>
          <p:cNvPr id="3" name="Footer Placeholder 2"/>
          <p:cNvSpPr>
            <a:spLocks noGrp="1"/>
          </p:cNvSpPr>
          <p:nvPr>
            <p:ph type="ftr" idx="11"/>
          </p:nvPr>
        </p:nvSpPr>
        <p:spPr/>
        <p:txBody>
          <a:bodyPr/>
          <a:lstStyle/>
          <a:p>
            <a:r>
              <a:rPr lang="en-GB"/>
              <a:t>Rich Kennedy, Self</a:t>
            </a:r>
          </a:p>
        </p:txBody>
      </p:sp>
      <p:sp>
        <p:nvSpPr>
          <p:cNvPr id="4" name="Slide Number Placeholder 3"/>
          <p:cNvSpPr>
            <a:spLocks noGrp="1"/>
          </p:cNvSpPr>
          <p:nvPr>
            <p:ph type="sldNum" idx="12"/>
          </p:nvPr>
        </p:nvSpPr>
        <p:spPr/>
        <p:txBody>
          <a:bodyPr/>
          <a:lstStyle/>
          <a:p>
            <a:r>
              <a:rPr lang="en-GB"/>
              <a:t>Slide </a:t>
            </a:r>
            <a:fld id="{F5D8E26B-7BCF-4D25-9C89-0168A6618F18}" type="slidenum">
              <a:rPr lang="en-GB" smtClean="0"/>
              <a:pPr/>
              <a:t>14</a:t>
            </a:fld>
            <a:endParaRPr lang="en-GB"/>
          </a:p>
        </p:txBody>
      </p:sp>
      <p:pic>
        <p:nvPicPr>
          <p:cNvPr id="5" name="Picture 4"/>
          <p:cNvPicPr>
            <a:picLocks noChangeAspect="1"/>
          </p:cNvPicPr>
          <p:nvPr/>
        </p:nvPicPr>
        <p:blipFill>
          <a:blip r:embed="rId2"/>
          <a:stretch>
            <a:fillRect/>
          </a:stretch>
        </p:blipFill>
        <p:spPr>
          <a:xfrm>
            <a:off x="1143000" y="855662"/>
            <a:ext cx="6781800" cy="266700"/>
          </a:xfrm>
          <a:prstGeom prst="rect">
            <a:avLst/>
          </a:prstGeom>
        </p:spPr>
      </p:pic>
      <p:pic>
        <p:nvPicPr>
          <p:cNvPr id="6" name="Picture 5"/>
          <p:cNvPicPr>
            <a:picLocks noChangeAspect="1"/>
          </p:cNvPicPr>
          <p:nvPr/>
        </p:nvPicPr>
        <p:blipFill>
          <a:blip r:embed="rId3"/>
          <a:stretch>
            <a:fillRect/>
          </a:stretch>
        </p:blipFill>
        <p:spPr>
          <a:xfrm>
            <a:off x="1066800" y="1122362"/>
            <a:ext cx="7196889" cy="2819400"/>
          </a:xfrm>
          <a:prstGeom prst="rect">
            <a:avLst/>
          </a:prstGeom>
        </p:spPr>
      </p:pic>
    </p:spTree>
    <p:extLst>
      <p:ext uri="{BB962C8B-B14F-4D97-AF65-F5344CB8AC3E}">
        <p14:creationId xmlns:p14="http://schemas.microsoft.com/office/powerpoint/2010/main" val="181524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pic>
        <p:nvPicPr>
          <p:cNvPr id="7" name="Picture 6"/>
          <p:cNvPicPr>
            <a:picLocks noChangeAspect="1"/>
          </p:cNvPicPr>
          <p:nvPr/>
        </p:nvPicPr>
        <p:blipFill>
          <a:blip r:embed="rId2"/>
          <a:stretch>
            <a:fillRect/>
          </a:stretch>
        </p:blipFill>
        <p:spPr>
          <a:xfrm>
            <a:off x="1331159" y="685800"/>
            <a:ext cx="6724650" cy="4953000"/>
          </a:xfrm>
          <a:prstGeom prst="rect">
            <a:avLst/>
          </a:prstGeom>
        </p:spPr>
      </p:pic>
    </p:spTree>
    <p:extLst>
      <p:ext uri="{BB962C8B-B14F-4D97-AF65-F5344CB8AC3E}">
        <p14:creationId xmlns:p14="http://schemas.microsoft.com/office/powerpoint/2010/main" val="677697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Rich Kennedy, Self</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pic>
        <p:nvPicPr>
          <p:cNvPr id="8" name="Picture 7"/>
          <p:cNvPicPr>
            <a:picLocks noChangeAspect="1"/>
          </p:cNvPicPr>
          <p:nvPr/>
        </p:nvPicPr>
        <p:blipFill>
          <a:blip r:embed="rId2"/>
          <a:stretch>
            <a:fillRect/>
          </a:stretch>
        </p:blipFill>
        <p:spPr>
          <a:xfrm>
            <a:off x="1371600" y="680402"/>
            <a:ext cx="6629399" cy="5792080"/>
          </a:xfrm>
          <a:prstGeom prst="rect">
            <a:avLst/>
          </a:prstGeom>
        </p:spPr>
      </p:pic>
    </p:spTree>
    <p:extLst>
      <p:ext uri="{BB962C8B-B14F-4D97-AF65-F5344CB8AC3E}">
        <p14:creationId xmlns:p14="http://schemas.microsoft.com/office/powerpoint/2010/main" val="2546415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3c</a:t>
            </a:r>
          </a:p>
        </p:txBody>
      </p:sp>
      <p:sp>
        <p:nvSpPr>
          <p:cNvPr id="3" name="Content Placeholder 2"/>
          <p:cNvSpPr>
            <a:spLocks noGrp="1"/>
          </p:cNvSpPr>
          <p:nvPr>
            <p:ph idx="1"/>
          </p:nvPr>
        </p:nvSpPr>
        <p:spPr>
          <a:xfrm>
            <a:off x="381000" y="1195388"/>
            <a:ext cx="8534400"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Q1 – What future changes, if any, should ISED examine with regard to the existing licensing regime to better plan for innovative new technologies and applications and allow for benefits that new technology can offer, such as improved spectrum efficiency? </a:t>
            </a:r>
          </a:p>
          <a:p>
            <a:pPr>
              <a:buFont typeface="Wingdings" panose="05000000000000000000" pitchFamily="2" charset="2"/>
              <a:buChar char="Ø"/>
            </a:pPr>
            <a:r>
              <a:rPr lang="en-US" sz="1800" b="0" dirty="0"/>
              <a:t> If licensing regime allows for 6GHz, we should look at this. </a:t>
            </a:r>
          </a:p>
          <a:p>
            <a:pPr>
              <a:buFont typeface="Wingdings" panose="05000000000000000000" pitchFamily="2" charset="2"/>
              <a:buChar char="Ø"/>
            </a:pPr>
            <a:r>
              <a:rPr lang="en-US" sz="1800" b="0" dirty="0"/>
              <a:t>What is ISED considering for 6GHz?</a:t>
            </a:r>
          </a:p>
          <a:p>
            <a:pPr lvl="1">
              <a:buFont typeface="Wingdings" panose="05000000000000000000" pitchFamily="2" charset="2"/>
              <a:buChar char="Ø"/>
            </a:pPr>
            <a:r>
              <a:rPr lang="en-US" sz="1600" b="0" dirty="0"/>
              <a:t>Our comments will </a:t>
            </a:r>
            <a:r>
              <a:rPr lang="en-US" sz="1600" dirty="0"/>
              <a:t>need to be reviewed by 802.11 and 802.15,  like the </a:t>
            </a:r>
            <a:r>
              <a:rPr lang="en-US" sz="1600" b="0" dirty="0"/>
              <a:t>FCC NOI responses. </a:t>
            </a:r>
            <a:endParaRPr lang="en-US" sz="1600" dirty="0"/>
          </a:p>
          <a:p>
            <a:endParaRPr lang="en-US" sz="1800" dirty="0"/>
          </a:p>
          <a:p>
            <a:r>
              <a:rPr lang="en-US" sz="1800" dirty="0"/>
              <a:t>Q2 –Do you agree with the above assessment on demand for commercial mobile services in the next few years? Is there additional information on demand, which is not covered above, that should be considered? If so, please explain in detail. </a:t>
            </a:r>
          </a:p>
          <a:p>
            <a:pPr>
              <a:buFont typeface="Wingdings" panose="05000000000000000000" pitchFamily="2" charset="2"/>
              <a:buChar char="Ø"/>
            </a:pPr>
            <a:r>
              <a:rPr lang="en-US" sz="1800" b="0" dirty="0"/>
              <a:t>We are interested.</a:t>
            </a:r>
          </a:p>
          <a:p>
            <a:endParaRPr lang="en-US" sz="1400" dirty="0"/>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652764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3d</a:t>
            </a:r>
          </a:p>
        </p:txBody>
      </p:sp>
      <p:sp>
        <p:nvSpPr>
          <p:cNvPr id="3" name="Content Placeholder 2"/>
          <p:cNvSpPr>
            <a:spLocks noGrp="1"/>
          </p:cNvSpPr>
          <p:nvPr>
            <p:ph idx="1"/>
          </p:nvPr>
        </p:nvSpPr>
        <p:spPr>
          <a:xfrm>
            <a:off x="723900" y="1195388"/>
            <a:ext cx="7770813" cy="4572000"/>
          </a:xfrm>
        </p:spPr>
        <p:txBody>
          <a:bodyPr/>
          <a:lstStyle/>
          <a:p>
            <a:pPr>
              <a:buFont typeface="Arial" panose="020B0604020202020204" pitchFamily="34" charset="0"/>
              <a:buChar char="•"/>
            </a:pPr>
            <a:r>
              <a:rPr lang="en-US" sz="2000" dirty="0"/>
              <a:t>ISED Spectrum Outlook 2018 to 2022</a:t>
            </a:r>
            <a:endParaRPr lang="en-US" sz="1400" dirty="0"/>
          </a:p>
          <a:p>
            <a:endParaRPr lang="en-US" sz="1800" dirty="0"/>
          </a:p>
          <a:p>
            <a:r>
              <a:rPr lang="en-US" sz="1800" dirty="0"/>
              <a:t>Q3 – What new technology developments and/or usage trends are expected to address traffic pressures and spectrum demand for commercial mobile services? When are these technologies expected to become available? </a:t>
            </a:r>
          </a:p>
          <a:p>
            <a:pPr>
              <a:buFont typeface="Wingdings" panose="05000000000000000000" pitchFamily="2" charset="2"/>
              <a:buChar char="Ø"/>
            </a:pPr>
            <a:r>
              <a:rPr lang="en-US" sz="1800" b="0" dirty="0"/>
              <a:t>Need to respond.</a:t>
            </a:r>
          </a:p>
          <a:p>
            <a:endParaRPr lang="en-US" sz="1800" dirty="0"/>
          </a:p>
          <a:p>
            <a:endParaRPr lang="en-US" sz="1800" dirty="0"/>
          </a:p>
          <a:p>
            <a:r>
              <a:rPr lang="en-US" sz="1800" dirty="0"/>
              <a:t>Q4 – Recognizing the trend of increasing commercial mobile traffic, what operational measures (e.g. densification, small cells or advanced traffic management) are being taken to respond to, and support, increasing traffic? To what extent are these measures effective?</a:t>
            </a:r>
          </a:p>
          <a:p>
            <a:pPr>
              <a:buFont typeface="Wingdings" panose="05000000000000000000" pitchFamily="2" charset="2"/>
              <a:buChar char="Ø"/>
            </a:pPr>
            <a:r>
              <a:rPr lang="en-US" sz="1800" b="0" dirty="0"/>
              <a:t>ISED should redefine quality and outage as RF not the same as copper.</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07361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3e</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Q5 – Do you agree with the above assessment of demand for </a:t>
            </a:r>
            <a:r>
              <a:rPr lang="en-US" sz="1800" dirty="0" err="1"/>
              <a:t>licence</a:t>
            </a:r>
            <a:r>
              <a:rPr lang="en-US" sz="1800" dirty="0"/>
              <a:t>-exempt spectrum in the next few years? Is there additional information regarding demand, which is not covered above, that should be considered? If so, please explain in detail. </a:t>
            </a:r>
          </a:p>
          <a:p>
            <a:pPr>
              <a:buFont typeface="Wingdings" panose="05000000000000000000" pitchFamily="2" charset="2"/>
              <a:buChar char="Ø"/>
            </a:pPr>
            <a:r>
              <a:rPr lang="en-US" sz="1800" dirty="0"/>
              <a:t> </a:t>
            </a:r>
            <a:r>
              <a:rPr lang="en-US" sz="1800" b="0" dirty="0"/>
              <a:t>We have interest in this.</a:t>
            </a:r>
          </a:p>
          <a:p>
            <a:endParaRPr lang="en-US" sz="1800" dirty="0"/>
          </a:p>
          <a:p>
            <a:endParaRPr lang="en-US" sz="1800" dirty="0"/>
          </a:p>
          <a:p>
            <a:r>
              <a:rPr lang="en-US" sz="1800" dirty="0"/>
              <a:t>Q6 – What new technologies and/or sharing techniques are expected to aid in relieving traffic pressures and addressing spectrum demand for </a:t>
            </a:r>
            <a:r>
              <a:rPr lang="en-US" sz="1800" dirty="0" err="1"/>
              <a:t>licence</a:t>
            </a:r>
            <a:r>
              <a:rPr lang="en-US" sz="1800" dirty="0"/>
              <a:t>-exempt applications? When are these technologies expected to become available? </a:t>
            </a:r>
          </a:p>
          <a:p>
            <a:pPr>
              <a:buFont typeface="Wingdings" panose="05000000000000000000" pitchFamily="2" charset="2"/>
              <a:buChar char="Ø"/>
            </a:pPr>
            <a:r>
              <a:rPr lang="en-US" sz="1800" b="0" dirty="0"/>
              <a:t>We have interest in this.</a:t>
            </a:r>
          </a:p>
          <a:p>
            <a:r>
              <a:rPr lang="en-US" sz="180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72006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8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b="1" dirty="0"/>
              <a:t>Number of voters:  </a:t>
            </a:r>
            <a:r>
              <a:rPr lang="en-US" altLang="en-US" sz="1800" b="1" dirty="0"/>
              <a:t>40 (9 on EC);  Nearly voters: 2;  Aspirant members: 14</a:t>
            </a:r>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lvl="1">
              <a:spcBef>
                <a:spcPts val="600"/>
              </a:spcBef>
              <a:spcAft>
                <a:spcPts val="600"/>
              </a:spcAft>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eaLnBrk="1" hangingPunct="1">
              <a:defRPr/>
            </a:pPr>
            <a:r>
              <a:rPr lang="en-US" sz="1600" dirty="0"/>
              <a:t>Chair is Rich Kennedy (Self)</a:t>
            </a:r>
          </a:p>
          <a:p>
            <a:pPr lvl="1" eaLnBrk="1" hangingPunct="1">
              <a:defRPr/>
            </a:pPr>
            <a:r>
              <a:rPr lang="en-US" sz="1600" dirty="0"/>
              <a:t>Vice-chair is Jay Holcomb (Itron)  - Presiding at this week’s f2f. </a:t>
            </a:r>
          </a:p>
          <a:p>
            <a:pPr lvl="1" eaLnBrk="1" hangingPunct="1">
              <a:defRPr/>
            </a:pPr>
            <a:r>
              <a:rPr lang="en-US" sz="16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January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Rich Kennedy  (Self) / 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603932864"/>
              </p:ext>
            </p:extLst>
          </p:nvPr>
        </p:nvGraphicFramePr>
        <p:xfrm>
          <a:off x="7664816" y="4267200"/>
          <a:ext cx="914400" cy="771525"/>
        </p:xfrm>
        <a:graphic>
          <a:graphicData uri="http://schemas.openxmlformats.org/presentationml/2006/ole">
            <mc:AlternateContent xmlns:mc="http://schemas.openxmlformats.org/markup-compatibility/2006">
              <mc:Choice xmlns:v="urn:schemas-microsoft-com:vml" Requires="v">
                <p:oleObj spid="_x0000_s5264"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664816" y="42672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3f</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r>
              <a:rPr lang="en-US" sz="1800" dirty="0"/>
              <a:t> </a:t>
            </a:r>
          </a:p>
          <a:p>
            <a:r>
              <a:rPr lang="en-US" sz="1800" dirty="0"/>
              <a:t>Q7 – What existing </a:t>
            </a:r>
            <a:r>
              <a:rPr lang="en-US" sz="1800" dirty="0" err="1"/>
              <a:t>licence</a:t>
            </a:r>
            <a:r>
              <a:rPr lang="en-US" sz="1800" dirty="0"/>
              <a:t>-exempt frequency bands will see the most evolution in the next five years? Are there any IoT applications that will have a large impact on the existing </a:t>
            </a:r>
            <a:r>
              <a:rPr lang="en-US" sz="1800" dirty="0" err="1"/>
              <a:t>licence</a:t>
            </a:r>
            <a:r>
              <a:rPr lang="en-US" sz="1800" dirty="0"/>
              <a:t>-exempt bands? If so, what bands will see the most impact from these applications? </a:t>
            </a:r>
          </a:p>
          <a:p>
            <a:pPr>
              <a:buFont typeface="Wingdings" panose="05000000000000000000" pitchFamily="2" charset="2"/>
              <a:buChar char="Ø"/>
            </a:pPr>
            <a:r>
              <a:rPr lang="en-US" sz="1800" b="0" dirty="0"/>
              <a:t>We have interest in this. </a:t>
            </a:r>
          </a:p>
          <a:p>
            <a:pPr marL="0" indent="0"/>
            <a:r>
              <a:rPr lang="en-US" sz="1800" b="0" dirty="0"/>
              <a:t> </a:t>
            </a:r>
          </a:p>
          <a:p>
            <a:r>
              <a:rPr lang="en-US" sz="1800" dirty="0"/>
              <a:t>Q8 – Will the trend for offering carrier-grade or managed Wi-Fi services continue to increase over the next five years? If so, will this impact congestion in Wi-Fi bands and which bands would be most affected?</a:t>
            </a:r>
          </a:p>
          <a:p>
            <a:pPr>
              <a:buFont typeface="Wingdings" panose="05000000000000000000" pitchFamily="2" charset="2"/>
              <a:buChar char="Ø"/>
            </a:pPr>
            <a:r>
              <a:rPr lang="en-US" sz="1800" b="0" dirty="0"/>
              <a:t>We have interest in this.</a:t>
            </a:r>
          </a:p>
          <a:p>
            <a:r>
              <a:rPr lang="en-US" sz="1800" b="0" dirty="0"/>
              <a:t> </a:t>
            </a:r>
            <a:endParaRPr lang="en-US" sz="14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2635748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3g</a:t>
            </a:r>
          </a:p>
        </p:txBody>
      </p:sp>
      <p:sp>
        <p:nvSpPr>
          <p:cNvPr id="3" name="Content Placeholder 2"/>
          <p:cNvSpPr>
            <a:spLocks noGrp="1"/>
          </p:cNvSpPr>
          <p:nvPr>
            <p:ph idx="1"/>
          </p:nvPr>
        </p:nvSpPr>
        <p:spPr>
          <a:xfrm>
            <a:off x="714374" y="1215171"/>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Q9 – ISED is seeking comments on the above demand assessment for MSS and earth observation applications for the period 2018-2022. Is there additional information on demand, which is not covered above, that should be considered? </a:t>
            </a:r>
          </a:p>
          <a:p>
            <a:pPr>
              <a:buFont typeface="Wingdings" panose="05000000000000000000" pitchFamily="2" charset="2"/>
              <a:buChar char="Ø"/>
            </a:pPr>
            <a:r>
              <a:rPr lang="en-US" sz="1800" dirty="0"/>
              <a:t> </a:t>
            </a:r>
            <a:r>
              <a:rPr lang="en-US" sz="1800" b="0" dirty="0"/>
              <a:t>_n/a__</a:t>
            </a:r>
          </a:p>
          <a:p>
            <a:endParaRPr lang="en-US" sz="1800" b="0" dirty="0"/>
          </a:p>
          <a:p>
            <a:r>
              <a:rPr lang="en-US" sz="1800" dirty="0"/>
              <a:t>Q10 – ISED is seeking comments on the above demand assessment for FSS/BSS for the period 2018-2022. Is there additional information on demand, which is not covered above, that should be considered with regards to the below bands?    a) C-band 	b) Ku-band 	c) Ka-band</a:t>
            </a:r>
          </a:p>
          <a:p>
            <a:pPr>
              <a:buFont typeface="Wingdings" panose="05000000000000000000" pitchFamily="2" charset="2"/>
              <a:buChar char="Ø"/>
            </a:pPr>
            <a:r>
              <a:rPr lang="en-US" sz="1800" b="0" dirty="0"/>
              <a:t>_n/a __</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447129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3h</a:t>
            </a:r>
          </a:p>
        </p:txBody>
      </p:sp>
      <p:sp>
        <p:nvSpPr>
          <p:cNvPr id="3" name="Content Placeholder 2"/>
          <p:cNvSpPr>
            <a:spLocks noGrp="1"/>
          </p:cNvSpPr>
          <p:nvPr>
            <p:ph idx="1"/>
          </p:nvPr>
        </p:nvSpPr>
        <p:spPr>
          <a:xfrm>
            <a:off x="714374" y="1188794"/>
            <a:ext cx="7770813" cy="4572000"/>
          </a:xfrm>
        </p:spPr>
        <p:txBody>
          <a:bodyPr/>
          <a:lstStyle/>
          <a:p>
            <a:pPr>
              <a:buFont typeface="Arial" panose="020B0604020202020204" pitchFamily="34" charset="0"/>
              <a:buChar char="•"/>
            </a:pPr>
            <a:r>
              <a:rPr lang="en-US" sz="2000" dirty="0"/>
              <a:t>ISED Spectrum Outlook 2018 to 2022</a:t>
            </a:r>
          </a:p>
          <a:p>
            <a:r>
              <a:rPr lang="en-US" sz="1200" dirty="0"/>
              <a:t> </a:t>
            </a:r>
            <a:endParaRPr lang="en-US" sz="1800" dirty="0"/>
          </a:p>
          <a:p>
            <a:r>
              <a:rPr lang="en-US" sz="1800" dirty="0"/>
              <a:t>Q11 – What and how will technology developments and/or usage trends aid in relieving traffic pressures and addressing spectrum demand for satellite services? When are these technologies expected to become available? </a:t>
            </a:r>
          </a:p>
          <a:p>
            <a:pPr>
              <a:buFont typeface="Wingdings" panose="05000000000000000000" pitchFamily="2" charset="2"/>
              <a:buChar char="Ø"/>
            </a:pPr>
            <a:r>
              <a:rPr lang="en-US" sz="1800" b="0" dirty="0"/>
              <a:t>_n/a__</a:t>
            </a:r>
          </a:p>
          <a:p>
            <a:r>
              <a:rPr lang="en-US" sz="1800" b="0" dirty="0"/>
              <a:t> </a:t>
            </a:r>
          </a:p>
          <a:p>
            <a:r>
              <a:rPr lang="en-US" sz="1800" dirty="0"/>
              <a:t>Q12 – What satellite applications (e.g. broadband Internet, video broadcasting, backhaul, etc.) do you consider a priority for the period 2018-2022? </a:t>
            </a:r>
          </a:p>
          <a:p>
            <a:pPr>
              <a:buFont typeface="Wingdings" panose="05000000000000000000" pitchFamily="2" charset="2"/>
              <a:buChar char="Ø"/>
            </a:pPr>
            <a:r>
              <a:rPr lang="en-US" sz="1800" b="0" dirty="0"/>
              <a:t>_n/a__</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79343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3i</a:t>
            </a:r>
          </a:p>
        </p:txBody>
      </p:sp>
      <p:sp>
        <p:nvSpPr>
          <p:cNvPr id="3" name="Content Placeholder 2"/>
          <p:cNvSpPr>
            <a:spLocks noGrp="1"/>
          </p:cNvSpPr>
          <p:nvPr>
            <p:ph idx="1"/>
          </p:nvPr>
        </p:nvSpPr>
        <p:spPr>
          <a:xfrm>
            <a:off x="714373" y="1184276"/>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Q13 – Do you agree with the above assessment on demand for backhaul in the next five years? Is there additional information on demand, which is not covered above, that should be considered? If so, please explain in detail. </a:t>
            </a:r>
          </a:p>
          <a:p>
            <a:pPr>
              <a:buFont typeface="Wingdings" panose="05000000000000000000" pitchFamily="2" charset="2"/>
              <a:buChar char="Ø"/>
            </a:pPr>
            <a:r>
              <a:rPr lang="en-US" sz="1800" dirty="0"/>
              <a:t> </a:t>
            </a:r>
            <a:r>
              <a:rPr lang="en-US" sz="1800" b="0" dirty="0"/>
              <a:t>We have interest, though need more discussion.</a:t>
            </a:r>
          </a:p>
          <a:p>
            <a:endParaRPr lang="en-US" sz="1800" b="0" dirty="0"/>
          </a:p>
          <a:p>
            <a:r>
              <a:rPr lang="en-US" sz="1800" dirty="0"/>
              <a:t>Q14 – Backhaul service in Canada is delivered using a variety of solutions, including </a:t>
            </a:r>
            <a:r>
              <a:rPr lang="en-US" sz="1800" dirty="0" err="1"/>
              <a:t>fibre</a:t>
            </a:r>
            <a:r>
              <a:rPr lang="en-US" sz="1800" dirty="0"/>
              <a:t> optics, microwave radio and satellites. What changes, if any, are anticipated to the mix of backhaul solutions employed? </a:t>
            </a:r>
          </a:p>
          <a:p>
            <a:pPr>
              <a:buFont typeface="Wingdings" panose="05000000000000000000" pitchFamily="2" charset="2"/>
              <a:buChar char="Ø"/>
            </a:pPr>
            <a:r>
              <a:rPr lang="en-US" sz="1800" b="0" dirty="0"/>
              <a:t>We have interest, though need more discussion.</a:t>
            </a:r>
          </a:p>
          <a:p>
            <a:r>
              <a:rPr lang="en-US" sz="18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70243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3j</a:t>
            </a:r>
          </a:p>
        </p:txBody>
      </p:sp>
      <p:sp>
        <p:nvSpPr>
          <p:cNvPr id="3" name="Content Placeholder 2"/>
          <p:cNvSpPr>
            <a:spLocks noGrp="1"/>
          </p:cNvSpPr>
          <p:nvPr>
            <p:ph idx="1"/>
          </p:nvPr>
        </p:nvSpPr>
        <p:spPr>
          <a:xfrm>
            <a:off x="714374" y="1184276"/>
            <a:ext cx="7770813" cy="4572000"/>
          </a:xfrm>
        </p:spPr>
        <p:txBody>
          <a:bodyPr/>
          <a:lstStyle/>
          <a:p>
            <a:pPr>
              <a:buFont typeface="Arial" panose="020B0604020202020204" pitchFamily="34" charset="0"/>
              <a:buChar char="•"/>
            </a:pPr>
            <a:r>
              <a:rPr lang="en-US" sz="2000" dirty="0"/>
              <a:t>ISED Spectrum Outlook 2018 to 2022</a:t>
            </a:r>
          </a:p>
          <a:p>
            <a:r>
              <a:rPr lang="en-US" sz="1400" dirty="0"/>
              <a:t> </a:t>
            </a:r>
            <a:endParaRPr lang="en-US" sz="1800" dirty="0"/>
          </a:p>
          <a:p>
            <a:r>
              <a:rPr lang="en-US" sz="1800" dirty="0"/>
              <a:t>Q15 – What and how will technology developments and/or usage trends aid in relieving traffic pressures and addressing spectrum demand for backhaul services? When are these technologies expected to become available? </a:t>
            </a:r>
          </a:p>
          <a:p>
            <a:pPr>
              <a:buFont typeface="Wingdings" panose="05000000000000000000" pitchFamily="2" charset="2"/>
              <a:buChar char="Ø"/>
            </a:pPr>
            <a:r>
              <a:rPr lang="en-US" sz="1800" b="0" dirty="0"/>
              <a:t>We need to review the consultation more to understand this better.</a:t>
            </a:r>
          </a:p>
          <a:p>
            <a:pPr lvl="1">
              <a:buFont typeface="Wingdings" panose="05000000000000000000" pitchFamily="2" charset="2"/>
              <a:buChar char="Ø"/>
            </a:pPr>
            <a:r>
              <a:rPr lang="en-US" sz="1800" dirty="0"/>
              <a:t>B</a:t>
            </a:r>
            <a:r>
              <a:rPr lang="en-US" sz="1800" b="0" dirty="0"/>
              <a:t>ackhaul considerations:  802.16h…  802.11ay…  </a:t>
            </a:r>
            <a:r>
              <a:rPr lang="en-US" sz="1800" dirty="0"/>
              <a:t>802.</a:t>
            </a:r>
            <a:r>
              <a:rPr lang="en-US" sz="1800" b="0" dirty="0"/>
              <a:t>11ad? ) </a:t>
            </a:r>
            <a:endParaRPr lang="en-US" sz="1400" b="0" dirty="0"/>
          </a:p>
          <a:p>
            <a:r>
              <a:rPr lang="en-US" sz="1800" b="0" dirty="0"/>
              <a:t> </a:t>
            </a:r>
          </a:p>
          <a:p>
            <a:r>
              <a:rPr lang="en-US" sz="1800" dirty="0"/>
              <a:t>Q16 – Will the demand for commercial mobile, </a:t>
            </a:r>
            <a:r>
              <a:rPr lang="en-US" sz="1800" dirty="0" err="1"/>
              <a:t>licence</a:t>
            </a:r>
            <a:r>
              <a:rPr lang="en-US" sz="1800" dirty="0"/>
              <a:t>-exempt, satellite, or fixed wireless services/applications impact the demand for backhaul spectrum? If so, how and which of these services/applications will create the most impact?</a:t>
            </a:r>
          </a:p>
          <a:p>
            <a:pPr>
              <a:buFont typeface="Wingdings" panose="05000000000000000000" pitchFamily="2" charset="2"/>
              <a:buChar char="Ø"/>
            </a:pPr>
            <a:r>
              <a:rPr lang="en-US" sz="1800" b="0" dirty="0"/>
              <a:t>We need to review the consultation more to understand this better.</a:t>
            </a:r>
          </a:p>
          <a:p>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334497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3k</a:t>
            </a:r>
          </a:p>
        </p:txBody>
      </p:sp>
      <p:sp>
        <p:nvSpPr>
          <p:cNvPr id="3" name="Content Placeholder 2"/>
          <p:cNvSpPr>
            <a:spLocks noGrp="1"/>
          </p:cNvSpPr>
          <p:nvPr>
            <p:ph idx="1"/>
          </p:nvPr>
        </p:nvSpPr>
        <p:spPr>
          <a:xfrm>
            <a:off x="714374" y="1206378"/>
            <a:ext cx="7770813" cy="4572000"/>
          </a:xfrm>
        </p:spPr>
        <p:txBody>
          <a:bodyPr/>
          <a:lstStyle/>
          <a:p>
            <a:pPr>
              <a:buFont typeface="Arial" panose="020B0604020202020204" pitchFamily="34" charset="0"/>
              <a:buChar char="•"/>
            </a:pPr>
            <a:r>
              <a:rPr lang="en-US" sz="2000" dirty="0"/>
              <a:t>ISED Spectrum Outlook 2018 to 2022</a:t>
            </a:r>
          </a:p>
          <a:p>
            <a:endParaRPr lang="en-US" sz="1400" dirty="0"/>
          </a:p>
          <a:p>
            <a:r>
              <a:rPr lang="en-US" sz="1800" dirty="0"/>
              <a:t>Q17 – Is there a range or ranges of frequencies that will be in higher demand over the next five years? Why is higher demand anticipated for these frequency ranges? </a:t>
            </a:r>
          </a:p>
          <a:p>
            <a:pPr>
              <a:buFont typeface="Wingdings" panose="05000000000000000000" pitchFamily="2" charset="2"/>
              <a:buChar char="Ø"/>
            </a:pPr>
            <a:r>
              <a:rPr lang="en-US" sz="1800" dirty="0"/>
              <a:t> </a:t>
            </a:r>
            <a:r>
              <a:rPr lang="en-US" sz="1800" b="0" dirty="0"/>
              <a:t>We have interest in this. </a:t>
            </a:r>
          </a:p>
          <a:p>
            <a:endParaRPr lang="en-US" sz="1800" dirty="0"/>
          </a:p>
          <a:p>
            <a:r>
              <a:rPr lang="en-US" sz="1800" dirty="0"/>
              <a:t>Q18 –Will allowing flexible fixed and mobile services within the same frequency band change how backhaul is planned and used? </a:t>
            </a:r>
          </a:p>
          <a:p>
            <a:pPr>
              <a:buFont typeface="Wingdings" panose="05000000000000000000" pitchFamily="2" charset="2"/>
              <a:buChar char="Ø"/>
            </a:pPr>
            <a:r>
              <a:rPr lang="en-US" sz="1800" b="0" dirty="0"/>
              <a:t>We need to review the consultation more to understand this better.</a:t>
            </a:r>
          </a:p>
          <a:p>
            <a:pPr>
              <a:buFont typeface="Wingdings" panose="05000000000000000000" pitchFamily="2" charset="2"/>
              <a:buChar char="Ø"/>
            </a:pPr>
            <a:endParaRPr lang="en-US" sz="1800" b="0" dirty="0"/>
          </a:p>
          <a:p>
            <a:r>
              <a:rPr lang="en-US" sz="18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143740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3l</a:t>
            </a:r>
          </a:p>
        </p:txBody>
      </p:sp>
      <p:sp>
        <p:nvSpPr>
          <p:cNvPr id="3" name="Content Placeholder 2"/>
          <p:cNvSpPr>
            <a:spLocks noGrp="1"/>
          </p:cNvSpPr>
          <p:nvPr>
            <p:ph idx="1"/>
          </p:nvPr>
        </p:nvSpPr>
        <p:spPr>
          <a:xfrm>
            <a:off x="714374" y="1188794"/>
            <a:ext cx="7770813" cy="4572000"/>
          </a:xfrm>
        </p:spPr>
        <p:txBody>
          <a:bodyPr/>
          <a:lstStyle/>
          <a:p>
            <a:pPr>
              <a:buFont typeface="Arial" panose="020B0604020202020204" pitchFamily="34" charset="0"/>
              <a:buChar char="•"/>
            </a:pPr>
            <a:r>
              <a:rPr lang="en-US" sz="2000" dirty="0"/>
              <a:t>ISED Spectrum Outlook 2018 to 2022</a:t>
            </a:r>
          </a:p>
          <a:p>
            <a:endParaRPr lang="en-US" sz="1800" dirty="0"/>
          </a:p>
          <a:p>
            <a:r>
              <a:rPr lang="en-US" sz="1800" dirty="0"/>
              <a:t>Q19 – Provide, with rationale, your view of the above assessments on the bands being considered internationally for commercial mobile, fixed, satellite, or </a:t>
            </a:r>
            <a:r>
              <a:rPr lang="en-US" sz="1800" dirty="0" err="1"/>
              <a:t>licence</a:t>
            </a:r>
            <a:r>
              <a:rPr lang="en-US" sz="1800" dirty="0"/>
              <a:t>-exempt. </a:t>
            </a:r>
          </a:p>
          <a:p>
            <a:pPr>
              <a:buFont typeface="Wingdings" panose="05000000000000000000" pitchFamily="2" charset="2"/>
              <a:buChar char="Ø"/>
            </a:pPr>
            <a:r>
              <a:rPr lang="en-US" sz="1800" b="0" dirty="0"/>
              <a:t>We have interest in this.</a:t>
            </a:r>
          </a:p>
          <a:p>
            <a:r>
              <a:rPr lang="en-US" sz="1800" b="0" dirty="0"/>
              <a:t> </a:t>
            </a:r>
          </a:p>
          <a:p>
            <a:r>
              <a:rPr lang="en-US" sz="1800" dirty="0"/>
              <a:t>Q20 – ISED is seeking comments on the potential frequency bands for release in table 7: </a:t>
            </a:r>
          </a:p>
          <a:p>
            <a:pPr lvl="1"/>
            <a:r>
              <a:rPr lang="en-US" sz="1800" dirty="0"/>
              <a:t>a) the proposed services and/or applications for each frequency band </a:t>
            </a:r>
          </a:p>
          <a:p>
            <a:pPr lvl="1"/>
            <a:r>
              <a:rPr lang="en-US" sz="1800" dirty="0"/>
              <a:t>b) the potential timing of releasing for each frequency band </a:t>
            </a:r>
          </a:p>
          <a:p>
            <a:pPr lvl="1"/>
            <a:r>
              <a:rPr lang="en-US" sz="1800" dirty="0"/>
              <a:t>c) the priority of the release of the frequency bands </a:t>
            </a:r>
          </a:p>
          <a:p>
            <a:pPr>
              <a:buFont typeface="Wingdings" panose="05000000000000000000" pitchFamily="2" charset="2"/>
              <a:buChar char="Ø"/>
            </a:pPr>
            <a:r>
              <a:rPr lang="en-US" sz="1800" b="0" dirty="0"/>
              <a:t>We have interest in this.  </a:t>
            </a:r>
          </a:p>
          <a:p>
            <a:pPr lvl="1"/>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885742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74" y="622300"/>
            <a:ext cx="7770813" cy="674687"/>
          </a:xfrm>
        </p:spPr>
        <p:txBody>
          <a:bodyPr/>
          <a:lstStyle/>
          <a:p>
            <a:r>
              <a:rPr lang="en-US" sz="2800" dirty="0"/>
              <a:t>Americas – 3m</a:t>
            </a:r>
          </a:p>
        </p:txBody>
      </p:sp>
      <p:sp>
        <p:nvSpPr>
          <p:cNvPr id="3" name="Content Placeholder 2"/>
          <p:cNvSpPr>
            <a:spLocks noGrp="1"/>
          </p:cNvSpPr>
          <p:nvPr>
            <p:ph idx="1"/>
          </p:nvPr>
        </p:nvSpPr>
        <p:spPr>
          <a:xfrm>
            <a:off x="457200" y="1296987"/>
            <a:ext cx="8534400" cy="4572000"/>
          </a:xfrm>
        </p:spPr>
        <p:txBody>
          <a:bodyPr/>
          <a:lstStyle/>
          <a:p>
            <a:pPr>
              <a:buFont typeface="Arial" panose="020B0604020202020204" pitchFamily="34" charset="0"/>
              <a:buChar char="•"/>
            </a:pPr>
            <a:r>
              <a:rPr lang="en-US" sz="2000" dirty="0"/>
              <a:t>ISED Spectrum Outlook 2018 to 2022</a:t>
            </a:r>
          </a:p>
          <a:p>
            <a:r>
              <a:rPr lang="en-US" sz="1800" dirty="0"/>
              <a:t>             Provide supporting rationale for your responses. </a:t>
            </a:r>
          </a:p>
          <a:p>
            <a:r>
              <a:rPr lang="en-US" sz="1600" dirty="0"/>
              <a:t>Q21 – Are there any other bands that should be considered for release in the next five years for commercial mobile, fixed, satellite, or </a:t>
            </a:r>
            <a:r>
              <a:rPr lang="en-US" sz="1600" dirty="0" err="1"/>
              <a:t>licence</a:t>
            </a:r>
            <a:r>
              <a:rPr lang="en-US" sz="1600" dirty="0"/>
              <a:t>-exempt that are not discussed above? Provide rationale for your response. </a:t>
            </a:r>
          </a:p>
          <a:p>
            <a:pPr>
              <a:buFont typeface="Wingdings" panose="05000000000000000000" pitchFamily="2" charset="2"/>
              <a:buChar char="Ø"/>
            </a:pPr>
            <a:r>
              <a:rPr lang="en-US" sz="1600" b="0" dirty="0"/>
              <a:t>  We have interest in this. </a:t>
            </a:r>
          </a:p>
          <a:p>
            <a:r>
              <a:rPr lang="en-US" sz="1600" b="0" dirty="0"/>
              <a:t> </a:t>
            </a:r>
          </a:p>
          <a:p>
            <a:r>
              <a:rPr lang="en-US" sz="1600" dirty="0"/>
              <a:t>Q22 – Are there specific frequency ranges/spectrum bands that should be made available for specific applications? </a:t>
            </a:r>
          </a:p>
          <a:p>
            <a:pPr>
              <a:buFont typeface="Wingdings" panose="05000000000000000000" pitchFamily="2" charset="2"/>
              <a:buChar char="Ø"/>
            </a:pPr>
            <a:r>
              <a:rPr lang="en-US" sz="1600" b="0" dirty="0"/>
              <a:t>We have interest in this. </a:t>
            </a:r>
          </a:p>
          <a:p>
            <a:pPr>
              <a:buFont typeface="Wingdings" panose="05000000000000000000" pitchFamily="2" charset="2"/>
              <a:buChar char="Ø"/>
            </a:pPr>
            <a:r>
              <a:rPr lang="en-US" sz="1600" b="0" dirty="0"/>
              <a:t>What is ISED considering for 6GHz?</a:t>
            </a:r>
          </a:p>
          <a:p>
            <a:pPr lvl="1">
              <a:buFont typeface="Wingdings" panose="05000000000000000000" pitchFamily="2" charset="2"/>
              <a:buChar char="Ø"/>
            </a:pPr>
            <a:r>
              <a:rPr lang="en-US" sz="1600" dirty="0"/>
              <a:t>Our comments will need to be reviewed by 802.11 and 802.15,  like the FCC NOI responses. </a:t>
            </a:r>
          </a:p>
          <a:p>
            <a:pPr>
              <a:buFont typeface="Wingdings" panose="05000000000000000000" pitchFamily="2" charset="2"/>
              <a:buChar char="Ø"/>
            </a:pPr>
            <a:r>
              <a:rPr lang="en-US" sz="1600" b="0" dirty="0"/>
              <a:t>What about 915MHz? … and global harmonization e.g. 802.11ah…</a:t>
            </a:r>
          </a:p>
          <a:p>
            <a:r>
              <a:rPr lang="en-US" sz="1600" b="0" dirty="0"/>
              <a:t> </a:t>
            </a:r>
          </a:p>
          <a:p>
            <a:r>
              <a:rPr lang="en-US" sz="1600" dirty="0"/>
              <a:t> Q23 – Are there any factors that would impact the potential release of these frequency bands between 2018 and 2022? </a:t>
            </a:r>
          </a:p>
          <a:p>
            <a:pPr>
              <a:buFont typeface="Wingdings" panose="05000000000000000000" pitchFamily="2" charset="2"/>
              <a:buChar char="Ø"/>
            </a:pPr>
            <a:r>
              <a:rPr lang="en-US" sz="1600" b="0" dirty="0"/>
              <a:t>We have interest in this.  </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266283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EMEA-1</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a:t>
            </a:r>
            <a:endParaRPr lang="en-US" sz="1600" dirty="0"/>
          </a:p>
          <a:p>
            <a:pPr lvl="1">
              <a:buFont typeface="Arial" panose="020B0604020202020204" pitchFamily="34" charset="0"/>
              <a:buChar char="•"/>
            </a:pPr>
            <a:r>
              <a:rPr lang="en-US" sz="1800" b="1" dirty="0"/>
              <a:t>EC mandate, RSCOM17-53rev1</a:t>
            </a:r>
            <a:r>
              <a:rPr lang="en-US" sz="1800" dirty="0"/>
              <a:t>, now final and is limited to 5925-6425MHz.  </a:t>
            </a:r>
          </a:p>
          <a:p>
            <a:pPr lvl="2">
              <a:buFont typeface="Arial" panose="020B0604020202020204" pitchFamily="34" charset="0"/>
              <a:buChar char="•"/>
            </a:pPr>
            <a:r>
              <a:rPr lang="en-US" dirty="0"/>
              <a:t>Did not go to 7125MHz, too much opposition.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ERM SR Doc, TR 103 524 </a:t>
            </a:r>
            <a:r>
              <a:rPr lang="en-US" sz="1800" dirty="0"/>
              <a:t>has some opposition, still expecting to get published end of January </a:t>
            </a:r>
          </a:p>
          <a:p>
            <a:pPr lvl="2">
              <a:buFont typeface="Arial" panose="020B0604020202020204" pitchFamily="34" charset="0"/>
              <a:buChar char="•"/>
            </a:pPr>
            <a:r>
              <a:rPr lang="en-GB" dirty="0"/>
              <a:t>Ian Marshal (Ruckus/ARRIS) is rapporteur; </a:t>
            </a:r>
            <a:r>
              <a:rPr lang="en-GB" u="sng" dirty="0">
                <a:hlinkClick r:id="rId2"/>
              </a:rPr>
              <a:t>DTR/ERM-570 (TR 103 524)</a:t>
            </a:r>
            <a:r>
              <a:rPr lang="en-GB" dirty="0"/>
              <a:t>.</a:t>
            </a:r>
            <a:endParaRPr lang="en-US" dirty="0"/>
          </a:p>
          <a:p>
            <a:pPr lvl="2">
              <a:buFont typeface="Arial" panose="020B0604020202020204" pitchFamily="34" charset="0"/>
              <a:buChar char="•"/>
            </a:pPr>
            <a:r>
              <a:rPr lang="en-US" dirty="0"/>
              <a:t>More worse case use scenarios;  more clarity on power out levels, few more.  </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3GPPP RAN#78 (RP-172804)  </a:t>
            </a:r>
            <a:r>
              <a:rPr lang="en-US" sz="1800" dirty="0"/>
              <a:t>study item, looking at 5925 – 7125GHz also.</a:t>
            </a:r>
          </a:p>
          <a:p>
            <a:pPr lvl="2">
              <a:buFont typeface="Arial" panose="020B0604020202020204" pitchFamily="34" charset="0"/>
              <a:buChar char="•"/>
            </a:pPr>
            <a:r>
              <a:rPr lang="en-US" dirty="0"/>
              <a:t>The objective of this Study Item is to investigate the existing regulatory framework in different regions for the band 5.925-7.125 GHz and to monitor the ongoing work within the regulatory </a:t>
            </a:r>
            <a:r>
              <a:rPr lang="en-US" dirty="0" err="1"/>
              <a:t>organisations</a:t>
            </a:r>
            <a:r>
              <a:rPr lang="en-US" dirty="0"/>
              <a:t> on this band. This will provide useful information for consideration of this band for potential LTE operations and NR operations if this band becomes available for operation</a:t>
            </a:r>
          </a:p>
          <a:p>
            <a:pPr lvl="1">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EMEA-2</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a:t>6 GHz activity – cont.</a:t>
            </a:r>
            <a:endParaRPr lang="en-US" sz="1600" dirty="0"/>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CEPT ECC SE45 and FM57 </a:t>
            </a:r>
            <a:r>
              <a:rPr lang="en-US" sz="1800" dirty="0"/>
              <a:t>had their first meetings.</a:t>
            </a:r>
          </a:p>
          <a:p>
            <a:pPr lvl="2">
              <a:buFont typeface="Arial" panose="020B0604020202020204" pitchFamily="34" charset="0"/>
              <a:buChar char="•"/>
            </a:pPr>
            <a:r>
              <a:rPr lang="en-US" b="1" dirty="0"/>
              <a:t>SE45 </a:t>
            </a:r>
            <a:r>
              <a:rPr lang="en-US" dirty="0"/>
              <a:t>updated the draft ECC Report formerly developed under WI SE24_62. In particular, SE45 introduced RLAN parameters as contained in the </a:t>
            </a:r>
            <a:r>
              <a:rPr lang="en-US" dirty="0" err="1"/>
              <a:t>SRDoc</a:t>
            </a:r>
            <a:r>
              <a:rPr lang="en-US" dirty="0"/>
              <a:t> ETSI TR 103 524 currently under approval.</a:t>
            </a:r>
          </a:p>
          <a:p>
            <a:pPr lvl="2">
              <a:buFont typeface="Arial" panose="020B0604020202020204" pitchFamily="34" charset="0"/>
              <a:buChar char="•"/>
            </a:pPr>
            <a:endParaRPr lang="en-US" dirty="0"/>
          </a:p>
          <a:p>
            <a:pPr lvl="2">
              <a:buFont typeface="Arial" panose="020B0604020202020204" pitchFamily="34" charset="0"/>
              <a:buChar char="•"/>
            </a:pPr>
            <a:r>
              <a:rPr lang="en-US" b="1" dirty="0"/>
              <a:t>FM57 </a:t>
            </a:r>
            <a:r>
              <a:rPr lang="en-US" dirty="0"/>
              <a:t>discussed the opportunity to prepare a questionnaire and obtain information on the actual deployment and technical and operational parameters of FS in the 6 GHz range. Initial views were expressed by the meeting including the ongoing work in SE19 on the revision of ECC Report 173 on FS usage. FM57 agreed to ask for guidance to next WG FM meeting with respect to the workings of the group.</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0995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dirty="0"/>
              <a:t>January 2018</a:t>
            </a:r>
          </a:p>
        </p:txBody>
      </p:sp>
      <p:sp>
        <p:nvSpPr>
          <p:cNvPr id="7171" name="Footer Placeholder 2"/>
          <p:cNvSpPr>
            <a:spLocks noGrp="1"/>
          </p:cNvSpPr>
          <p:nvPr>
            <p:ph type="ftr" sz="quarter" idx="11"/>
          </p:nvPr>
        </p:nvSpPr>
        <p:spPr>
          <a:noFill/>
        </p:spPr>
        <p:txBody>
          <a:bodyPr/>
          <a:lstStyle/>
          <a:p>
            <a:r>
              <a:rPr lang="en-US"/>
              <a:t>Rich Kennedy  (Self) / Jay Holcomb (Itron)</a:t>
            </a:r>
            <a:endParaRPr lang="en-US" dirty="0"/>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8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EMEA-3</a:t>
            </a:r>
          </a:p>
        </p:txBody>
      </p:sp>
      <p:sp>
        <p:nvSpPr>
          <p:cNvPr id="3" name="Content Placeholder 2"/>
          <p:cNvSpPr>
            <a:spLocks noGrp="1"/>
          </p:cNvSpPr>
          <p:nvPr>
            <p:ph idx="1"/>
          </p:nvPr>
        </p:nvSpPr>
        <p:spPr>
          <a:xfrm>
            <a:off x="685005" y="1176775"/>
            <a:ext cx="8154195" cy="4570413"/>
          </a:xfrm>
        </p:spPr>
        <p:txBody>
          <a:bodyPr/>
          <a:lstStyle/>
          <a:p>
            <a:pPr>
              <a:buFont typeface="Arial" panose="020B0604020202020204" pitchFamily="34" charset="0"/>
              <a:buChar char="•"/>
            </a:pPr>
            <a:r>
              <a:rPr lang="en-US" sz="2000" dirty="0"/>
              <a:t>60 GHz activity</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60GHz ETSI SR </a:t>
            </a:r>
            <a:r>
              <a:rPr lang="en-US" sz="1800" dirty="0"/>
              <a:t>doc being worked on with some points on ITS channelization.  </a:t>
            </a:r>
          </a:p>
          <a:p>
            <a:pPr lvl="1">
              <a:buFont typeface="Arial" panose="020B0604020202020204" pitchFamily="34" charset="0"/>
              <a:buChar char="•"/>
            </a:pPr>
            <a:endParaRPr lang="en-US" sz="1800" dirty="0"/>
          </a:p>
          <a:p>
            <a:pPr lvl="2">
              <a:buFont typeface="Arial" panose="020B0604020202020204" pitchFamily="34" charset="0"/>
              <a:buChar char="•"/>
            </a:pPr>
            <a:r>
              <a:rPr lang="en-US" dirty="0"/>
              <a:t>Scott Blue (Microsoft) is the rapporteur;  </a:t>
            </a:r>
            <a:r>
              <a:rPr lang="en-GB" u="sng" dirty="0">
                <a:hlinkClick r:id="rId2"/>
              </a:rPr>
              <a:t>DTR/ERM-575 (TR 103 583)</a:t>
            </a:r>
            <a:endParaRPr lang="en-GB" u="sng" dirty="0"/>
          </a:p>
          <a:p>
            <a:pPr lvl="2">
              <a:buFont typeface="Arial" panose="020B0604020202020204" pitchFamily="34" charset="0"/>
              <a:buChar char="•"/>
            </a:pPr>
            <a:endParaRPr lang="en-US" dirty="0"/>
          </a:p>
          <a:p>
            <a:pPr lvl="2">
              <a:buFont typeface="Arial" panose="020B0604020202020204" pitchFamily="34" charset="0"/>
              <a:buChar char="•"/>
            </a:pPr>
            <a:r>
              <a:rPr lang="en-US" dirty="0"/>
              <a:t>1) To provide information on the intended applications of multiple gigabit wireless systems (MGWS) in radio spectrum between 57GHz and 71GHz including outdoor applications; 2) To detail </a:t>
            </a:r>
            <a:r>
              <a:rPr lang="en-US" dirty="0" err="1"/>
              <a:t>Millimetre</a:t>
            </a:r>
            <a:r>
              <a:rPr lang="en-US" dirty="0"/>
              <a:t> Wave communication for Intelligent Transport Systems (</a:t>
            </a:r>
            <a:r>
              <a:rPr lang="en-US" dirty="0" err="1"/>
              <a:t>mmW</a:t>
            </a:r>
            <a:r>
              <a:rPr lang="en-US" dirty="0"/>
              <a:t>-ITS) and propose moving the existing </a:t>
            </a:r>
            <a:r>
              <a:rPr lang="en-US" dirty="0" err="1"/>
              <a:t>mmW</a:t>
            </a:r>
            <a:r>
              <a:rPr lang="en-US" dirty="0"/>
              <a:t>-ITS allocation to a single MGWS channel; 3) To include technical parameters, mitigation techniques, the relation to the existing spectrum regulation, additional new radio spectrum requirements and expected compatibility issues; 4) This document is intended to update and replace TR 102 555 and TR 102 400. </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6192894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EMEA-4a</a:t>
            </a:r>
          </a:p>
        </p:txBody>
      </p:sp>
      <p:sp>
        <p:nvSpPr>
          <p:cNvPr id="3" name="Content Placeholder 2"/>
          <p:cNvSpPr>
            <a:spLocks noGrp="1"/>
          </p:cNvSpPr>
          <p:nvPr>
            <p:ph idx="1"/>
          </p:nvPr>
        </p:nvSpPr>
        <p:spPr>
          <a:xfrm>
            <a:off x="685801" y="1298299"/>
            <a:ext cx="7856538" cy="4570413"/>
          </a:xfrm>
        </p:spPr>
        <p:txBody>
          <a:bodyPr/>
          <a:lstStyle/>
          <a:p>
            <a:pPr>
              <a:buFont typeface="Arial" panose="020B0604020202020204" pitchFamily="34" charset="0"/>
              <a:buChar char="•"/>
            </a:pPr>
            <a:r>
              <a:rPr lang="en-US" sz="2000" dirty="0" err="1"/>
              <a:t>Ofcom</a:t>
            </a:r>
            <a:r>
              <a:rPr lang="en-US" sz="2000" dirty="0"/>
              <a:t> consultation looking at 6 and 60 GHz</a:t>
            </a:r>
            <a:endParaRPr lang="en-US" sz="1600" dirty="0"/>
          </a:p>
          <a:p>
            <a:pPr lvl="1">
              <a:buFont typeface="Arial" panose="020B0604020202020204" pitchFamily="34" charset="0"/>
              <a:buChar char="•"/>
            </a:pPr>
            <a:r>
              <a:rPr lang="en-US" sz="1800" u="sng" dirty="0">
                <a:hlinkClick r:id="rId2"/>
              </a:rPr>
              <a:t>https://www.ofcom.org.uk/consultations-and-statements/category-2/fixed-wireless-spectrum-strategy</a:t>
            </a:r>
            <a:r>
              <a:rPr lang="en-US" sz="1800" dirty="0"/>
              <a:t> </a:t>
            </a:r>
          </a:p>
          <a:p>
            <a:pPr lvl="1">
              <a:buFont typeface="Arial" panose="020B0604020202020204" pitchFamily="34" charset="0"/>
              <a:buChar char="•"/>
            </a:pPr>
            <a:r>
              <a:rPr lang="en-US" sz="1800" dirty="0">
                <a:hlinkClick r:id="rId3"/>
              </a:rPr>
              <a:t>https://mentor.ieee.org/802.18/dcn/18/18-18-0003-00-0000-ofcom-fixed-wireless-spectrum-strategy.pdf</a:t>
            </a:r>
            <a:r>
              <a:rPr lang="en-US" sz="1800" dirty="0"/>
              <a:t> </a:t>
            </a:r>
          </a:p>
          <a:p>
            <a:pPr lvl="1">
              <a:buFont typeface="Arial" panose="020B0604020202020204" pitchFamily="34" charset="0"/>
              <a:buChar char="•"/>
            </a:pPr>
            <a:endParaRPr lang="en-US" sz="1800" dirty="0"/>
          </a:p>
          <a:p>
            <a:pPr lvl="1">
              <a:buFont typeface="Arial" panose="020B0604020202020204" pitchFamily="34" charset="0"/>
              <a:buChar char="•"/>
            </a:pPr>
            <a:r>
              <a:rPr lang="en-US" sz="1800" dirty="0"/>
              <a:t>The document consults on changing the </a:t>
            </a:r>
            <a:r>
              <a:rPr lang="en-US" sz="1800" dirty="0" err="1"/>
              <a:t>authorisation</a:t>
            </a:r>
            <a:r>
              <a:rPr lang="en-US" sz="1800" dirty="0"/>
              <a:t> regime in the 64 – 66 GHz band to </a:t>
            </a:r>
            <a:r>
              <a:rPr lang="en-US" sz="1800" dirty="0" err="1"/>
              <a:t>licence</a:t>
            </a:r>
            <a:r>
              <a:rPr lang="en-US" sz="1800" dirty="0"/>
              <a:t> exempt and seeks views on a revised technical condition across the 57-66 GHz, commonly known as V band, in order to enable new fixed wireless access use cases. We are also seeking views on the adjacent 66 - 71 GHz band given that it could be part of the same ecosystem as V band.</a:t>
            </a:r>
          </a:p>
          <a:p>
            <a:pPr lvl="1">
              <a:buFont typeface="Arial" panose="020B0604020202020204" pitchFamily="34" charset="0"/>
              <a:buChar char="•"/>
            </a:pPr>
            <a:endParaRPr lang="en-US" sz="14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964498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EMEA-4b</a:t>
            </a:r>
          </a:p>
        </p:txBody>
      </p:sp>
      <p:sp>
        <p:nvSpPr>
          <p:cNvPr id="3" name="Content Placeholder 2"/>
          <p:cNvSpPr>
            <a:spLocks noGrp="1"/>
          </p:cNvSpPr>
          <p:nvPr>
            <p:ph idx="1"/>
          </p:nvPr>
        </p:nvSpPr>
        <p:spPr>
          <a:xfrm>
            <a:off x="685801" y="1298299"/>
            <a:ext cx="7924800" cy="4570413"/>
          </a:xfrm>
        </p:spPr>
        <p:txBody>
          <a:bodyPr/>
          <a:lstStyle/>
          <a:p>
            <a:pPr>
              <a:buFont typeface="Arial" panose="020B0604020202020204" pitchFamily="34" charset="0"/>
              <a:buChar char="•"/>
            </a:pPr>
            <a:r>
              <a:rPr lang="en-US" sz="2000" dirty="0" err="1"/>
              <a:t>Ofcom</a:t>
            </a:r>
            <a:r>
              <a:rPr lang="en-US" sz="2000" dirty="0"/>
              <a:t> consultation looking at 6 and 60 GHz</a:t>
            </a:r>
            <a:endParaRPr lang="en-US" sz="1600" dirty="0"/>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We also wish to further explore small channels based on CEPT channel plans at 6 GHz as potential replacement option for low capacity links in the 1.4 GHz band noting that spectrum at 6 GHz is also currently being considered for radio local area network (RLAN) within Europe. </a:t>
            </a:r>
            <a:endParaRPr lang="en-US" sz="1800" dirty="0"/>
          </a:p>
          <a:p>
            <a:pPr lvl="1">
              <a:buFont typeface="Arial" panose="020B0604020202020204" pitchFamily="34" charset="0"/>
              <a:buChar char="•"/>
            </a:pPr>
            <a:endParaRPr lang="en-US" sz="1800" b="0" dirty="0"/>
          </a:p>
          <a:p>
            <a:pPr lvl="1">
              <a:buFont typeface="Arial" panose="020B0604020202020204" pitchFamily="34" charset="0"/>
              <a:buChar char="•"/>
            </a:pPr>
            <a:r>
              <a:rPr lang="en-US" sz="1800" b="0" dirty="0"/>
              <a:t>Given the current use of the 6 GHz band for long range high capacity connectivity, particularly between remote islands and between oil platforms, we are of the view that the international co-existence studies will first need to be completed to understand the feasibility of sharing before any decisions are taken regarding the use of RLANs in these frequency bands. </a:t>
            </a:r>
          </a:p>
          <a:p>
            <a:pPr marL="457200" lvl="1" indent="0"/>
            <a:r>
              <a:rPr lang="en-US" sz="1800" b="0" dirty="0"/>
              <a:t> </a:t>
            </a:r>
          </a:p>
          <a:p>
            <a:pPr lvl="1">
              <a:buFont typeface="Arial" panose="020B0604020202020204" pitchFamily="34" charset="0"/>
              <a:buChar char="•"/>
            </a:pPr>
            <a:r>
              <a:rPr lang="en-US" sz="1800" b="0" dirty="0"/>
              <a:t>Closing Date for Responses: 1 February 2018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447480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EMEA-4c</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1: </a:t>
            </a:r>
            <a:endParaRPr lang="en-US" sz="1800" b="0" dirty="0"/>
          </a:p>
          <a:p>
            <a:r>
              <a:rPr lang="en-US" sz="1800" dirty="0"/>
              <a:t>Do you agree that we have identified the key drivers likely to have a significant impact on the spectrum demand for fixed wireless links? If not, please provide further detail and evidence to support your answer. </a:t>
            </a:r>
          </a:p>
          <a:p>
            <a:pPr>
              <a:buFont typeface="Wingdings" panose="05000000000000000000" pitchFamily="2" charset="2"/>
              <a:buChar char="Ø"/>
            </a:pPr>
            <a:r>
              <a:rPr lang="en-US" sz="1800" b="0" dirty="0"/>
              <a:t>We agree with them.</a:t>
            </a:r>
          </a:p>
          <a:p>
            <a:endParaRPr lang="en-US" sz="1800" b="0" dirty="0"/>
          </a:p>
          <a:p>
            <a:r>
              <a:rPr lang="en-US" sz="1800" dirty="0"/>
              <a:t>Do you have other comments to make/points to raise with us on these issues? </a:t>
            </a:r>
          </a:p>
          <a:p>
            <a:pPr>
              <a:buFont typeface="Wingdings" panose="05000000000000000000" pitchFamily="2" charset="2"/>
              <a:buChar char="Ø"/>
            </a:pPr>
            <a:r>
              <a:rPr lang="en-US" sz="1800" b="0" dirty="0"/>
              <a:t>Should add some. </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222329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EMEA-4d</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2: </a:t>
            </a:r>
            <a:endParaRPr lang="en-US" sz="1800" b="0" dirty="0"/>
          </a:p>
          <a:p>
            <a:r>
              <a:rPr lang="en-US" sz="1800" dirty="0"/>
              <a:t>Do you agree with our conclusions on spectrum implications and our proposed strategy/next steps for each band? </a:t>
            </a:r>
          </a:p>
          <a:p>
            <a:pPr>
              <a:buFont typeface="Wingdings" panose="05000000000000000000" pitchFamily="2" charset="2"/>
              <a:buChar char="Ø"/>
            </a:pPr>
            <a:r>
              <a:rPr lang="en-US" sz="1800" b="0" dirty="0"/>
              <a:t>Depends on what </a:t>
            </a:r>
            <a:r>
              <a:rPr lang="en-US" sz="1800" b="0" dirty="0" err="1"/>
              <a:t>Ofcom</a:t>
            </a:r>
            <a:r>
              <a:rPr lang="en-US" sz="1800" b="0" dirty="0"/>
              <a:t> is thinking on 6GHz, hard for us to answer. </a:t>
            </a:r>
          </a:p>
          <a:p>
            <a:pPr>
              <a:buFont typeface="Wingdings" panose="05000000000000000000" pitchFamily="2" charset="2"/>
              <a:buChar char="Ø"/>
            </a:pPr>
            <a:r>
              <a:rPr lang="en-US" sz="1800" b="0" dirty="0"/>
              <a:t>Need to review consultation text more.  We may not agree with them. </a:t>
            </a:r>
          </a:p>
          <a:p>
            <a:endParaRPr lang="en-US" sz="1800" b="0" dirty="0"/>
          </a:p>
          <a:p>
            <a:r>
              <a:rPr lang="en-US" sz="1800" dirty="0"/>
              <a:t>Are there any other considerations of significance that you feel we should have included or do you have other comments to make/points to raise with us on these issues? </a:t>
            </a:r>
          </a:p>
          <a:p>
            <a:pPr>
              <a:buFont typeface="Wingdings" panose="05000000000000000000" pitchFamily="2" charset="2"/>
              <a:buChar char="Ø"/>
            </a:pPr>
            <a:r>
              <a:rPr lang="en-US" sz="1800" b="0" dirty="0"/>
              <a:t>Will come out of reviewing consolation text more. </a:t>
            </a:r>
          </a:p>
          <a:p>
            <a:endParaRPr lang="en-US" sz="1800" b="0" dirty="0"/>
          </a:p>
          <a:p>
            <a:r>
              <a:rPr lang="en-US" sz="1800" dirty="0"/>
              <a:t>Please provide as much detail as possible to support your answer. </a:t>
            </a:r>
          </a:p>
          <a:p>
            <a:pPr>
              <a:buFont typeface="Wingdings" panose="05000000000000000000" pitchFamily="2" charset="2"/>
              <a:buChar char="Ø"/>
            </a:pPr>
            <a:r>
              <a:rPr lang="en-US" sz="1800" b="0" dirty="0"/>
              <a:t>Will come out of reviewing consolation text more. </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4003709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EMEA-4e</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3: </a:t>
            </a:r>
            <a:endParaRPr lang="en-US" sz="1800" b="0" dirty="0"/>
          </a:p>
          <a:p>
            <a:r>
              <a:rPr lang="en-US" sz="1800" dirty="0"/>
              <a:t>Do you agree with the items we’ve identified for further consideration? </a:t>
            </a:r>
          </a:p>
          <a:p>
            <a:pPr>
              <a:buFont typeface="Wingdings" panose="05000000000000000000" pitchFamily="2" charset="2"/>
              <a:buChar char="Ø"/>
            </a:pPr>
            <a:r>
              <a:rPr lang="en-US" sz="1800" b="0" dirty="0"/>
              <a:t>Need to review consultation text.</a:t>
            </a:r>
          </a:p>
          <a:p>
            <a:endParaRPr lang="en-US" sz="1800" b="0" dirty="0"/>
          </a:p>
          <a:p>
            <a:r>
              <a:rPr lang="en-US" sz="1800" dirty="0"/>
              <a:t>Are there any other significant areas that you believe should be included? </a:t>
            </a:r>
          </a:p>
          <a:p>
            <a:pPr>
              <a:buFont typeface="Wingdings" panose="05000000000000000000" pitchFamily="2" charset="2"/>
              <a:buChar char="Ø"/>
            </a:pPr>
            <a:r>
              <a:rPr lang="en-US" sz="1800" b="0" dirty="0"/>
              <a:t>Need to review consultation text.</a:t>
            </a:r>
          </a:p>
          <a:p>
            <a:endParaRPr lang="en-US" sz="1800" b="0" dirty="0"/>
          </a:p>
          <a:p>
            <a:r>
              <a:rPr lang="en-US" sz="1800" dirty="0"/>
              <a:t>If so, please include all necessary evidence to support your view. </a:t>
            </a:r>
          </a:p>
          <a:p>
            <a:pPr>
              <a:buFont typeface="Wingdings" panose="05000000000000000000" pitchFamily="2" charset="2"/>
              <a:buChar char="Ø"/>
            </a:pPr>
            <a:r>
              <a:rPr lang="en-US" sz="1800" b="0" dirty="0"/>
              <a:t>Need to review consultation text.</a:t>
            </a:r>
          </a:p>
          <a:p>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8068278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EMEA-4f</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4: </a:t>
            </a:r>
            <a:endParaRPr lang="en-US" sz="1800" b="0" dirty="0"/>
          </a:p>
          <a:p>
            <a:r>
              <a:rPr lang="en-US" sz="1800" dirty="0"/>
              <a:t>Do you agree with our proposal to change the </a:t>
            </a:r>
            <a:r>
              <a:rPr lang="en-US" sz="1800" dirty="0" err="1"/>
              <a:t>authorisation</a:t>
            </a:r>
            <a:r>
              <a:rPr lang="en-US" sz="1800" dirty="0"/>
              <a:t> regime in the 64 – 66 GHz band to </a:t>
            </a:r>
            <a:r>
              <a:rPr lang="en-US" sz="1800" dirty="0" err="1"/>
              <a:t>licence</a:t>
            </a:r>
            <a:r>
              <a:rPr lang="en-US" sz="1800" dirty="0"/>
              <a:t> exempt to create a common </a:t>
            </a:r>
            <a:r>
              <a:rPr lang="en-US" sz="1800" dirty="0" err="1"/>
              <a:t>authorisation</a:t>
            </a:r>
            <a:r>
              <a:rPr lang="en-US" sz="1800" dirty="0"/>
              <a:t> approach across the 57 – 66 GHz band for fixed outdoor installation use and that this would be a benefit to UK citizens and consumers? </a:t>
            </a:r>
          </a:p>
          <a:p>
            <a:pPr>
              <a:buFont typeface="Wingdings" panose="05000000000000000000" pitchFamily="2" charset="2"/>
              <a:buChar char="Ø"/>
            </a:pPr>
            <a:r>
              <a:rPr lang="en-US" sz="1800" b="0" dirty="0"/>
              <a:t>Yes,   scale in 802.11ay.</a:t>
            </a:r>
          </a:p>
          <a:p>
            <a:endParaRPr lang="en-US" sz="1800" dirty="0"/>
          </a:p>
          <a:p>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7037120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EMEA-4g</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r>
              <a:rPr lang="en-US" sz="1600" dirty="0"/>
              <a:t>Question 5: </a:t>
            </a:r>
            <a:endParaRPr lang="en-US" sz="1600" b="0" dirty="0"/>
          </a:p>
          <a:p>
            <a:pPr>
              <a:buAutoNum type="alphaLcParenR"/>
            </a:pPr>
            <a:r>
              <a:rPr lang="en-US" sz="1600" dirty="0"/>
              <a:t>Do you agree with the proposed new technical conditions in Table 6 to facilitate equipment intended for fixed outdoor installation in the 57 – 66 GHz band? Please provide evidenced views /alternatives if you disagree with our proposal. Do you consider any additional conditions should be mandated as part of a </a:t>
            </a:r>
            <a:r>
              <a:rPr lang="en-US" sz="1600" dirty="0" err="1"/>
              <a:t>licence</a:t>
            </a:r>
            <a:r>
              <a:rPr lang="en-US" sz="1600" dirty="0"/>
              <a:t> exemption to manage the interference environment? </a:t>
            </a:r>
          </a:p>
          <a:p>
            <a:pPr marL="285750" indent="-285750">
              <a:buFont typeface="Wingdings" panose="05000000000000000000" pitchFamily="2" charset="2"/>
              <a:buChar char="Ø"/>
            </a:pPr>
            <a:r>
              <a:rPr lang="en-US" sz="1600" b="0" dirty="0"/>
              <a:t>We need to look at what the ECC is doing and align with others. </a:t>
            </a:r>
          </a:p>
          <a:p>
            <a:pPr marL="0" indent="0"/>
            <a:endParaRPr lang="en-US" sz="1600" b="0" dirty="0"/>
          </a:p>
          <a:p>
            <a:r>
              <a:rPr lang="en-US" sz="1600" b="0" dirty="0"/>
              <a:t>b) </a:t>
            </a:r>
            <a:r>
              <a:rPr lang="en-US" sz="1600" dirty="0"/>
              <a:t>Do you agree with our assessment that the proposed changes in technical conditions will have minimal impact on existing use and are appropriate to manage the future outdoor interference environment? </a:t>
            </a:r>
          </a:p>
          <a:p>
            <a:pPr>
              <a:buFont typeface="Wingdings" panose="05000000000000000000" pitchFamily="2" charset="2"/>
              <a:buChar char="Ø"/>
            </a:pPr>
            <a:r>
              <a:rPr lang="en-US" sz="1600" b="0" dirty="0"/>
              <a:t>_p/o above__</a:t>
            </a:r>
          </a:p>
          <a:p>
            <a:endParaRPr lang="en-US" sz="1600" b="0" dirty="0"/>
          </a:p>
          <a:p>
            <a:r>
              <a:rPr lang="en-US" sz="1600" b="0" dirty="0"/>
              <a:t>c) </a:t>
            </a:r>
            <a:r>
              <a:rPr lang="en-US" sz="1600" dirty="0"/>
              <a:t>Are there likely to be any fixed outdoor installation use cases that will require operation at </a:t>
            </a:r>
            <a:r>
              <a:rPr lang="en-US" sz="1600" dirty="0" err="1"/>
              <a:t>eirp</a:t>
            </a:r>
            <a:r>
              <a:rPr lang="en-US" sz="1600" dirty="0"/>
              <a:t> levels above 55 dBm? If so, please provide evidence of how the coexistence with the different outdoor users could be ensured? </a:t>
            </a:r>
          </a:p>
          <a:p>
            <a:pPr>
              <a:buFont typeface="Wingdings" panose="05000000000000000000" pitchFamily="2" charset="2"/>
              <a:buChar char="Ø"/>
            </a:pPr>
            <a:r>
              <a:rPr lang="en-US" sz="1600" b="0" dirty="0"/>
              <a:t>_n/a_</a:t>
            </a:r>
          </a:p>
          <a:p>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2195503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437" y="496490"/>
            <a:ext cx="7770813" cy="684213"/>
          </a:xfrm>
        </p:spPr>
        <p:txBody>
          <a:bodyPr/>
          <a:lstStyle/>
          <a:p>
            <a:r>
              <a:rPr lang="en-US" sz="2800" dirty="0"/>
              <a:t>EMEA-4h</a:t>
            </a:r>
          </a:p>
        </p:txBody>
      </p:sp>
      <p:sp>
        <p:nvSpPr>
          <p:cNvPr id="3" name="Content Placeholder 2"/>
          <p:cNvSpPr>
            <a:spLocks noGrp="1"/>
          </p:cNvSpPr>
          <p:nvPr>
            <p:ph idx="1"/>
          </p:nvPr>
        </p:nvSpPr>
        <p:spPr>
          <a:xfrm>
            <a:off x="666750" y="978098"/>
            <a:ext cx="8382000"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r>
              <a:rPr lang="en-US" sz="1600" dirty="0"/>
              <a:t>Question 6: </a:t>
            </a:r>
            <a:endParaRPr lang="en-US" sz="1600" b="0" dirty="0"/>
          </a:p>
          <a:p>
            <a:pPr>
              <a:buAutoNum type="alphaLcParenR"/>
            </a:pPr>
            <a:r>
              <a:rPr lang="en-US" sz="1600" dirty="0"/>
              <a:t>What are the use cases and technical parameters envisaged for the 66 - 71 GHz band? Are they likely to be similar to those in the 57 – 66 GHz band? If so, what are your views on extending the same or similar technical conditions as described above for the 57 - 66 GHz band (both existing wideband data transmission (SRD) and new fixed outdoor technical conditions) to the 66 – 71 GHz band to facilitate both fixed and mobile use cases. </a:t>
            </a:r>
          </a:p>
          <a:p>
            <a:pPr marL="285750" indent="-285750">
              <a:buFont typeface="Wingdings" panose="05000000000000000000" pitchFamily="2" charset="2"/>
              <a:buChar char="Ø"/>
            </a:pPr>
            <a:r>
              <a:rPr lang="en-US" sz="1600" b="0" dirty="0"/>
              <a:t>See 802.11-2016 11ac / ad.</a:t>
            </a:r>
          </a:p>
          <a:p>
            <a:pPr marL="0" indent="0"/>
            <a:endParaRPr lang="en-US" sz="1600" b="0" dirty="0"/>
          </a:p>
          <a:p>
            <a:r>
              <a:rPr lang="en-US" sz="1600" b="0" dirty="0"/>
              <a:t>b) </a:t>
            </a:r>
            <a:r>
              <a:rPr lang="en-US" sz="1600" dirty="0"/>
              <a:t>Please provide your view on whether the technical parameters of wideband data transmission (SRD) as shown in Figure 4 are suitable to facilitate mobile/portable equipment including use outdoor? If you do not consider they are suitable, what alternative technical parameters do you think should be considered? </a:t>
            </a:r>
          </a:p>
          <a:p>
            <a:pPr>
              <a:buFont typeface="Wingdings" panose="05000000000000000000" pitchFamily="2" charset="2"/>
              <a:buChar char="Ø"/>
            </a:pPr>
            <a:r>
              <a:rPr lang="en-US" sz="1600" b="0" dirty="0"/>
              <a:t>We can explain why we need the spectrum,  talk to someone from 802.11ay (Edward) to get some details. </a:t>
            </a:r>
          </a:p>
          <a:p>
            <a:endParaRPr lang="en-US" sz="1600" b="0" dirty="0"/>
          </a:p>
          <a:p>
            <a:r>
              <a:rPr lang="en-US" sz="1600" dirty="0"/>
              <a:t>Please provide as much detail to your answer as possible and your considerations on the co-existence aspects. </a:t>
            </a:r>
          </a:p>
          <a:p>
            <a:pPr>
              <a:buFont typeface="Wingdings" panose="05000000000000000000" pitchFamily="2" charset="2"/>
              <a:buChar char="Ø"/>
            </a:pPr>
            <a:r>
              <a:rPr lang="en-US" sz="1600" b="0" dirty="0"/>
              <a:t>_p/o above__</a:t>
            </a:r>
          </a:p>
          <a:p>
            <a:endParaRPr lang="en-US" sz="1600" dirty="0"/>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0006416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EMEA-4i</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7: </a:t>
            </a:r>
            <a:endParaRPr lang="en-US" sz="1800" b="0" dirty="0"/>
          </a:p>
          <a:p>
            <a:r>
              <a:rPr lang="en-US" sz="1800" dirty="0"/>
              <a:t>Do you agree that there is a continued need for future low capacity fixed link applications? </a:t>
            </a:r>
          </a:p>
          <a:p>
            <a:pPr>
              <a:buFont typeface="Wingdings" panose="05000000000000000000" pitchFamily="2" charset="2"/>
              <a:buChar char="Ø"/>
            </a:pPr>
            <a:r>
              <a:rPr lang="en-US" sz="1800" b="0" dirty="0"/>
              <a:t>Yes - command and control.</a:t>
            </a:r>
          </a:p>
          <a:p>
            <a:endParaRPr lang="en-US" sz="1800" b="0" dirty="0"/>
          </a:p>
          <a:p>
            <a:r>
              <a:rPr lang="en-US" sz="1800" dirty="0"/>
              <a:t>If so, please provide information to support your view and what alternatives you would consider appropriate should the upper 1.4 GHz band no longer be available.</a:t>
            </a:r>
          </a:p>
          <a:p>
            <a:pPr>
              <a:buFont typeface="Wingdings" panose="05000000000000000000" pitchFamily="2" charset="2"/>
              <a:buChar char="Ø"/>
            </a:pPr>
            <a:r>
              <a:rPr lang="en-US" sz="1800" b="0" dirty="0"/>
              <a:t>We want to understand how the 1.4 GHz users would be placed into the 6GHz band, and understand their use cases.</a:t>
            </a:r>
          </a:p>
          <a:p>
            <a:pPr>
              <a:buFont typeface="Wingdings" panose="05000000000000000000" pitchFamily="2" charset="2"/>
              <a:buChar char="Ø"/>
            </a:pPr>
            <a:r>
              <a:rPr lang="en-US" sz="1800" b="0" dirty="0"/>
              <a:t>Need to remember these are fixed links</a:t>
            </a:r>
          </a:p>
          <a:p>
            <a:endParaRPr lang="en-US" sz="1800" b="0" dirty="0"/>
          </a:p>
          <a:p>
            <a:r>
              <a:rPr lang="en-US" sz="1800" dirty="0"/>
              <a:t>Please provide clear evidence to support the reasons for your views. </a:t>
            </a:r>
          </a:p>
          <a:p>
            <a:pPr>
              <a:buFont typeface="Wingdings" panose="05000000000000000000" pitchFamily="2" charset="2"/>
              <a:buChar char="Ø"/>
            </a:pPr>
            <a:r>
              <a:rPr lang="en-US" sz="1800" b="0" dirty="0"/>
              <a:t>_p/o above__</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524980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8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pleases leave the room.)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EMEA-4j</a:t>
            </a:r>
          </a:p>
        </p:txBody>
      </p:sp>
      <p:sp>
        <p:nvSpPr>
          <p:cNvPr id="3" name="Content Placeholder 2"/>
          <p:cNvSpPr>
            <a:spLocks noGrp="1"/>
          </p:cNvSpPr>
          <p:nvPr>
            <p:ph idx="1"/>
          </p:nvPr>
        </p:nvSpPr>
        <p:spPr>
          <a:xfrm>
            <a:off x="685800" y="1143793"/>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8: </a:t>
            </a:r>
            <a:endParaRPr lang="en-US" sz="1800" b="0" dirty="0"/>
          </a:p>
          <a:p>
            <a:r>
              <a:rPr lang="en-US" sz="1800" dirty="0"/>
              <a:t>Do you consider there is merit in considering making the bands 52 GHz and 55 GHz available under alternative </a:t>
            </a:r>
            <a:r>
              <a:rPr lang="en-US" sz="1800" dirty="0" err="1"/>
              <a:t>authorisation</a:t>
            </a:r>
            <a:r>
              <a:rPr lang="en-US" sz="1800" dirty="0"/>
              <a:t> approach(</a:t>
            </a:r>
            <a:r>
              <a:rPr lang="en-US" sz="1800" dirty="0" err="1"/>
              <a:t>es</a:t>
            </a:r>
            <a:r>
              <a:rPr lang="en-US" sz="1800" dirty="0"/>
              <a:t>)such as block assignment? If so, what would you consider to be the best approach(</a:t>
            </a:r>
            <a:r>
              <a:rPr lang="en-US" sz="1800" dirty="0" err="1"/>
              <a:t>es</a:t>
            </a:r>
            <a:r>
              <a:rPr lang="en-US" sz="1800" dirty="0"/>
              <a:t>)? Please provide detailed views to support your response. </a:t>
            </a:r>
          </a:p>
          <a:p>
            <a:pPr>
              <a:buFont typeface="Wingdings" panose="05000000000000000000" pitchFamily="2" charset="2"/>
              <a:buChar char="Ø"/>
            </a:pPr>
            <a:r>
              <a:rPr lang="en-US" sz="1800" b="0" dirty="0"/>
              <a:t>China 802.11aj, has bands near here. </a:t>
            </a:r>
          </a:p>
          <a:p>
            <a:pPr>
              <a:buFont typeface="Wingdings" panose="05000000000000000000" pitchFamily="2" charset="2"/>
              <a:buChar char="Ø"/>
            </a:pPr>
            <a:r>
              <a:rPr lang="en-US" sz="1800" b="0" dirty="0"/>
              <a:t>How it is used or will be used in the future globally needs to be considered.  If all of the EU could be enough justification even if not in NAM. </a:t>
            </a:r>
          </a:p>
          <a:p>
            <a:pPr>
              <a:buFont typeface="Wingdings" panose="05000000000000000000" pitchFamily="2" charset="2"/>
              <a:buChar char="Ø"/>
            </a:pPr>
            <a:r>
              <a:rPr lang="en-US" sz="1800" b="0" dirty="0"/>
              <a:t>What about adjacent bands in other countries? </a:t>
            </a:r>
          </a:p>
          <a:p>
            <a:pPr>
              <a:buFont typeface="Wingdings" panose="05000000000000000000" pitchFamily="2" charset="2"/>
              <a:buChar char="Ø"/>
            </a:pPr>
            <a:endParaRPr lang="en-US" sz="1800" dirty="0"/>
          </a:p>
          <a:p>
            <a:r>
              <a:rPr lang="en-US" sz="1800" dirty="0"/>
              <a:t>Question 9: </a:t>
            </a:r>
            <a:endParaRPr lang="en-US" sz="1800" b="0" dirty="0"/>
          </a:p>
          <a:p>
            <a:r>
              <a:rPr lang="en-US" sz="1800" dirty="0"/>
              <a:t>Do you think we should review our </a:t>
            </a:r>
            <a:r>
              <a:rPr lang="en-US" sz="1800" dirty="0" err="1"/>
              <a:t>authorisation</a:t>
            </a:r>
            <a:r>
              <a:rPr lang="en-US" sz="1800" dirty="0"/>
              <a:t> approach to any other band used for fixed wireless links? </a:t>
            </a:r>
          </a:p>
          <a:p>
            <a:pPr>
              <a:buFont typeface="Wingdings" panose="05000000000000000000" pitchFamily="2" charset="2"/>
              <a:buChar char="Ø"/>
            </a:pPr>
            <a:r>
              <a:rPr lang="en-US" sz="1800" b="0" dirty="0"/>
              <a:t>Yes,  can make comments on this. </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26186028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EMEA-4k</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b="0" dirty="0"/>
          </a:p>
          <a:p>
            <a:r>
              <a:rPr lang="en-US" sz="1800" dirty="0"/>
              <a:t>Question 10: </a:t>
            </a:r>
            <a:endParaRPr lang="en-US" sz="1800" b="0" dirty="0"/>
          </a:p>
          <a:p>
            <a:pPr>
              <a:buAutoNum type="alphaLcParenR"/>
            </a:pPr>
            <a:r>
              <a:rPr lang="en-US" sz="1800" dirty="0"/>
              <a:t>How do you envisage W band and D band will be used for mobile backhaul provision and the likely timescales? Please provide as much detail as possible on deployment scenarios and whether this would include indoor use. Are there any other types of applications (other than mobile backhaul) that could be suited for these bands? </a:t>
            </a:r>
          </a:p>
          <a:p>
            <a:pPr marL="285750" indent="-285750">
              <a:buFont typeface="Wingdings" panose="05000000000000000000" pitchFamily="2" charset="2"/>
              <a:buChar char="Ø"/>
            </a:pPr>
            <a:r>
              <a:rPr lang="en-US" sz="1800" b="0" dirty="0"/>
              <a:t>_n/a__</a:t>
            </a:r>
          </a:p>
          <a:p>
            <a:pPr marL="0" indent="0"/>
            <a:endParaRPr lang="en-US" sz="1800" b="0" dirty="0"/>
          </a:p>
          <a:p>
            <a:r>
              <a:rPr lang="en-US" sz="1800" b="0" dirty="0"/>
              <a:t>b) </a:t>
            </a:r>
            <a:r>
              <a:rPr lang="en-US" sz="1800" dirty="0"/>
              <a:t>What are your views on the most appropriate </a:t>
            </a:r>
            <a:r>
              <a:rPr lang="en-US" sz="1800" dirty="0" err="1"/>
              <a:t>authorisation</a:t>
            </a:r>
            <a:r>
              <a:rPr lang="en-US" sz="1800" dirty="0"/>
              <a:t> approach for the W and D bands? Please provide as much detail and technical evidence as possible in your answer. </a:t>
            </a:r>
          </a:p>
          <a:p>
            <a:pPr>
              <a:buFont typeface="Wingdings" panose="05000000000000000000" pitchFamily="2" charset="2"/>
              <a:buChar char="Ø"/>
            </a:pPr>
            <a:r>
              <a:rPr lang="en-US" sz="1800" b="0" dirty="0"/>
              <a:t>_n/a__</a:t>
            </a:r>
          </a:p>
          <a:p>
            <a:endParaRPr lang="en-US" sz="1800" dirty="0"/>
          </a:p>
          <a:p>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7604379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EMEA-4l</a:t>
            </a:r>
          </a:p>
        </p:txBody>
      </p:sp>
      <p:sp>
        <p:nvSpPr>
          <p:cNvPr id="3" name="Content Placeholder 2"/>
          <p:cNvSpPr>
            <a:spLocks noGrp="1"/>
          </p:cNvSpPr>
          <p:nvPr>
            <p:ph idx="1"/>
          </p:nvPr>
        </p:nvSpPr>
        <p:spPr>
          <a:xfrm>
            <a:off x="685800" y="1298299"/>
            <a:ext cx="8306595" cy="4570413"/>
          </a:xfrm>
        </p:spPr>
        <p:txBody>
          <a:bodyPr/>
          <a:lstStyle/>
          <a:p>
            <a:pPr>
              <a:buFont typeface="Arial" panose="020B0604020202020204" pitchFamily="34" charset="0"/>
              <a:buChar char="•"/>
            </a:pPr>
            <a:r>
              <a:rPr lang="en-US" sz="2000" dirty="0" err="1"/>
              <a:t>Ofcom</a:t>
            </a:r>
            <a:r>
              <a:rPr lang="en-US" sz="2000" dirty="0"/>
              <a:t> consultation looking at 6 and 60 GHz, questions. </a:t>
            </a:r>
            <a:endParaRPr lang="en-US" sz="1600" dirty="0"/>
          </a:p>
          <a:p>
            <a:endParaRPr lang="en-US" sz="1800" dirty="0"/>
          </a:p>
          <a:p>
            <a:r>
              <a:rPr lang="en-US" sz="1800" dirty="0"/>
              <a:t>Question 11: </a:t>
            </a:r>
            <a:endParaRPr lang="en-US" sz="1800" b="0" dirty="0"/>
          </a:p>
          <a:p>
            <a:r>
              <a:rPr lang="en-US" sz="1800" dirty="0"/>
              <a:t>Which capacity enhancing technique(s) are you using or planning to use? </a:t>
            </a:r>
          </a:p>
          <a:p>
            <a:pPr>
              <a:buFont typeface="Wingdings" panose="05000000000000000000" pitchFamily="2" charset="2"/>
              <a:buChar char="Ø"/>
            </a:pPr>
            <a:r>
              <a:rPr lang="en-US" sz="1800" b="0" dirty="0"/>
              <a:t>Yes,  we can have something for this.  (e.g. bandwidth, phase noise, …..) </a:t>
            </a:r>
          </a:p>
          <a:p>
            <a:endParaRPr lang="en-US" sz="1800" b="0" dirty="0"/>
          </a:p>
          <a:p>
            <a:r>
              <a:rPr lang="en-US" sz="1800" dirty="0"/>
              <a:t>Please provide detail / evidence and clearly explain why and how each technique is planned to be used and if you consider there are any other aspects that should be considered. </a:t>
            </a:r>
          </a:p>
          <a:p>
            <a:pPr>
              <a:buFont typeface="Wingdings" panose="05000000000000000000" pitchFamily="2" charset="2"/>
              <a:buChar char="Ø"/>
            </a:pPr>
            <a:r>
              <a:rPr lang="en-US" sz="1800" b="0" dirty="0"/>
              <a:t>_p/o above_</a:t>
            </a:r>
          </a:p>
          <a:p>
            <a:endParaRPr lang="en-US" sz="1800" dirty="0"/>
          </a:p>
          <a:p>
            <a:endParaRPr 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0091022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EMEA-5</a:t>
            </a:r>
          </a:p>
        </p:txBody>
      </p:sp>
      <p:sp>
        <p:nvSpPr>
          <p:cNvPr id="3" name="Content Placeholder 2"/>
          <p:cNvSpPr>
            <a:spLocks noGrp="1"/>
          </p:cNvSpPr>
          <p:nvPr>
            <p:ph idx="1"/>
          </p:nvPr>
        </p:nvSpPr>
        <p:spPr>
          <a:xfrm>
            <a:off x="685005" y="1176775"/>
            <a:ext cx="7925595" cy="4570413"/>
          </a:xfrm>
        </p:spPr>
        <p:txBody>
          <a:bodyPr/>
          <a:lstStyle/>
          <a:p>
            <a:pPr>
              <a:buFont typeface="Arial" panose="020B0604020202020204" pitchFamily="34" charset="0"/>
              <a:buChar char="•"/>
            </a:pPr>
            <a:r>
              <a:rPr lang="en-US" sz="2000" dirty="0"/>
              <a:t>ETSI standards</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EN 301 893 has a new work item looking at several things.</a:t>
            </a:r>
          </a:p>
          <a:p>
            <a:pPr lvl="2">
              <a:buFont typeface="Arial" panose="020B0604020202020204" pitchFamily="34" charset="0"/>
              <a:buChar char="•"/>
            </a:pPr>
            <a:r>
              <a:rPr lang="en-US" dirty="0"/>
              <a:t>(1) To consider the possible inclusion of the band 5 725 MHz to 5 850 MHz together with appropriate mitigation techniques for operation in this band; (2) To revise clause 4.2.7.3.2.5 on Energy Detection Threshold (ED) and other sections of Adaptivity related to detection; (3) To revise clause 4.2.8 on Receiver Blocking and to consider the need to include additional receiver requirements; (4) To consider improving existing text throughout the entire document without changing requirements other than those identified in (1) to (3) above; (5) To revise/improve existing test methods where appropriate.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418841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EMEA-6</a:t>
            </a:r>
          </a:p>
        </p:txBody>
      </p:sp>
      <p:sp>
        <p:nvSpPr>
          <p:cNvPr id="3" name="Content Placeholder 2"/>
          <p:cNvSpPr>
            <a:spLocks noGrp="1"/>
          </p:cNvSpPr>
          <p:nvPr>
            <p:ph idx="1"/>
          </p:nvPr>
        </p:nvSpPr>
        <p:spPr>
          <a:xfrm>
            <a:off x="685005" y="1176775"/>
            <a:ext cx="8001795" cy="4570413"/>
          </a:xfrm>
        </p:spPr>
        <p:txBody>
          <a:bodyPr/>
          <a:lstStyle/>
          <a:p>
            <a:pPr>
              <a:buFont typeface="Arial" panose="020B0604020202020204" pitchFamily="34" charset="0"/>
              <a:buChar char="•"/>
            </a:pPr>
            <a:r>
              <a:rPr lang="en-US" sz="2000" dirty="0"/>
              <a:t>ETSI standards – cont.</a:t>
            </a:r>
          </a:p>
          <a:p>
            <a:pPr marL="457200" lvl="1" indent="0"/>
            <a:endParaRPr lang="en-US" sz="1800" dirty="0"/>
          </a:p>
          <a:p>
            <a:pPr lvl="1">
              <a:buFont typeface="Arial" panose="020B0604020202020204" pitchFamily="34" charset="0"/>
              <a:buChar char="•"/>
            </a:pPr>
            <a:r>
              <a:rPr lang="en-US" sz="1800" b="1" dirty="0"/>
              <a:t>EN 302 567, 60GHz, not in OJEU yet, possibly by end of February</a:t>
            </a:r>
          </a:p>
          <a:p>
            <a:pPr lvl="2">
              <a:buFont typeface="Arial" panose="020B0604020202020204" pitchFamily="34" charset="0"/>
              <a:buChar char="•"/>
            </a:pPr>
            <a:r>
              <a:rPr lang="en-US" dirty="0"/>
              <a:t>It  is harmonized with the note: </a:t>
            </a:r>
          </a:p>
          <a:p>
            <a:pPr lvl="2">
              <a:buFont typeface="Arial" panose="020B0604020202020204" pitchFamily="34" charset="0"/>
              <a:buChar char="•"/>
            </a:pPr>
            <a:r>
              <a:rPr lang="en-US" dirty="0"/>
              <a:t>This </a:t>
            </a:r>
            <a:r>
              <a:rPr lang="en-US" dirty="0" err="1"/>
              <a:t>harmonised</a:t>
            </a:r>
            <a:r>
              <a:rPr lang="en-US" dirty="0"/>
              <a:t> standard does not address requirements relating to receiver performance parameters and does not confer a presumption of conformity as regards those parameters</a:t>
            </a:r>
          </a:p>
          <a:p>
            <a:pPr lvl="2">
              <a:buFont typeface="Arial" panose="020B0604020202020204" pitchFamily="34" charset="0"/>
              <a:buChar char="•"/>
            </a:pPr>
            <a:r>
              <a:rPr lang="en-US" dirty="0"/>
              <a:t>From the work item:  (1) to revise the OOB/Mask, (2) to consider inclusion of RX Sensitivity, (3) to revise existing receiver requirements, (4) where appropriate, to revise/improve the test methods.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1437417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EMEA-7a</a:t>
            </a:r>
          </a:p>
        </p:txBody>
      </p:sp>
      <p:sp>
        <p:nvSpPr>
          <p:cNvPr id="3" name="Content Placeholder 2"/>
          <p:cNvSpPr>
            <a:spLocks noGrp="1"/>
          </p:cNvSpPr>
          <p:nvPr>
            <p:ph idx="1"/>
          </p:nvPr>
        </p:nvSpPr>
        <p:spPr>
          <a:xfrm>
            <a:off x="685801" y="990600"/>
            <a:ext cx="8001000" cy="45704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IMT </a:t>
            </a:r>
            <a:r>
              <a:rPr lang="en-US" sz="2000" b="0" dirty="0"/>
              <a:t>(International Mobile Telecommunication) </a:t>
            </a:r>
            <a:r>
              <a:rPr lang="en-US" sz="2000" dirty="0"/>
              <a:t>2020</a:t>
            </a:r>
          </a:p>
          <a:p>
            <a:pPr lvl="1">
              <a:buFont typeface="Arial" panose="020B0604020202020204" pitchFamily="34" charset="0"/>
              <a:buChar char="•"/>
            </a:pPr>
            <a:endParaRPr lang="en-US" sz="1800" dirty="0"/>
          </a:p>
          <a:p>
            <a:pPr lvl="1">
              <a:buFont typeface="Arial" panose="020B0604020202020204" pitchFamily="34" charset="0"/>
              <a:buChar char="•"/>
            </a:pPr>
            <a:r>
              <a:rPr lang="en-US" sz="1800" b="1" dirty="0"/>
              <a:t>ITU-R WP5D has issued a circular letter </a:t>
            </a:r>
            <a:r>
              <a:rPr lang="en-US" sz="1800" dirty="0"/>
              <a:t>(</a:t>
            </a:r>
            <a:r>
              <a:rPr lang="en-US" sz="1800" u="sng" dirty="0">
                <a:hlinkClick r:id="rId2"/>
              </a:rPr>
              <a:t>https://www.itu.int/md/meetingdoc.asp?lang=en&amp;parent=R00-SG05-CIR-0059</a:t>
            </a:r>
            <a:r>
              <a:rPr lang="en-US" sz="1800" dirty="0"/>
              <a:t>) </a:t>
            </a:r>
          </a:p>
          <a:p>
            <a:pPr lvl="1">
              <a:buFont typeface="Arial" panose="020B0604020202020204" pitchFamily="34" charset="0"/>
              <a:buChar char="•"/>
            </a:pPr>
            <a:r>
              <a:rPr lang="en-US" sz="1800" dirty="0">
                <a:hlinkClick r:id="rId3"/>
              </a:rPr>
              <a:t>https://mentor.ieee.org/802.18/dcn/18/18-18-0006-00-0000-imt-2020-radio-interface-tech-r00-sg05-cir-0059.docx</a:t>
            </a:r>
            <a:r>
              <a:rPr lang="en-US" sz="1800" dirty="0"/>
              <a:t> </a:t>
            </a:r>
          </a:p>
          <a:p>
            <a:pPr lvl="1">
              <a:buFont typeface="Arial" panose="020B0604020202020204" pitchFamily="34" charset="0"/>
              <a:buChar char="•"/>
            </a:pPr>
            <a:r>
              <a:rPr lang="en-US" sz="1800" dirty="0">
                <a:hlinkClick r:id="rId4"/>
              </a:rPr>
              <a:t>https://mentor.ieee.org/802.18/dcn/18/18-18-0007-00-0000-imt-2020-radio-interface-tech-r00-sg05-cir-0059-support.zip</a:t>
            </a:r>
            <a:r>
              <a:rPr lang="en-US" sz="1800" dirty="0"/>
              <a:t> </a:t>
            </a:r>
          </a:p>
          <a:p>
            <a:pPr lvl="2">
              <a:buFont typeface="Arial" panose="020B0604020202020204" pitchFamily="34" charset="0"/>
              <a:buChar char="•"/>
            </a:pPr>
            <a:r>
              <a:rPr lang="en-US" dirty="0"/>
              <a:t>For more information on the IMT-2020 process please see: </a:t>
            </a:r>
            <a:r>
              <a:rPr lang="en-US" u="sng" dirty="0">
                <a:hlinkClick r:id="rId5"/>
              </a:rPr>
              <a:t>http://www.itu.int/en/ITU-R/study-groups/rsg5/rwp5d/imt-2020/Pages/ws-20171004.aspx</a:t>
            </a:r>
            <a:r>
              <a:rPr lang="en-US" dirty="0"/>
              <a:t> and/or </a:t>
            </a:r>
            <a:r>
              <a:rPr lang="en-US" u="sng" dirty="0">
                <a:hlinkClick r:id="rId6"/>
              </a:rPr>
              <a:t>http://www.itu.int/en/ITU-R/study-groups/rsg5/rwp5d/imt-2020/Pages/default.aspx</a:t>
            </a:r>
            <a:endParaRPr lang="en-US" u="sng" dirty="0"/>
          </a:p>
          <a:p>
            <a:pPr lvl="2">
              <a:buFont typeface="Arial" panose="020B0604020202020204" pitchFamily="34" charset="0"/>
              <a:buChar char="•"/>
            </a:pPr>
            <a:r>
              <a:rPr lang="en-US" u="sng" dirty="0"/>
              <a:t>And</a:t>
            </a:r>
          </a:p>
          <a:p>
            <a:pPr lvl="2">
              <a:buFont typeface="Arial" panose="020B0604020202020204" pitchFamily="34" charset="0"/>
              <a:buChar char="•"/>
            </a:pPr>
            <a:r>
              <a:rPr lang="en-GB" u="sng" dirty="0">
                <a:hlinkClick r:id="rId7"/>
              </a:rPr>
              <a:t>https://www.itu.int/en/ITU-R/study-groups/rsg5/rwp5d/imt-2020/Pages/submission-eval.aspx</a:t>
            </a:r>
            <a:endParaRPr lang="en-US" dirty="0"/>
          </a:p>
          <a:p>
            <a:pPr lvl="2">
              <a:buFont typeface="Arial" panose="020B0604020202020204" pitchFamily="34" charset="0"/>
              <a:buChar char="•"/>
            </a:pPr>
            <a:endParaRPr lang="en-US" u="sng" dirty="0"/>
          </a:p>
          <a:p>
            <a:pPr lvl="1">
              <a:buFont typeface="Arial" panose="020B0604020202020204" pitchFamily="34" charset="0"/>
              <a:buChar char="•"/>
            </a:pPr>
            <a:endParaRPr lang="en-US" sz="1800" u="sng" dirty="0"/>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5421743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086"/>
            <a:ext cx="7770813" cy="684213"/>
          </a:xfrm>
        </p:spPr>
        <p:txBody>
          <a:bodyPr/>
          <a:lstStyle/>
          <a:p>
            <a:r>
              <a:rPr lang="en-US" sz="2800" dirty="0"/>
              <a:t>EMEA-7b</a:t>
            </a:r>
          </a:p>
        </p:txBody>
      </p:sp>
      <p:sp>
        <p:nvSpPr>
          <p:cNvPr id="3" name="Content Placeholder 2"/>
          <p:cNvSpPr>
            <a:spLocks noGrp="1"/>
          </p:cNvSpPr>
          <p:nvPr>
            <p:ph idx="1"/>
          </p:nvPr>
        </p:nvSpPr>
        <p:spPr>
          <a:xfrm>
            <a:off x="685801" y="990600"/>
            <a:ext cx="8077200" cy="4570413"/>
          </a:xfrm>
        </p:spPr>
        <p:txBody>
          <a:bodyPr/>
          <a:lstStyle/>
          <a:p>
            <a:pPr>
              <a:buFont typeface="Arial" panose="020B0604020202020204" pitchFamily="34" charset="0"/>
              <a:buChar char="•"/>
            </a:pPr>
            <a:r>
              <a:rPr lang="en-US" sz="1800" dirty="0"/>
              <a:t>IMT 2020 – cont.</a:t>
            </a:r>
          </a:p>
          <a:p>
            <a:pPr lvl="1">
              <a:buFont typeface="Arial" panose="020B0604020202020204" pitchFamily="34" charset="0"/>
              <a:buChar char="•"/>
            </a:pPr>
            <a:r>
              <a:rPr lang="en-US" sz="1600" dirty="0"/>
              <a:t>The purpose of this Circular Letter is to invite the submission of proposals for candidate radio interface technologies (RITs) or a set of RITs (SRITs) for the terrestrial components of IMT‑2020. </a:t>
            </a:r>
            <a:br>
              <a:rPr lang="en-US" sz="1600" dirty="0"/>
            </a:br>
            <a:r>
              <a:rPr lang="en-US" sz="1600" dirty="0"/>
              <a:t>The Working Party 5D timeline shows that the submission of proposals is scheduled to begin at meeting #28 (October 2017) and end at meeting #32 (mid-2019)</a:t>
            </a:r>
            <a:endParaRPr lang="en-US" sz="1600" u="sng" dirty="0"/>
          </a:p>
          <a:p>
            <a:pPr lvl="1">
              <a:buFont typeface="Arial" panose="020B0604020202020204" pitchFamily="34" charset="0"/>
              <a:buChar char="•"/>
            </a:pPr>
            <a:endParaRPr lang="en-US" sz="1600" u="sng" dirty="0"/>
          </a:p>
          <a:p>
            <a:pPr lvl="1">
              <a:buFont typeface="Arial" panose="020B0604020202020204" pitchFamily="34" charset="0"/>
              <a:buChar char="•"/>
            </a:pPr>
            <a:r>
              <a:rPr lang="en-US" sz="1600" dirty="0"/>
              <a:t>802.11 AANI SC meetings this week will be working on a response to get to ITU-R WP5D by their meeting on 31 January 2018.  </a:t>
            </a:r>
          </a:p>
          <a:p>
            <a:pPr lvl="2">
              <a:buFont typeface="Arial" panose="020B0604020202020204" pitchFamily="34" charset="0"/>
              <a:buChar char="•"/>
            </a:pPr>
            <a:r>
              <a:rPr lang="en-US" sz="1600" dirty="0"/>
              <a:t>Mon PM1, Mon Eve, Tue PM1, Tue Eve, Wed PM2, Thu AM2, </a:t>
            </a:r>
          </a:p>
          <a:p>
            <a:pPr lvl="2">
              <a:buFont typeface="Arial" panose="020B0604020202020204" pitchFamily="34" charset="0"/>
              <a:buChar char="•"/>
            </a:pPr>
            <a:r>
              <a:rPr lang="en-US" sz="1600" dirty="0"/>
              <a:t>The 802.11 start of a contribution:  </a:t>
            </a:r>
          </a:p>
          <a:p>
            <a:pPr lvl="2">
              <a:buFont typeface="Arial" panose="020B0604020202020204" pitchFamily="34" charset="0"/>
              <a:buChar char="•"/>
            </a:pPr>
            <a:r>
              <a:rPr lang="en-US" sz="1600" dirty="0">
                <a:hlinkClick r:id="rId2"/>
              </a:rPr>
              <a:t>https://mentor.ieee.org/802.11/dcn/17/11-17-1889-02-AANI-skeleton-for-a-candidate-imt-2020-rit-based-on-ieee-802-11.docx</a:t>
            </a:r>
            <a:r>
              <a:rPr lang="en-US" sz="1600" dirty="0"/>
              <a:t> </a:t>
            </a:r>
          </a:p>
          <a:p>
            <a:pPr lvl="1">
              <a:buFont typeface="Wingdings" panose="05000000000000000000" pitchFamily="2" charset="2"/>
              <a:buChar char="Ø"/>
            </a:pPr>
            <a:endParaRPr lang="en-US" sz="1600" dirty="0"/>
          </a:p>
          <a:p>
            <a:pPr lvl="1">
              <a:buFont typeface="Wingdings" panose="05000000000000000000" pitchFamily="2" charset="2"/>
              <a:buChar char="Ø"/>
            </a:pPr>
            <a:r>
              <a:rPr lang="en-US" sz="1600" dirty="0"/>
              <a:t>As of Tuesday, not everyone in the 802.11 group are in agreement.  There is a question if there will be a submission this week.  Also learned, the schedule of 31 January was set internally, not from the ITU-R. </a:t>
            </a:r>
          </a:p>
          <a:p>
            <a:pPr lvl="2">
              <a:buFont typeface="Wingdings" panose="05000000000000000000" pitchFamily="2" charset="2"/>
              <a:buChar char="Ø"/>
            </a:pPr>
            <a:r>
              <a:rPr lang="en-US" sz="1400" dirty="0"/>
              <a:t>Looking to be a 802.11 submission, though 802.18 can help with format, process and submittal to our IEEE 802 ITU Liasion.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14361648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APAC-1a</a:t>
            </a:r>
          </a:p>
        </p:txBody>
      </p:sp>
      <p:sp>
        <p:nvSpPr>
          <p:cNvPr id="3" name="Content Placeholder 2"/>
          <p:cNvSpPr>
            <a:spLocks noGrp="1"/>
          </p:cNvSpPr>
          <p:nvPr>
            <p:ph idx="1"/>
          </p:nvPr>
        </p:nvSpPr>
        <p:spPr>
          <a:xfrm>
            <a:off x="685800" y="1248083"/>
            <a:ext cx="8153401" cy="4495800"/>
          </a:xfrm>
        </p:spPr>
        <p:txBody>
          <a:bodyPr/>
          <a:lstStyle/>
          <a:p>
            <a:pPr>
              <a:buFont typeface="Arial" panose="020B0604020202020204" pitchFamily="34" charset="0"/>
              <a:buChar char="•"/>
            </a:pPr>
            <a:r>
              <a:rPr lang="en-US" sz="2000" dirty="0"/>
              <a:t>ACMA LIPD class licensing:</a:t>
            </a:r>
            <a:r>
              <a:rPr lang="en-US" altLang="en-US" sz="2000" dirty="0"/>
              <a:t> </a:t>
            </a:r>
          </a:p>
          <a:p>
            <a:pPr lvl="2">
              <a:buFont typeface="Arial" panose="020B0604020202020204" pitchFamily="34" charset="0"/>
              <a:buChar char="•"/>
            </a:pPr>
            <a:r>
              <a:rPr lang="en-US" u="sng" dirty="0">
                <a:hlinkClick r:id="rId2"/>
              </a:rPr>
              <a:t>https://www.legislation.gov.au/Details/F2016C00432/Html/Text#primary-nav</a:t>
            </a:r>
            <a:r>
              <a:rPr lang="en-US" altLang="en-US" dirty="0"/>
              <a:t> </a:t>
            </a:r>
          </a:p>
          <a:p>
            <a:pPr lvl="2">
              <a:buFont typeface="Arial" panose="020B0604020202020204" pitchFamily="34" charset="0"/>
              <a:buChar char="•"/>
            </a:pPr>
            <a:r>
              <a:rPr lang="en-US" u="sng" dirty="0">
                <a:hlinkClick r:id="rId3"/>
              </a:rPr>
              <a:t>https://www.acma.gov.au/theACMA/Consultations/Consultations</a:t>
            </a:r>
            <a:r>
              <a:rPr lang="en-US" altLang="en-US" dirty="0"/>
              <a:t> </a:t>
            </a:r>
          </a:p>
          <a:p>
            <a:pPr lvl="2">
              <a:buFont typeface="Arial" panose="020B0604020202020204" pitchFamily="34" charset="0"/>
              <a:buChar char="•"/>
            </a:pPr>
            <a:r>
              <a:rPr lang="en-US" u="sng" dirty="0">
                <a:hlinkClick r:id="rId4"/>
              </a:rPr>
              <a:t>https://www.acma.gov.au/theACMA/variations-to-the-lipd-class-licence-2</a:t>
            </a:r>
            <a:endParaRPr lang="en-US" u="sng" dirty="0"/>
          </a:p>
          <a:p>
            <a:pPr lvl="1">
              <a:buFont typeface="Arial" panose="020B0604020202020204" pitchFamily="34" charset="0"/>
              <a:buChar char="•"/>
            </a:pPr>
            <a:r>
              <a:rPr lang="en-US" sz="1800" u="sng" dirty="0">
                <a:hlinkClick r:id="rId5"/>
              </a:rPr>
              <a:t>https://mentor.ieee.org/802.18/dcn/18/18-18-0001-00-0000-acma-proposed-variation-to-lipd-licensing-3-docs.docx</a:t>
            </a:r>
            <a:r>
              <a:rPr lang="en-US" sz="1800" u="sng" dirty="0"/>
              <a:t> </a:t>
            </a:r>
            <a:r>
              <a:rPr lang="en-US" altLang="en-US" sz="1800" u="sng" dirty="0"/>
              <a:t> </a:t>
            </a:r>
            <a:endParaRPr lang="en-US" altLang="en-US" sz="1800" b="1" u="sng" dirty="0"/>
          </a:p>
          <a:p>
            <a:pPr lvl="1">
              <a:buFont typeface="Arial" panose="020B0604020202020204" pitchFamily="34" charset="0"/>
              <a:buChar char="•"/>
            </a:pPr>
            <a:endParaRPr lang="en-AU" sz="1800" dirty="0"/>
          </a:p>
          <a:p>
            <a:pPr lvl="1">
              <a:buFont typeface="Arial" panose="020B0604020202020204" pitchFamily="34" charset="0"/>
              <a:buChar char="•"/>
            </a:pPr>
            <a:r>
              <a:rPr lang="en-AU" sz="1800" dirty="0"/>
              <a:t>A class licence sets out the conditions under which any person is permitted to operate any device to which the class licence is applicable—it is not issued to an individual user and does not involve the payment of licence fees</a:t>
            </a:r>
          </a:p>
          <a:p>
            <a:pPr marL="1371600" lvl="3" indent="0"/>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880985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APAC-1b</a:t>
            </a:r>
          </a:p>
        </p:txBody>
      </p:sp>
      <p:sp>
        <p:nvSpPr>
          <p:cNvPr id="3" name="Content Placeholder 2"/>
          <p:cNvSpPr>
            <a:spLocks noGrp="1"/>
          </p:cNvSpPr>
          <p:nvPr>
            <p:ph idx="1"/>
          </p:nvPr>
        </p:nvSpPr>
        <p:spPr>
          <a:xfrm>
            <a:off x="685801" y="1248083"/>
            <a:ext cx="8077200" cy="4495800"/>
          </a:xfrm>
        </p:spPr>
        <p:txBody>
          <a:bodyPr/>
          <a:lstStyle/>
          <a:p>
            <a:pPr>
              <a:buFont typeface="Arial" panose="020B0604020202020204" pitchFamily="34" charset="0"/>
              <a:buChar char="•"/>
            </a:pPr>
            <a:r>
              <a:rPr lang="en-US" sz="2000" dirty="0"/>
              <a:t>ACMA LIPD class licensing:</a:t>
            </a:r>
            <a:r>
              <a:rPr lang="en-US" altLang="en-US" sz="2000" dirty="0"/>
              <a:t> </a:t>
            </a:r>
          </a:p>
          <a:p>
            <a:pPr lvl="1">
              <a:buFont typeface="Arial" panose="020B0604020202020204" pitchFamily="34" charset="0"/>
              <a:buChar char="•"/>
            </a:pPr>
            <a:r>
              <a:rPr lang="en-AU" sz="1800" b="0" dirty="0"/>
              <a:t>In summary, the proposed variation to the LIPD Class Licence consists of:</a:t>
            </a:r>
            <a:endParaRPr lang="en-US" sz="1800" dirty="0"/>
          </a:p>
          <a:p>
            <a:pPr lvl="2">
              <a:buFont typeface="Arial" panose="020B0604020202020204" pitchFamily="34" charset="0"/>
              <a:buChar char="•"/>
            </a:pPr>
            <a:r>
              <a:rPr lang="en-AU" b="0" dirty="0"/>
              <a:t>adding the frequency range 122–122.25 GHz to arrangements for all transmitters, aligning with European arrangements</a:t>
            </a:r>
            <a:endParaRPr lang="en-US" dirty="0"/>
          </a:p>
          <a:p>
            <a:pPr lvl="2">
              <a:buFont typeface="Arial" panose="020B0604020202020204" pitchFamily="34" charset="0"/>
              <a:buChar char="•"/>
            </a:pPr>
            <a:r>
              <a:rPr lang="en-AU" b="0" dirty="0"/>
              <a:t>supporting the operation of endoscopy capsules in the frequency range  430–440 MHz </a:t>
            </a:r>
            <a:endParaRPr lang="en-US" dirty="0"/>
          </a:p>
          <a:p>
            <a:pPr lvl="2">
              <a:buFont typeface="Arial" panose="020B0604020202020204" pitchFamily="34" charset="0"/>
              <a:buChar char="•"/>
            </a:pPr>
            <a:r>
              <a:rPr lang="en-AU" b="0" dirty="0"/>
              <a:t>supporting wireless medical telemetry devices operating in the frequency range 2483.5–2500 MHz</a:t>
            </a:r>
            <a:endParaRPr lang="en-US" dirty="0"/>
          </a:p>
          <a:p>
            <a:pPr lvl="2">
              <a:buFont typeface="Arial" panose="020B0604020202020204" pitchFamily="34" charset="0"/>
              <a:buChar char="•"/>
            </a:pPr>
            <a:r>
              <a:rPr lang="en-AU" b="0" dirty="0"/>
              <a:t>revising technical limitations on existing arrangements for data communication transmitters operating in the 57–66 GHz band to align with changes by the United States Federal Communications Commission (FCC).</a:t>
            </a:r>
            <a:endParaRPr lang="en-US" altLang="en-US" dirty="0"/>
          </a:p>
          <a:p>
            <a:pPr lvl="1">
              <a:buFont typeface="Arial" panose="020B0604020202020204" pitchFamily="34" charset="0"/>
              <a:buChar char="•"/>
            </a:pPr>
            <a:endParaRPr lang="en-AU" sz="1800" dirty="0"/>
          </a:p>
          <a:p>
            <a:pPr lvl="1">
              <a:buFont typeface="Arial" panose="020B0604020202020204" pitchFamily="34" charset="0"/>
              <a:buChar char="•"/>
            </a:pPr>
            <a:r>
              <a:rPr lang="en-AU" sz="1800" dirty="0"/>
              <a:t>The ACMA invites comment from interested parties on the proposed variation by </a:t>
            </a:r>
            <a:r>
              <a:rPr lang="en-AU" sz="1800" b="1" dirty="0"/>
              <a:t>COB, Friday 19 January 2018</a:t>
            </a:r>
          </a:p>
          <a:p>
            <a:pPr lvl="1">
              <a:buFont typeface="Arial" panose="020B0604020202020204" pitchFamily="34" charset="0"/>
              <a:buChar char="•"/>
            </a:pPr>
            <a:endParaRPr lang="en-US" altLang="en-US" sz="1800" dirty="0"/>
          </a:p>
          <a:p>
            <a:pPr marL="0" indent="0"/>
            <a:endParaRPr lang="en-US" dirty="0"/>
          </a:p>
          <a:p>
            <a:endParaRPr lang="en-US" dirty="0"/>
          </a:p>
          <a:p>
            <a:endParaRPr lang="en-US" dirty="0"/>
          </a:p>
          <a:p>
            <a:endParaRPr lang="en-US" dirty="0"/>
          </a:p>
          <a:p>
            <a:endParaRPr lang="en-US" dirty="0"/>
          </a:p>
          <a:p>
            <a:r>
              <a:rPr lang="en-US" dirty="0"/>
              <a:t> </a:t>
            </a:r>
          </a:p>
          <a:p>
            <a:pPr lvl="3">
              <a:buFont typeface="Arial" panose="020B0604020202020204" pitchFamily="34" charset="0"/>
              <a:buChar char="•"/>
            </a:pP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5706582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APAC-2a</a:t>
            </a:r>
          </a:p>
        </p:txBody>
      </p:sp>
      <p:sp>
        <p:nvSpPr>
          <p:cNvPr id="3" name="Content Placeholder 2"/>
          <p:cNvSpPr>
            <a:spLocks noGrp="1"/>
          </p:cNvSpPr>
          <p:nvPr>
            <p:ph idx="1"/>
          </p:nvPr>
        </p:nvSpPr>
        <p:spPr>
          <a:xfrm>
            <a:off x="685800" y="847800"/>
            <a:ext cx="8153401" cy="4495800"/>
          </a:xfrm>
        </p:spPr>
        <p:txBody>
          <a:bodyPr/>
          <a:lstStyle/>
          <a:p>
            <a:pPr marL="457200" lvl="1" indent="0"/>
            <a:endParaRPr lang="en-US" altLang="en-US" sz="1200" dirty="0"/>
          </a:p>
          <a:p>
            <a:pPr>
              <a:buFont typeface="Arial" panose="020B0604020202020204" pitchFamily="34" charset="0"/>
              <a:buChar char="•"/>
            </a:pPr>
            <a:r>
              <a:rPr lang="en-US" sz="1800" dirty="0"/>
              <a:t>HKCA: Performance specification for radio equipment operating in the 920-925 MHz band for the provision of public tele services</a:t>
            </a:r>
            <a:endParaRPr lang="en-US" altLang="en-US" sz="1800" dirty="0"/>
          </a:p>
          <a:p>
            <a:pPr lvl="1">
              <a:buFont typeface="Arial" panose="020B0604020202020204" pitchFamily="34" charset="0"/>
              <a:buChar char="•"/>
            </a:pPr>
            <a:r>
              <a:rPr lang="en-US" sz="1800" dirty="0">
                <a:hlinkClick r:id="rId2"/>
              </a:rPr>
              <a:t>https://www.ofca.gov.hk/filemanager/ofca/en/content_401/hkca1078.pdf</a:t>
            </a:r>
            <a:endParaRPr lang="en-US" sz="1800" dirty="0"/>
          </a:p>
          <a:p>
            <a:pPr lvl="1">
              <a:buFont typeface="Arial" panose="020B0604020202020204" pitchFamily="34" charset="0"/>
              <a:buChar char="•"/>
            </a:pPr>
            <a:r>
              <a:rPr lang="en-US" sz="1800" u="sng" dirty="0">
                <a:hlinkClick r:id="rId3"/>
              </a:rPr>
              <a:t>https://mentor.ieee.org/802.18/dcn/18/18-18-0002-00-0000-performance-specs-920-925mhz-equipment.pdf</a:t>
            </a:r>
            <a:r>
              <a:rPr lang="en-US" sz="1800" dirty="0"/>
              <a:t> </a:t>
            </a:r>
          </a:p>
          <a:p>
            <a:pPr>
              <a:buFont typeface="Arial" panose="020B0604020202020204" pitchFamily="34" charset="0"/>
              <a:buChar char="•"/>
            </a:pPr>
            <a:endParaRPr lang="en-US" altLang="en-US" sz="1800" dirty="0"/>
          </a:p>
          <a:p>
            <a:pPr marL="0" indent="0"/>
            <a:endParaRPr lang="en-US" dirty="0"/>
          </a:p>
          <a:p>
            <a:endParaRPr lang="en-US" dirty="0"/>
          </a:p>
          <a:p>
            <a:endParaRPr lang="en-US" dirty="0"/>
          </a:p>
          <a:p>
            <a:endParaRPr lang="en-US" dirty="0"/>
          </a:p>
          <a:p>
            <a:endParaRPr lang="en-US" dirty="0"/>
          </a:p>
          <a:p>
            <a:r>
              <a:rPr lang="en-US" dirty="0"/>
              <a:t> </a:t>
            </a:r>
          </a:p>
          <a:p>
            <a:pPr lvl="3">
              <a:buFont typeface="Arial" panose="020B0604020202020204" pitchFamily="34" charset="0"/>
              <a:buChar char="•"/>
            </a:pP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pic>
        <p:nvPicPr>
          <p:cNvPr id="10" name="Picture 9">
            <a:extLst>
              <a:ext uri="{FF2B5EF4-FFF2-40B4-BE49-F238E27FC236}">
                <a16:creationId xmlns:a16="http://schemas.microsoft.com/office/drawing/2014/main" id="{D32EDD8A-CB3C-447D-BB7A-10C46737F411}"/>
              </a:ext>
            </a:extLst>
          </p:cNvPr>
          <p:cNvPicPr>
            <a:picLocks noChangeAspect="1"/>
          </p:cNvPicPr>
          <p:nvPr/>
        </p:nvPicPr>
        <p:blipFill>
          <a:blip r:embed="rId4"/>
          <a:stretch>
            <a:fillRect/>
          </a:stretch>
        </p:blipFill>
        <p:spPr>
          <a:xfrm>
            <a:off x="685800" y="3116214"/>
            <a:ext cx="8123328" cy="2141585"/>
          </a:xfrm>
          <a:prstGeom prst="rect">
            <a:avLst/>
          </a:prstGeom>
        </p:spPr>
      </p:pic>
    </p:spTree>
    <p:extLst>
      <p:ext uri="{BB962C8B-B14F-4D97-AF65-F5344CB8AC3E}">
        <p14:creationId xmlns:p14="http://schemas.microsoft.com/office/powerpoint/2010/main" val="2618768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800" dirty="0">
                <a:latin typeface="Times New Roman" charset="0"/>
              </a:rPr>
              <a:t>Agenda</a:t>
            </a:r>
          </a:p>
        </p:txBody>
      </p:sp>
      <p:sp>
        <p:nvSpPr>
          <p:cNvPr id="31746" name="Content Placeholder 2"/>
          <p:cNvSpPr>
            <a:spLocks noGrp="1"/>
          </p:cNvSpPr>
          <p:nvPr>
            <p:ph idx="1"/>
          </p:nvPr>
        </p:nvSpPr>
        <p:spPr>
          <a:xfrm>
            <a:off x="647143" y="1199634"/>
            <a:ext cx="7772400" cy="4572000"/>
          </a:xfrm>
        </p:spPr>
        <p:txBody>
          <a:bodyPr/>
          <a:lstStyle/>
          <a:p>
            <a:pPr>
              <a:buFont typeface="Arial" panose="020B0604020202020204" pitchFamily="34" charset="0"/>
              <a:buChar char="•"/>
            </a:pPr>
            <a:r>
              <a:rPr lang="en-US" altLang="en-US" sz="2000" dirty="0"/>
              <a:t>Call to Order 		</a:t>
            </a:r>
            <a:r>
              <a:rPr lang="en-US" altLang="en-US" sz="1800" dirty="0"/>
              <a:t>(attendance server is open)</a:t>
            </a:r>
          </a:p>
          <a:p>
            <a:pPr>
              <a:buFont typeface="Arial" panose="020B0604020202020204" pitchFamily="34" charset="0"/>
              <a:buChar char="•"/>
            </a:pPr>
            <a:r>
              <a:rPr lang="en-US" altLang="en-US" sz="2000" dirty="0"/>
              <a:t>Administrative Items</a:t>
            </a:r>
          </a:p>
          <a:p>
            <a:pPr>
              <a:buFont typeface="Arial" panose="020B0604020202020204" pitchFamily="34" charset="0"/>
              <a:buChar char="•"/>
            </a:pPr>
            <a:r>
              <a:rPr lang="en-US" altLang="en-US" sz="2000" dirty="0"/>
              <a:t>Approve Agenda</a:t>
            </a:r>
          </a:p>
          <a:p>
            <a:pPr>
              <a:buFont typeface="Arial" panose="020B0604020202020204" pitchFamily="34" charset="0"/>
              <a:buChar char="•"/>
            </a:pPr>
            <a:r>
              <a:rPr lang="en-US" altLang="en-US" sz="2000" dirty="0"/>
              <a:t>Approve last f2f minutes</a:t>
            </a:r>
          </a:p>
          <a:p>
            <a:pPr>
              <a:buFont typeface="Arial" panose="020B0604020202020204" pitchFamily="34" charset="0"/>
              <a:buChar char="•"/>
            </a:pPr>
            <a:r>
              <a:rPr lang="en-US" altLang="en-US" sz="2000" dirty="0"/>
              <a:t>Approve last teleconference minutes </a:t>
            </a:r>
          </a:p>
          <a:p>
            <a:pPr>
              <a:buFont typeface="Arial" panose="020B0604020202020204" pitchFamily="34" charset="0"/>
              <a:buChar char="•"/>
            </a:pPr>
            <a:r>
              <a:rPr lang="en-US" altLang="en-US" sz="2000" dirty="0"/>
              <a:t>Discussion items</a:t>
            </a:r>
          </a:p>
          <a:p>
            <a:pPr lvl="1">
              <a:buFont typeface="Arial" panose="020B0604020202020204" pitchFamily="34" charset="0"/>
              <a:buChar char="•"/>
            </a:pPr>
            <a:r>
              <a:rPr lang="en-US" altLang="en-US" sz="1800" dirty="0"/>
              <a:t>Americas</a:t>
            </a:r>
          </a:p>
          <a:p>
            <a:pPr lvl="1">
              <a:buFont typeface="Arial" panose="020B0604020202020204" pitchFamily="34" charset="0"/>
              <a:buChar char="•"/>
            </a:pPr>
            <a:r>
              <a:rPr lang="en-US" altLang="en-US" sz="1800" dirty="0"/>
              <a:t>EMEA</a:t>
            </a:r>
          </a:p>
          <a:p>
            <a:pPr lvl="1">
              <a:buFont typeface="Arial" panose="020B0604020202020204" pitchFamily="34" charset="0"/>
              <a:buChar char="•"/>
            </a:pPr>
            <a:r>
              <a:rPr lang="en-US" altLang="en-US" sz="1800" dirty="0"/>
              <a:t>APAC</a:t>
            </a:r>
          </a:p>
          <a:p>
            <a:pPr>
              <a:buFont typeface="Arial" panose="020B0604020202020204" pitchFamily="34" charset="0"/>
              <a:buChar char="•"/>
            </a:pPr>
            <a:r>
              <a:rPr lang="en-US" altLang="en-US" sz="2000" dirty="0"/>
              <a:t>Actions required</a:t>
            </a:r>
          </a:p>
          <a:p>
            <a:pPr lvl="1">
              <a:buFont typeface="Arial" panose="020B0604020202020204" pitchFamily="34" charset="0"/>
              <a:buChar char="•"/>
            </a:pPr>
            <a:r>
              <a:rPr lang="en-US" altLang="en-US" sz="1800" dirty="0"/>
              <a:t>TBD (decided by the TAG on Tuesday)</a:t>
            </a:r>
          </a:p>
          <a:p>
            <a:pPr>
              <a:buFont typeface="Arial" panose="020B0604020202020204" pitchFamily="34" charset="0"/>
              <a:buChar char="•"/>
            </a:pPr>
            <a:r>
              <a:rPr lang="en-US" altLang="en-US" sz="2000" dirty="0"/>
              <a:t>AOB and Adjourn</a:t>
            </a:r>
            <a:endParaRPr lang="en-US" altLang="en-US" dirty="0"/>
          </a:p>
        </p:txBody>
      </p:sp>
      <p:sp>
        <p:nvSpPr>
          <p:cNvPr id="7" name="Date Placeholder 6"/>
          <p:cNvSpPr>
            <a:spLocks noGrp="1"/>
          </p:cNvSpPr>
          <p:nvPr>
            <p:ph type="dt" sz="quarter" idx="4294967295"/>
          </p:nvPr>
        </p:nvSpPr>
        <p:spPr>
          <a:xfrm>
            <a:off x="696912" y="304801"/>
            <a:ext cx="1589087" cy="304800"/>
          </a:xfrm>
          <a:prstGeom prst="rect">
            <a:avLst/>
          </a:prstGeom>
        </p:spPr>
        <p:txBody>
          <a:bodyPr/>
          <a:lstStyle/>
          <a:p>
            <a:pPr>
              <a:defRPr/>
            </a:pPr>
            <a:r>
              <a:rPr lang="en-US"/>
              <a:t>January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a:t>Rich Kennedy  (Self) / 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2731948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1662"/>
            <a:ext cx="7770813" cy="609599"/>
          </a:xfrm>
        </p:spPr>
        <p:txBody>
          <a:bodyPr/>
          <a:lstStyle/>
          <a:p>
            <a:r>
              <a:rPr lang="en-US" sz="2800" dirty="0"/>
              <a:t>APAC-2b</a:t>
            </a:r>
          </a:p>
        </p:txBody>
      </p:sp>
      <p:sp>
        <p:nvSpPr>
          <p:cNvPr id="3" name="Content Placeholder 2"/>
          <p:cNvSpPr>
            <a:spLocks noGrp="1"/>
          </p:cNvSpPr>
          <p:nvPr>
            <p:ph idx="1"/>
          </p:nvPr>
        </p:nvSpPr>
        <p:spPr>
          <a:xfrm>
            <a:off x="685800" y="847800"/>
            <a:ext cx="8153401" cy="4495800"/>
          </a:xfrm>
        </p:spPr>
        <p:txBody>
          <a:bodyPr/>
          <a:lstStyle/>
          <a:p>
            <a:pPr lvl="1">
              <a:buFont typeface="Arial" panose="020B0604020202020204" pitchFamily="34" charset="0"/>
              <a:buChar char="•"/>
            </a:pPr>
            <a:endParaRPr lang="en-US" altLang="en-US" sz="1200" dirty="0"/>
          </a:p>
          <a:p>
            <a:pPr>
              <a:buFont typeface="Arial" panose="020B0604020202020204" pitchFamily="34" charset="0"/>
              <a:buChar char="•"/>
            </a:pPr>
            <a:r>
              <a:rPr lang="en-US" sz="2000" dirty="0"/>
              <a:t>HKCA: Performance specification for radio equipment operating in the 920-925 MHz band for the provision of public tele services</a:t>
            </a:r>
            <a:endParaRPr lang="en-US" altLang="en-US" sz="2000" dirty="0"/>
          </a:p>
          <a:p>
            <a:endParaRPr lang="en-US" dirty="0"/>
          </a:p>
          <a:p>
            <a:r>
              <a:rPr lang="en-US" dirty="0"/>
              <a:t> </a:t>
            </a:r>
          </a:p>
          <a:p>
            <a:pPr lvl="3">
              <a:buFont typeface="Arial" panose="020B0604020202020204" pitchFamily="34" charset="0"/>
              <a:buChar char="•"/>
            </a:pPr>
            <a:endParaRPr lang="en-US" sz="11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pic>
        <p:nvPicPr>
          <p:cNvPr id="7" name="Picture 6">
            <a:extLst>
              <a:ext uri="{FF2B5EF4-FFF2-40B4-BE49-F238E27FC236}">
                <a16:creationId xmlns:a16="http://schemas.microsoft.com/office/drawing/2014/main" id="{7F0FC57A-BA04-4142-A0D2-8DAF00E3020E}"/>
              </a:ext>
            </a:extLst>
          </p:cNvPr>
          <p:cNvPicPr>
            <a:picLocks noChangeAspect="1"/>
          </p:cNvPicPr>
          <p:nvPr/>
        </p:nvPicPr>
        <p:blipFill>
          <a:blip r:embed="rId2"/>
          <a:stretch>
            <a:fillRect/>
          </a:stretch>
        </p:blipFill>
        <p:spPr>
          <a:xfrm>
            <a:off x="685799" y="2112548"/>
            <a:ext cx="7315201" cy="1799783"/>
          </a:xfrm>
          <a:prstGeom prst="rect">
            <a:avLst/>
          </a:prstGeom>
        </p:spPr>
      </p:pic>
      <p:pic>
        <p:nvPicPr>
          <p:cNvPr id="9" name="Picture 8">
            <a:extLst>
              <a:ext uri="{FF2B5EF4-FFF2-40B4-BE49-F238E27FC236}">
                <a16:creationId xmlns:a16="http://schemas.microsoft.com/office/drawing/2014/main" id="{A220BBF4-F72A-45C9-88F7-3450BD0E9246}"/>
              </a:ext>
            </a:extLst>
          </p:cNvPr>
          <p:cNvPicPr>
            <a:picLocks noChangeAspect="1"/>
          </p:cNvPicPr>
          <p:nvPr/>
        </p:nvPicPr>
        <p:blipFill>
          <a:blip r:embed="rId3"/>
          <a:stretch>
            <a:fillRect/>
          </a:stretch>
        </p:blipFill>
        <p:spPr>
          <a:xfrm>
            <a:off x="685799" y="4008469"/>
            <a:ext cx="7239002" cy="2374716"/>
          </a:xfrm>
          <a:prstGeom prst="rect">
            <a:avLst/>
          </a:prstGeom>
        </p:spPr>
      </p:pic>
    </p:spTree>
    <p:extLst>
      <p:ext uri="{BB962C8B-B14F-4D97-AF65-F5344CB8AC3E}">
        <p14:creationId xmlns:p14="http://schemas.microsoft.com/office/powerpoint/2010/main" val="36814394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DCF184-DFC6-456D-ABBB-AC3644291535}"/>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4AC94CC2-3B1E-4F78-BEE5-40FBB43B957C}"/>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FD2F0462-9FC0-4B51-A254-2FB4F05E01A1}"/>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sp>
        <p:nvSpPr>
          <p:cNvPr id="5" name="Title 1">
            <a:extLst>
              <a:ext uri="{FF2B5EF4-FFF2-40B4-BE49-F238E27FC236}">
                <a16:creationId xmlns:a16="http://schemas.microsoft.com/office/drawing/2014/main" id="{A58CF875-5AFE-4E7B-AE1D-939918528753}"/>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latin typeface="Times New Roman" charset="0"/>
              </a:rPr>
              <a:t>Thursday Agenda</a:t>
            </a:r>
          </a:p>
        </p:txBody>
      </p:sp>
      <p:sp>
        <p:nvSpPr>
          <p:cNvPr id="6" name="Content Placeholder 2">
            <a:extLst>
              <a:ext uri="{FF2B5EF4-FFF2-40B4-BE49-F238E27FC236}">
                <a16:creationId xmlns:a16="http://schemas.microsoft.com/office/drawing/2014/main" id="{86CC2D23-615D-461B-88BF-75B4375E1B68}"/>
              </a:ext>
            </a:extLst>
          </p:cNvPr>
          <p:cNvSpPr txBox="1">
            <a:spLocks/>
          </p:cNvSpPr>
          <p:nvPr/>
        </p:nvSpPr>
        <p:spPr>
          <a:xfrm>
            <a:off x="696912" y="1295400"/>
            <a:ext cx="7772400" cy="45720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kern="0" dirty="0"/>
              <a:t>Reminder of IEEE policies we are under</a:t>
            </a:r>
          </a:p>
          <a:p>
            <a:pPr lvl="1">
              <a:buFont typeface="Arial" panose="020B0604020202020204" pitchFamily="34" charset="0"/>
              <a:buChar char="•"/>
            </a:pPr>
            <a:r>
              <a:rPr lang="en-US" altLang="en-US" sz="1600" kern="0" dirty="0"/>
              <a:t>Attendance server is open</a:t>
            </a:r>
          </a:p>
          <a:p>
            <a:pPr lvl="1">
              <a:buFont typeface="Arial" panose="020B0604020202020204" pitchFamily="34" charset="0"/>
              <a:buChar char="•"/>
            </a:pPr>
            <a:r>
              <a:rPr lang="en-US" altLang="en-US" sz="1600" kern="0" dirty="0"/>
              <a:t>Remember to state your name, affiliation, employer and/or clients first time you speak. </a:t>
            </a:r>
          </a:p>
          <a:p>
            <a:pPr lvl="1">
              <a:buFont typeface="Arial" panose="020B0604020202020204" pitchFamily="34" charset="0"/>
              <a:buChar char="•"/>
            </a:pPr>
            <a:endParaRPr lang="en-US" altLang="en-US" sz="1600" kern="0" dirty="0"/>
          </a:p>
          <a:p>
            <a:pPr>
              <a:buFont typeface="Arial" panose="020B0604020202020204" pitchFamily="34" charset="0"/>
              <a:buChar char="•"/>
            </a:pPr>
            <a:r>
              <a:rPr lang="en-US" altLang="en-US" sz="2000" kern="0" dirty="0"/>
              <a:t>Items from Tuesday or new.</a:t>
            </a:r>
          </a:p>
          <a:p>
            <a:pPr lvl="1">
              <a:buFont typeface="Arial" panose="020B0604020202020204" pitchFamily="34" charset="0"/>
              <a:buChar char="•"/>
            </a:pPr>
            <a:r>
              <a:rPr lang="en-US" altLang="en-US" kern="0" dirty="0"/>
              <a:t>Update and vote on IEEE SA BOG Additional Spectrum Needed Position Paper.  (20+mins)</a:t>
            </a:r>
          </a:p>
          <a:p>
            <a:pPr lvl="1">
              <a:buFont typeface="Arial" panose="020B0604020202020204" pitchFamily="34" charset="0"/>
              <a:buChar char="•"/>
            </a:pPr>
            <a:r>
              <a:rPr lang="en-US" altLang="en-US" kern="0" dirty="0"/>
              <a:t>Presentation from Andy Gowans from </a:t>
            </a:r>
            <a:r>
              <a:rPr lang="en-US" altLang="en-US" kern="0" dirty="0" err="1"/>
              <a:t>Ofcom</a:t>
            </a:r>
            <a:r>
              <a:rPr lang="en-US" altLang="en-US" kern="0" dirty="0"/>
              <a:t>.  (30mins)</a:t>
            </a:r>
          </a:p>
          <a:p>
            <a:pPr lvl="1">
              <a:buFont typeface="Arial" panose="020B0604020202020204" pitchFamily="34" charset="0"/>
              <a:buChar char="•"/>
            </a:pPr>
            <a:r>
              <a:rPr lang="en-US" altLang="en-US" kern="0" dirty="0"/>
              <a:t>Update and vote on </a:t>
            </a:r>
            <a:r>
              <a:rPr lang="en-US" altLang="en-US" kern="0" dirty="0" err="1"/>
              <a:t>Ofcom</a:t>
            </a:r>
            <a:r>
              <a:rPr lang="en-US" altLang="en-US" kern="0" dirty="0"/>
              <a:t> consultation. (20-45mins)</a:t>
            </a:r>
          </a:p>
          <a:p>
            <a:pPr lvl="1">
              <a:buFont typeface="Arial" panose="020B0604020202020204" pitchFamily="34" charset="0"/>
              <a:buChar char="•"/>
            </a:pPr>
            <a:endParaRPr lang="en-US" altLang="en-US" kern="0" dirty="0"/>
          </a:p>
          <a:p>
            <a:pPr>
              <a:buFont typeface="Arial" panose="020B0604020202020204" pitchFamily="34" charset="0"/>
              <a:buChar char="•"/>
            </a:pPr>
            <a:r>
              <a:rPr lang="en-US" altLang="en-US" sz="2000" kern="0" dirty="0"/>
              <a:t>Actions Required</a:t>
            </a:r>
          </a:p>
          <a:p>
            <a:pPr>
              <a:buFont typeface="Arial" panose="020B0604020202020204" pitchFamily="34" charset="0"/>
              <a:buChar char="•"/>
            </a:pPr>
            <a:r>
              <a:rPr lang="en-US" altLang="en-US" sz="2000" kern="0" dirty="0"/>
              <a:t>AOB</a:t>
            </a:r>
          </a:p>
          <a:p>
            <a:pPr>
              <a:buFont typeface="Arial" panose="020B0604020202020204" pitchFamily="34" charset="0"/>
              <a:buChar char="•"/>
            </a:pPr>
            <a:r>
              <a:rPr lang="en-US" altLang="en-US" sz="2000" kern="0" dirty="0"/>
              <a:t>Adjourn</a:t>
            </a:r>
          </a:p>
          <a:p>
            <a:pPr>
              <a:buFont typeface="Arial" panose="020B0604020202020204" pitchFamily="34" charset="0"/>
              <a:buChar char="•"/>
            </a:pPr>
            <a:endParaRPr lang="en-US" altLang="en-US" kern="0" dirty="0"/>
          </a:p>
          <a:p>
            <a:pPr>
              <a:buFont typeface="Arial" panose="020B0604020202020204" pitchFamily="34" charset="0"/>
              <a:buChar char="•"/>
            </a:pPr>
            <a:endParaRPr lang="en-US" altLang="en-US" kern="0" dirty="0"/>
          </a:p>
        </p:txBody>
      </p:sp>
    </p:spTree>
    <p:extLst>
      <p:ext uri="{BB962C8B-B14F-4D97-AF65-F5344CB8AC3E}">
        <p14:creationId xmlns:p14="http://schemas.microsoft.com/office/powerpoint/2010/main" val="2605245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#4</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18-18/0010r01</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and Vice Chair of 802.18 are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            Stuart K.</a:t>
            </a:r>
          </a:p>
          <a:p>
            <a:pPr>
              <a:buFont typeface="Arial" panose="020B0604020202020204" pitchFamily="34" charset="0"/>
              <a:buChar char="•"/>
            </a:pPr>
            <a:r>
              <a:rPr lang="en-US" b="0" dirty="0">
                <a:solidFill>
                  <a:schemeClr val="tx1"/>
                </a:solidFill>
              </a:rPr>
              <a:t>Second by:         Tim J.  </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_10__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52</a:t>
            </a:fld>
            <a:endParaRPr lang="en-US" altLang="en-US" dirty="0"/>
          </a:p>
        </p:txBody>
      </p:sp>
      <p:sp>
        <p:nvSpPr>
          <p:cNvPr id="7" name="Date Placeholder 6"/>
          <p:cNvSpPr>
            <a:spLocks noGrp="1"/>
          </p:cNvSpPr>
          <p:nvPr>
            <p:ph type="dt" idx="15"/>
          </p:nvPr>
        </p:nvSpPr>
        <p:spPr/>
        <p:txBody>
          <a:bodyPr/>
          <a:lstStyle/>
          <a:p>
            <a:r>
              <a:rPr lang="en-US" dirty="0"/>
              <a:t>January 2018</a:t>
            </a:r>
            <a:endParaRPr lang="en-GB" dirty="0"/>
          </a:p>
        </p:txBody>
      </p:sp>
      <p:sp>
        <p:nvSpPr>
          <p:cNvPr id="8" name="Footer Placeholder 7"/>
          <p:cNvSpPr>
            <a:spLocks noGrp="1"/>
          </p:cNvSpPr>
          <p:nvPr>
            <p:ph type="ftr" idx="14"/>
          </p:nvPr>
        </p:nvSpPr>
        <p:spPr/>
        <p:txBody>
          <a:bodyPr/>
          <a:lstStyle/>
          <a:p>
            <a:r>
              <a:rPr lang="en-US" dirty="0"/>
              <a:t>Rich Kennedy  (Self) / 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B7175-CC0F-4711-8A15-C67190AF2D1F}"/>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EA6DA760-5081-4D61-A400-5202945F753A}"/>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81603579-5A86-4453-88C1-62481DB71570}"/>
              </a:ext>
            </a:extLst>
          </p:cNvPr>
          <p:cNvSpPr>
            <a:spLocks noGrp="1"/>
          </p:cNvSpPr>
          <p:nvPr>
            <p:ph type="sldNum" idx="12"/>
          </p:nvPr>
        </p:nvSpPr>
        <p:spPr/>
        <p:txBody>
          <a:bodyPr/>
          <a:lstStyle/>
          <a:p>
            <a:r>
              <a:rPr lang="en-GB"/>
              <a:t>Slide </a:t>
            </a:r>
            <a:fld id="{F5D8E26B-7BCF-4D25-9C89-0168A6618F18}" type="slidenum">
              <a:rPr lang="en-GB" smtClean="0"/>
              <a:pPr/>
              <a:t>53</a:t>
            </a:fld>
            <a:endParaRPr lang="en-GB" dirty="0"/>
          </a:p>
        </p:txBody>
      </p:sp>
      <p:sp>
        <p:nvSpPr>
          <p:cNvPr id="5" name="Rectangle 4">
            <a:extLst>
              <a:ext uri="{FF2B5EF4-FFF2-40B4-BE49-F238E27FC236}">
                <a16:creationId xmlns:a16="http://schemas.microsoft.com/office/drawing/2014/main" id="{66BAABA8-F4F4-4D1D-82F4-87B8A491C161}"/>
              </a:ext>
            </a:extLst>
          </p:cNvPr>
          <p:cNvSpPr/>
          <p:nvPr/>
        </p:nvSpPr>
        <p:spPr>
          <a:xfrm>
            <a:off x="928693" y="1371600"/>
            <a:ext cx="7527920" cy="4909036"/>
          </a:xfrm>
          <a:prstGeom prst="rect">
            <a:avLst/>
          </a:prstGeom>
        </p:spPr>
        <p:txBody>
          <a:bodyPr wrap="square">
            <a:spAutoFit/>
          </a:bodyPr>
          <a:lstStyle/>
          <a:p>
            <a:pPr marL="342900" indent="-342900">
              <a:buFont typeface="Arial" panose="020B0604020202020204" pitchFamily="34" charset="0"/>
              <a:buChar char="•"/>
            </a:pPr>
            <a:r>
              <a:rPr lang="en-US" dirty="0">
                <a:solidFill>
                  <a:schemeClr val="tx1"/>
                </a:solidFill>
              </a:rPr>
              <a:t>Motion: Approve 18-18/0009r02 for submission to the EC for review and approval,  for uploading onto the </a:t>
            </a:r>
            <a:r>
              <a:rPr lang="en-US" dirty="0" err="1">
                <a:solidFill>
                  <a:schemeClr val="tx1"/>
                </a:solidFill>
              </a:rPr>
              <a:t>Ofcom</a:t>
            </a:r>
            <a:r>
              <a:rPr lang="en-US" dirty="0">
                <a:solidFill>
                  <a:schemeClr val="tx1"/>
                </a:solidFill>
              </a:rPr>
              <a:t> web page for the Fixed Wireless Spectrum consultation, before 01 February 2018.  The chair and vice-chair of 802.18 are empowered to make editorial changes as necessary.  </a:t>
            </a:r>
          </a:p>
          <a:p>
            <a:pPr>
              <a:buFont typeface="Arial" panose="020B0604020202020204" pitchFamily="34" charset="0"/>
              <a:buChar char="•"/>
            </a:pPr>
            <a:endParaRPr lang="en-US" dirty="0">
              <a:solidFill>
                <a:schemeClr val="tx1"/>
              </a:solidFill>
            </a:endParaRPr>
          </a:p>
          <a:p>
            <a:pPr marL="342900" indent="-342900" eaLnBrk="1" hangingPunct="1">
              <a:spcBef>
                <a:spcPts val="600"/>
              </a:spcBef>
              <a:buFont typeface="Arial" panose="020B0604020202020204" pitchFamily="34" charset="0"/>
              <a:buChar char="•"/>
            </a:pPr>
            <a:r>
              <a:rPr lang="en-US" dirty="0">
                <a:solidFill>
                  <a:schemeClr val="tx1"/>
                </a:solidFill>
                <a:latin typeface="+mn-lt"/>
                <a:ea typeface="+mn-ea"/>
              </a:rPr>
              <a:t>Move by:            Peter E. </a:t>
            </a:r>
          </a:p>
          <a:p>
            <a:pPr marL="342900" indent="-342900" eaLnBrk="1" hangingPunct="1">
              <a:spcBef>
                <a:spcPts val="600"/>
              </a:spcBef>
              <a:buFont typeface="Arial" panose="020B0604020202020204" pitchFamily="34" charset="0"/>
              <a:buChar char="•"/>
            </a:pPr>
            <a:r>
              <a:rPr lang="en-US" dirty="0">
                <a:solidFill>
                  <a:schemeClr val="tx1"/>
                </a:solidFill>
                <a:latin typeface="+mn-lt"/>
                <a:ea typeface="+mn-ea"/>
              </a:rPr>
              <a:t>Second by:          Mike L. </a:t>
            </a:r>
          </a:p>
          <a:p>
            <a:pPr marL="342900" indent="-342900" eaLnBrk="1" hangingPunct="1">
              <a:spcBef>
                <a:spcPts val="600"/>
              </a:spcBef>
              <a:buFont typeface="Arial" panose="020B0604020202020204" pitchFamily="34" charset="0"/>
              <a:buChar char="•"/>
            </a:pPr>
            <a:r>
              <a:rPr lang="en-US" dirty="0">
                <a:solidFill>
                  <a:schemeClr val="tx1"/>
                </a:solidFill>
                <a:latin typeface="+mn-lt"/>
                <a:ea typeface="+mn-ea"/>
              </a:rPr>
              <a:t>Discussion:         None</a:t>
            </a:r>
          </a:p>
          <a:p>
            <a:pPr marL="342900" indent="-342900" eaLnBrk="1" hangingPunct="1">
              <a:spcBef>
                <a:spcPts val="600"/>
              </a:spcBef>
              <a:buFont typeface="Arial" panose="020B0604020202020204" pitchFamily="34" charset="0"/>
              <a:buChar char="•"/>
            </a:pPr>
            <a:r>
              <a:rPr lang="en-US" dirty="0">
                <a:solidFill>
                  <a:schemeClr val="tx1"/>
                </a:solidFill>
                <a:latin typeface="+mn-lt"/>
                <a:ea typeface="+mn-ea"/>
              </a:rPr>
              <a:t>Vote:         	 _11__ Yes        __0_ No          _0_ Abstain </a:t>
            </a:r>
          </a:p>
          <a:p>
            <a:pPr marL="342900" indent="-342900" eaLnBrk="1" hangingPunct="1">
              <a:spcBef>
                <a:spcPts val="600"/>
              </a:spcBef>
              <a:buFont typeface="Arial" panose="020B0604020202020204" pitchFamily="34" charset="0"/>
              <a:buChar char="•"/>
            </a:pPr>
            <a:r>
              <a:rPr lang="en-US" dirty="0">
                <a:solidFill>
                  <a:schemeClr val="tx1"/>
                </a:solidFill>
                <a:latin typeface="+mn-lt"/>
                <a:ea typeface="+mn-ea"/>
              </a:rPr>
              <a:t>Motion:		</a:t>
            </a:r>
          </a:p>
        </p:txBody>
      </p:sp>
      <p:sp>
        <p:nvSpPr>
          <p:cNvPr id="6" name="Title 1">
            <a:extLst>
              <a:ext uri="{FF2B5EF4-FFF2-40B4-BE49-F238E27FC236}">
                <a16:creationId xmlns:a16="http://schemas.microsoft.com/office/drawing/2014/main" id="{22A1FCA8-AFC5-4FC3-AFEB-97B1CF111DF1}"/>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kern="0" dirty="0"/>
              <a:t>Motion #5</a:t>
            </a:r>
            <a:endParaRPr lang="en-US" kern="0" dirty="0"/>
          </a:p>
        </p:txBody>
      </p:sp>
    </p:spTree>
    <p:extLst>
      <p:ext uri="{BB962C8B-B14F-4D97-AF65-F5344CB8AC3E}">
        <p14:creationId xmlns:p14="http://schemas.microsoft.com/office/powerpoint/2010/main" val="114318906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444" y="670012"/>
            <a:ext cx="7770813" cy="1065213"/>
          </a:xfrm>
        </p:spPr>
        <p:txBody>
          <a:bodyPr/>
          <a:lstStyle/>
          <a:p>
            <a:r>
              <a:rPr lang="en-US" altLang="en-US" sz="2800" dirty="0"/>
              <a:t>Actions Required</a:t>
            </a:r>
            <a:endParaRPr lang="en-US" sz="2800" dirty="0"/>
          </a:p>
        </p:txBody>
      </p:sp>
      <p:sp>
        <p:nvSpPr>
          <p:cNvPr id="3" name="Content Placeholder 2"/>
          <p:cNvSpPr>
            <a:spLocks noGrp="1"/>
          </p:cNvSpPr>
          <p:nvPr>
            <p:ph idx="1"/>
          </p:nvPr>
        </p:nvSpPr>
        <p:spPr>
          <a:xfrm>
            <a:off x="685800" y="1981200"/>
            <a:ext cx="8077200" cy="4113213"/>
          </a:xfrm>
        </p:spPr>
        <p:txBody>
          <a:bodyPr/>
          <a:lstStyle/>
          <a:p>
            <a:pPr>
              <a:buFont typeface="Arial" panose="020B0604020202020204" pitchFamily="34" charset="0"/>
              <a:buChar char="•"/>
            </a:pPr>
            <a:r>
              <a:rPr lang="en-US" altLang="en-US" dirty="0"/>
              <a:t>ISED spectrum consultation the next couple of teleconferences.  </a:t>
            </a:r>
          </a:p>
          <a:p>
            <a:pPr>
              <a:buFont typeface="Arial" panose="020B0604020202020204" pitchFamily="34" charset="0"/>
              <a:buChar char="•"/>
            </a:pPr>
            <a:r>
              <a:rPr lang="en-US" altLang="en-US"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54</a:t>
            </a:fld>
            <a:endParaRPr lang="en-US" altLang="en-US" dirty="0"/>
          </a:p>
        </p:txBody>
      </p:sp>
      <p:sp>
        <p:nvSpPr>
          <p:cNvPr id="7" name="Date Placeholder 6"/>
          <p:cNvSpPr>
            <a:spLocks noGrp="1"/>
          </p:cNvSpPr>
          <p:nvPr>
            <p:ph type="dt" idx="15"/>
          </p:nvPr>
        </p:nvSpPr>
        <p:spPr/>
        <p:txBody>
          <a:bodyPr/>
          <a:lstStyle/>
          <a:p>
            <a:r>
              <a:rPr lang="en-US" dirty="0"/>
              <a:t>January 2018</a:t>
            </a:r>
            <a:endParaRPr lang="en-GB" dirty="0"/>
          </a:p>
        </p:txBody>
      </p:sp>
      <p:sp>
        <p:nvSpPr>
          <p:cNvPr id="8" name="Footer Placeholder 7"/>
          <p:cNvSpPr>
            <a:spLocks noGrp="1"/>
          </p:cNvSpPr>
          <p:nvPr>
            <p:ph type="ftr" idx="14"/>
          </p:nvPr>
        </p:nvSpPr>
        <p:spPr/>
        <p:txBody>
          <a:bodyPr/>
          <a:lstStyle/>
          <a:p>
            <a:r>
              <a:rPr lang="en-US" dirty="0"/>
              <a:t>Rich Kennedy  (Self) / 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How IEEE 802 can  connect with the EU Commission on a letter that they sent to ETSI on 5G standardization.  Reviewing with the IEEE 802 chair.    (In general how can we get on these mailing lists.) </a:t>
            </a:r>
          </a:p>
          <a:p>
            <a:pPr>
              <a:buFont typeface="Arial" panose="020B0604020202020204" pitchFamily="34" charset="0"/>
              <a:buChar char="•"/>
            </a:pPr>
            <a:r>
              <a:rPr lang="en-US" sz="2000" b="0" dirty="0"/>
              <a:t>Remember officer elections will be held at the March 2018 Plenary in Chicago.  Nominations will close at the end of the first session at the March 2018 Plenary.  </a:t>
            </a:r>
          </a:p>
          <a:p>
            <a:pPr lvl="1">
              <a:buFont typeface="Arial" panose="020B0604020202020204" pitchFamily="34" charset="0"/>
              <a:buChar char="•"/>
            </a:pPr>
            <a:r>
              <a:rPr lang="en-US" dirty="0"/>
              <a:t>To be nominated must be an IEEE and an IEEE SA member  and have file an endorsement  letter from your affiliation, that they will support you for the next 2 years.  </a:t>
            </a:r>
          </a:p>
          <a:p>
            <a:pPr marL="457200" lvl="1" indent="0"/>
            <a:endParaRPr lang="en-US" b="0" dirty="0"/>
          </a:p>
          <a:p>
            <a:pPr>
              <a:buFont typeface="Arial" panose="020B0604020202020204" pitchFamily="34" charset="0"/>
              <a:buChar char="•"/>
            </a:pPr>
            <a:endParaRPr lang="en-US" sz="2000"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741488" cy="276225"/>
          </a:xfrm>
          <a:prstGeom prst="rect">
            <a:avLst/>
          </a:prstGeom>
        </p:spPr>
        <p:txBody>
          <a:bodyPr/>
          <a:lstStyle/>
          <a:p>
            <a:pPr>
              <a:defRPr/>
            </a:pPr>
            <a:r>
              <a:rPr lang="en-US"/>
              <a:t>January 2018</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7" name="Footer Placeholder 6"/>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Adjourn</a:t>
            </a:r>
          </a:p>
        </p:txBody>
      </p:sp>
      <p:sp>
        <p:nvSpPr>
          <p:cNvPr id="3" name="Content Placeholder 2"/>
          <p:cNvSpPr>
            <a:spLocks noGrp="1"/>
          </p:cNvSpPr>
          <p:nvPr>
            <p:ph idx="1"/>
          </p:nvPr>
        </p:nvSpPr>
        <p:spPr>
          <a:xfrm>
            <a:off x="723899" y="1751013"/>
            <a:ext cx="7770813" cy="4113213"/>
          </a:xfrm>
        </p:spPr>
        <p:txBody>
          <a:bodyPr/>
          <a:lstStyle/>
          <a:p>
            <a:pPr>
              <a:buFont typeface="Arial" panose="020B0604020202020204" pitchFamily="34" charset="0"/>
              <a:buChar char="•"/>
            </a:pPr>
            <a:r>
              <a:rPr lang="en-US" sz="2000" dirty="0"/>
              <a:t>Next teleconference: 25 January at 14:30 ET</a:t>
            </a:r>
          </a:p>
          <a:p>
            <a:pPr lvl="2">
              <a:buFont typeface="Arial" panose="020B0604020202020204" pitchFamily="34" charset="0"/>
              <a:buChar char="•"/>
            </a:pPr>
            <a:r>
              <a:rPr lang="en-US" dirty="0"/>
              <a:t>Note: updated call in info: </a:t>
            </a:r>
            <a:r>
              <a:rPr lang="en-US" dirty="0">
                <a:hlinkClick r:id="rId2"/>
              </a:rPr>
              <a:t>https://mentor.ieee.org/802.18/dcn/16/18-16-0038-08-0000-teleconference-call-in-info.pptx</a:t>
            </a:r>
            <a:r>
              <a:rPr lang="en-US" dirty="0"/>
              <a:t> </a:t>
            </a:r>
          </a:p>
          <a:p>
            <a:pPr lvl="2">
              <a:buFont typeface="Arial" panose="020B0604020202020204" pitchFamily="34" charset="0"/>
              <a:buChar char="•"/>
            </a:pPr>
            <a:r>
              <a:rPr lang="en-US" dirty="0"/>
              <a:t>Note1: If the call-in link doesn’t work send the Vice-Chair an email right away.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is complete,      Motion to Adjourn. </a:t>
            </a:r>
          </a:p>
          <a:p>
            <a:pPr lvl="1">
              <a:buFont typeface="Arial" panose="020B0604020202020204" pitchFamily="34" charset="0"/>
              <a:buChar char="•"/>
            </a:pPr>
            <a:r>
              <a:rPr lang="en-US" sz="1800" dirty="0"/>
              <a:t>Moved by:  	Stuart K. </a:t>
            </a:r>
          </a:p>
          <a:p>
            <a:pPr lvl="1">
              <a:buFont typeface="Arial" panose="020B0604020202020204" pitchFamily="34" charset="0"/>
              <a:buChar char="•"/>
            </a:pPr>
            <a:r>
              <a:rPr lang="en-US" sz="1800" dirty="0"/>
              <a:t>Seconded by:    Jim L. </a:t>
            </a:r>
          </a:p>
          <a:p>
            <a:pPr lvl="1">
              <a:buFont typeface="Arial" panose="020B0604020202020204" pitchFamily="34" charset="0"/>
              <a:buChar char="•"/>
            </a:pPr>
            <a:r>
              <a:rPr lang="en-US" sz="1800" dirty="0"/>
              <a:t>We are adjourned. </a:t>
            </a:r>
          </a:p>
          <a:p>
            <a:pPr>
              <a:buFont typeface="Arial" panose="020B0604020202020204" pitchFamily="34" charset="0"/>
              <a:buChar char="•"/>
            </a:pPr>
            <a:endParaRPr lang="en-US" sz="18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57</a:t>
            </a:fld>
            <a:endParaRPr lang="en-GB" dirty="0"/>
          </a:p>
        </p:txBody>
      </p:sp>
      <p:sp>
        <p:nvSpPr>
          <p:cNvPr id="5" name="TextBox 4">
            <a:extLst>
              <a:ext uri="{FF2B5EF4-FFF2-40B4-BE49-F238E27FC236}">
                <a16:creationId xmlns:a16="http://schemas.microsoft.com/office/drawing/2014/main" id="{F0F34DD2-6025-432B-99D0-CE6B45794AD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Safe Travels</a:t>
            </a:r>
          </a:p>
        </p:txBody>
      </p:sp>
      <p:sp>
        <p:nvSpPr>
          <p:cNvPr id="6" name="TextBox 5">
            <a:extLst>
              <a:ext uri="{FF2B5EF4-FFF2-40B4-BE49-F238E27FC236}">
                <a16:creationId xmlns:a16="http://schemas.microsoft.com/office/drawing/2014/main" id="{4AF7A38F-B33B-45DC-AA21-4A44AFBE9368}"/>
              </a:ext>
            </a:extLst>
          </p:cNvPr>
          <p:cNvSpPr txBox="1"/>
          <p:nvPr/>
        </p:nvSpPr>
        <p:spPr>
          <a:xfrm>
            <a:off x="4494905" y="5791200"/>
            <a:ext cx="4038600" cy="461665"/>
          </a:xfrm>
          <a:prstGeom prst="rect">
            <a:avLst/>
          </a:prstGeom>
          <a:noFill/>
        </p:spPr>
        <p:txBody>
          <a:bodyPr wrap="square" rtlCol="0">
            <a:spAutoFit/>
          </a:bodyPr>
          <a:lstStyle/>
          <a:p>
            <a:pPr algn="r"/>
            <a:r>
              <a:rPr lang="en-US" dirty="0">
                <a:solidFill>
                  <a:schemeClr val="tx1"/>
                </a:solidFill>
              </a:rPr>
              <a:t>Back up slides follow</a:t>
            </a:r>
          </a:p>
        </p:txBody>
      </p:sp>
    </p:spTree>
    <p:extLst>
      <p:ext uri="{BB962C8B-B14F-4D97-AF65-F5344CB8AC3E}">
        <p14:creationId xmlns:p14="http://schemas.microsoft.com/office/powerpoint/2010/main" val="31202365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S.1682</a:t>
            </a:r>
          </a:p>
        </p:txBody>
      </p:sp>
      <p:sp>
        <p:nvSpPr>
          <p:cNvPr id="3" name="Content Placeholder 2"/>
          <p:cNvSpPr>
            <a:spLocks noGrp="1"/>
          </p:cNvSpPr>
          <p:nvPr>
            <p:ph idx="1"/>
          </p:nvPr>
        </p:nvSpPr>
        <p:spPr>
          <a:xfrm>
            <a:off x="685800" y="1828800"/>
            <a:ext cx="7770813" cy="4495800"/>
          </a:xfrm>
        </p:spPr>
        <p:txBody>
          <a:bodyPr/>
          <a:lstStyle/>
          <a:p>
            <a:pPr>
              <a:buFont typeface="Arial" panose="020B0604020202020204" pitchFamily="34" charset="0"/>
              <a:buChar char="•"/>
            </a:pPr>
            <a:r>
              <a:rPr lang="en-US" sz="1800" b="0" dirty="0">
                <a:solidFill>
                  <a:schemeClr val="tx1"/>
                </a:solidFill>
              </a:rPr>
              <a:t>This bill requires the Federal Communications Commission (FCC) to complete auctions during each of the next three calendar years that will grant new broadcast licenses for specified frequency spectrum bands.</a:t>
            </a:r>
          </a:p>
          <a:p>
            <a:pPr>
              <a:buFont typeface="Arial" panose="020B0604020202020204" pitchFamily="34" charset="0"/>
              <a:buChar char="•"/>
            </a:pPr>
            <a:r>
              <a:rPr lang="en-US" sz="1800" b="0" dirty="0">
                <a:solidFill>
                  <a:schemeClr val="tx1"/>
                </a:solidFill>
              </a:rPr>
              <a:t>The FCC and the National Telecommunications and Information Administration are directed to identify frequencies in specified spectrum bands that may be utilized for: (1) non-federal unlicensed use; and (2) commercial licensed use.</a:t>
            </a:r>
          </a:p>
          <a:p>
            <a:pPr>
              <a:buFont typeface="Arial" panose="020B0604020202020204" pitchFamily="34" charset="0"/>
              <a:buChar char="•"/>
            </a:pPr>
            <a:r>
              <a:rPr lang="en-US" sz="1800" b="0" dirty="0">
                <a:solidFill>
                  <a:schemeClr val="tx1"/>
                </a:solidFill>
              </a:rPr>
              <a:t>The FCC must allocate 10% of proceeds from each of the spectrum band auctions specified in the bill to expand wireless infrastructure in rural areas that are underserved or unserved.</a:t>
            </a:r>
          </a:p>
          <a:p>
            <a:pPr>
              <a:buFont typeface="Arial" panose="020B0604020202020204" pitchFamily="34" charset="0"/>
              <a:buChar char="•"/>
            </a:pPr>
            <a:r>
              <a:rPr lang="en-US" sz="1800" dirty="0">
                <a:solidFill>
                  <a:schemeClr val="tx1"/>
                </a:solidFill>
              </a:rPr>
              <a:t>The FCC shall conduct a study on how unlicensed frequency spectrum bands can be utilized for: (1) the provision of healthcare in rural areas, (2) distance learning, and (3) facilitating innovations in agriculture.</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40954472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8EE7F9-0D86-4BF1-B31E-2D04C1031F55}"/>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D243D63D-09FE-46F5-8D68-DACE6F7766BB}"/>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381D172F-862E-40CB-8D46-C2CFED5FDCCC}"/>
              </a:ext>
            </a:extLst>
          </p:cNvPr>
          <p:cNvSpPr>
            <a:spLocks noGrp="1"/>
          </p:cNvSpPr>
          <p:nvPr>
            <p:ph type="sldNum" idx="12"/>
          </p:nvPr>
        </p:nvSpPr>
        <p:spPr/>
        <p:txBody>
          <a:bodyPr/>
          <a:lstStyle/>
          <a:p>
            <a:r>
              <a:rPr lang="en-GB"/>
              <a:t>Slide </a:t>
            </a:r>
            <a:fld id="{F5D8E26B-7BCF-4D25-9C89-0168A6618F18}" type="slidenum">
              <a:rPr lang="en-GB" smtClean="0"/>
              <a:pPr/>
              <a:t>59</a:t>
            </a:fld>
            <a:endParaRPr lang="en-GB" dirty="0"/>
          </a:p>
        </p:txBody>
      </p:sp>
      <p:sp>
        <p:nvSpPr>
          <p:cNvPr id="5" name="Rectangle 4">
            <a:extLst>
              <a:ext uri="{FF2B5EF4-FFF2-40B4-BE49-F238E27FC236}">
                <a16:creationId xmlns:a16="http://schemas.microsoft.com/office/drawing/2014/main" id="{FFD441F9-10F2-4C4E-8B47-52A455CAAB0A}"/>
              </a:ext>
            </a:extLst>
          </p:cNvPr>
          <p:cNvSpPr/>
          <p:nvPr/>
        </p:nvSpPr>
        <p:spPr>
          <a:xfrm>
            <a:off x="381000" y="762001"/>
            <a:ext cx="8610600" cy="5262979"/>
          </a:xfrm>
          <a:prstGeom prst="rect">
            <a:avLst/>
          </a:prstGeom>
        </p:spPr>
        <p:txBody>
          <a:bodyPr wrap="square">
            <a:spAutoFit/>
          </a:bodyPr>
          <a:lstStyle/>
          <a:p>
            <a:r>
              <a:rPr lang="en-US" b="1" dirty="0">
                <a:solidFill>
                  <a:srgbClr val="000000"/>
                </a:solidFill>
                <a:latin typeface="Times New Roman" panose="02020603050405020304" pitchFamily="18" charset="0"/>
              </a:rPr>
              <a:t>5.2 Commercial mobile services 					ISED</a:t>
            </a:r>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25. The evolution of mobile communications has had a significant impact on all sectors of the economy and continues to contribute to the economic and social well-being of Canadians. Canadians want high-quality services, ubiquitous coverage and affordable prices from their telecommunication service providers. Smartphones, tablets, wearable devices, machine-to-machine (M2M) devices and the applications that run on them are changing the way that Canadians work, live and play. Mobile communications have become integrated into the daily lives of Canadians as they increasingly rely on mobile services to access a variety of mobile applications, such as multi-media services, social networking and Internet browsing, on a day-to-day basis to do business, connect with others, and to manage finances, health and homes. </a:t>
            </a:r>
          </a:p>
        </p:txBody>
      </p:sp>
    </p:spTree>
    <p:extLst>
      <p:ext uri="{BB962C8B-B14F-4D97-AF65-F5344CB8AC3E}">
        <p14:creationId xmlns:p14="http://schemas.microsoft.com/office/powerpoint/2010/main" val="1661268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Motions #1 and #2</a:t>
            </a:r>
          </a:p>
        </p:txBody>
      </p:sp>
      <p:sp>
        <p:nvSpPr>
          <p:cNvPr id="16387" name="Content Placeholder 2"/>
          <p:cNvSpPr>
            <a:spLocks noGrp="1"/>
          </p:cNvSpPr>
          <p:nvPr>
            <p:ph idx="1"/>
          </p:nvPr>
        </p:nvSpPr>
        <p:spPr>
          <a:xfrm>
            <a:off x="685798" y="1066800"/>
            <a:ext cx="7772400" cy="4572000"/>
          </a:xfrm>
        </p:spPr>
        <p:txBody>
          <a:bodyPr/>
          <a:lstStyle/>
          <a:p>
            <a:endParaRPr lang="en-US" altLang="en-US" sz="1600" u="sng" dirty="0"/>
          </a:p>
          <a:p>
            <a:r>
              <a:rPr lang="en-US" altLang="en-US" sz="1600" u="sng" dirty="0"/>
              <a:t>Motion:</a:t>
            </a:r>
            <a:r>
              <a:rPr lang="en-US" altLang="en-US" sz="1600" dirty="0"/>
              <a:t> To approve the agenda as presented on previous slide</a:t>
            </a:r>
          </a:p>
          <a:p>
            <a:r>
              <a:rPr lang="en-US" altLang="en-US" sz="1600" b="1" dirty="0"/>
              <a:t>		Moved by:  	Stuart</a:t>
            </a:r>
            <a:r>
              <a:rPr lang="en-US" altLang="en-US" sz="1600" dirty="0"/>
              <a:t> </a:t>
            </a:r>
            <a:r>
              <a:rPr lang="en-US" altLang="en-US" sz="1600" b="1" dirty="0"/>
              <a:t>K.</a:t>
            </a:r>
          </a:p>
          <a:p>
            <a:pPr lvl="1"/>
            <a:r>
              <a:rPr lang="en-US" altLang="en-US" sz="1600" b="1" dirty="0"/>
              <a:t>Seconded by:  	John N.</a:t>
            </a:r>
          </a:p>
          <a:p>
            <a:pPr lvl="1"/>
            <a:r>
              <a:rPr lang="en-US" altLang="en-US" sz="1600" b="1" dirty="0"/>
              <a:t>Discussion?</a:t>
            </a:r>
          </a:p>
          <a:p>
            <a:pPr lvl="1"/>
            <a:r>
              <a:rPr lang="en-US" altLang="en-US" sz="1600" b="1" dirty="0"/>
              <a:t>Vote:  </a:t>
            </a:r>
            <a:r>
              <a:rPr lang="en-US" altLang="en-US" sz="1600" b="1" dirty="0">
                <a:solidFill>
                  <a:schemeClr val="tx1"/>
                </a:solidFill>
              </a:rPr>
              <a:t>Unanimous consent</a:t>
            </a:r>
          </a:p>
          <a:p>
            <a:pPr lvl="1"/>
            <a:endParaRPr lang="en-US" altLang="en-US" sz="1600" u="sng" dirty="0"/>
          </a:p>
          <a:p>
            <a:pPr lvl="1"/>
            <a:endParaRPr lang="en-US" altLang="en-US" sz="1600" u="sng" dirty="0"/>
          </a:p>
          <a:p>
            <a:r>
              <a:rPr lang="en-US" altLang="en-US" sz="1600" u="sng" dirty="0"/>
              <a:t>Motion:</a:t>
            </a:r>
            <a:r>
              <a:rPr lang="en-US" altLang="en-US" sz="1600" dirty="0"/>
              <a:t> To approve the minutes from the IEEE 802.18 meeting at the Orlando Wireless Plenary in document </a:t>
            </a:r>
            <a:r>
              <a:rPr lang="en-US" altLang="en-US" sz="1600" dirty="0">
                <a:hlinkClick r:id="rId2"/>
              </a:rPr>
              <a:t>https://mentor.ieee.org/802.18/dcn/17/18-17-0140-01-0000-meeting-minutes-nov-2017-orlando.docx</a:t>
            </a:r>
            <a:r>
              <a:rPr lang="en-US" altLang="en-US" sz="1600" dirty="0"/>
              <a:t> </a:t>
            </a:r>
          </a:p>
          <a:p>
            <a:r>
              <a:rPr lang="en-US" altLang="en-US" sz="1600" b="1" dirty="0"/>
              <a:t>	Posted: </a:t>
            </a:r>
            <a:r>
              <a:rPr lang="en-US" sz="1600" dirty="0"/>
              <a:t>13-Nov-2017 00:20:36 ET</a:t>
            </a:r>
          </a:p>
          <a:p>
            <a:pPr lvl="1"/>
            <a:endParaRPr lang="en-US" altLang="en-US" sz="1600" b="1" dirty="0"/>
          </a:p>
          <a:p>
            <a:pPr lvl="1"/>
            <a:r>
              <a:rPr lang="en-US" altLang="en-US" sz="1600" b="1" dirty="0"/>
              <a:t>Moved by: 	 John N.</a:t>
            </a:r>
          </a:p>
          <a:p>
            <a:pPr lvl="1"/>
            <a:r>
              <a:rPr lang="en-US" altLang="en-US" sz="1600" b="1" dirty="0"/>
              <a:t>Seconded by:     Stuart K.</a:t>
            </a:r>
          </a:p>
          <a:p>
            <a:pPr lvl="1"/>
            <a:r>
              <a:rPr lang="en-US" altLang="en-US" sz="1600" b="1" dirty="0"/>
              <a:t>Discussion? </a:t>
            </a:r>
          </a:p>
          <a:p>
            <a:pPr lvl="1"/>
            <a:r>
              <a:rPr lang="en-US" altLang="en-US" sz="1600" b="1" dirty="0"/>
              <a:t>Vote</a:t>
            </a:r>
            <a:r>
              <a:rPr lang="en-US" altLang="en-US" sz="1600" b="1" dirty="0">
                <a:solidFill>
                  <a:schemeClr val="tx1"/>
                </a:solidFill>
              </a:rPr>
              <a:t>: Unanimous consent</a:t>
            </a:r>
            <a:endParaRPr lang="en-US" altLang="en-US" sz="1600" b="1"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January 2018</a:t>
            </a:r>
            <a:endParaRPr lang="en-GB" dirty="0"/>
          </a:p>
        </p:txBody>
      </p:sp>
      <p:sp>
        <p:nvSpPr>
          <p:cNvPr id="3" name="Footer Placeholder 2"/>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948E56-FFC6-4B34-BA59-9FCEA5A7BD72}"/>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FA2AA172-3926-481F-AFFB-3E0683EEBDEB}"/>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825BAD44-D06D-45F5-9D47-9608A88FFBC3}"/>
              </a:ext>
            </a:extLst>
          </p:cNvPr>
          <p:cNvSpPr>
            <a:spLocks noGrp="1"/>
          </p:cNvSpPr>
          <p:nvPr>
            <p:ph type="sldNum" idx="12"/>
          </p:nvPr>
        </p:nvSpPr>
        <p:spPr/>
        <p:txBody>
          <a:bodyPr/>
          <a:lstStyle/>
          <a:p>
            <a:r>
              <a:rPr lang="en-GB"/>
              <a:t>Slide </a:t>
            </a:r>
            <a:fld id="{F5D8E26B-7BCF-4D25-9C89-0168A6618F18}" type="slidenum">
              <a:rPr lang="en-GB" smtClean="0"/>
              <a:pPr/>
              <a:t>60</a:t>
            </a:fld>
            <a:endParaRPr lang="en-GB" dirty="0"/>
          </a:p>
        </p:txBody>
      </p:sp>
      <p:sp>
        <p:nvSpPr>
          <p:cNvPr id="5" name="Rectangle 4">
            <a:extLst>
              <a:ext uri="{FF2B5EF4-FFF2-40B4-BE49-F238E27FC236}">
                <a16:creationId xmlns:a16="http://schemas.microsoft.com/office/drawing/2014/main" id="{16B15501-5C9C-4316-98F3-6D655B63CDA5}"/>
              </a:ext>
            </a:extLst>
          </p:cNvPr>
          <p:cNvSpPr/>
          <p:nvPr/>
        </p:nvSpPr>
        <p:spPr>
          <a:xfrm>
            <a:off x="696912" y="838201"/>
            <a:ext cx="7989888" cy="4708981"/>
          </a:xfrm>
          <a:prstGeom prst="rect">
            <a:avLst/>
          </a:prstGeom>
        </p:spPr>
        <p:txBody>
          <a:bodyPr wrap="square">
            <a:spAutoFit/>
          </a:bodyPr>
          <a:lstStyle/>
          <a:p>
            <a:r>
              <a:rPr lang="en-US" sz="2000" dirty="0">
                <a:solidFill>
                  <a:srgbClr val="000000"/>
                </a:solidFill>
                <a:latin typeface="Times New Roman" panose="02020603050405020304" pitchFamily="18" charset="0"/>
              </a:rPr>
              <a:t>26. Commercial mobile services are becoming the preferred communication tool for many Canadians. The Canadian Radio-television and Telecommunications Commission’s </a:t>
            </a:r>
            <a:r>
              <a:rPr lang="en-US" sz="2000" i="1" dirty="0">
                <a:solidFill>
                  <a:srgbClr val="0000FF"/>
                </a:solidFill>
                <a:latin typeface="Times New Roman" panose="02020603050405020304" pitchFamily="18" charset="0"/>
              </a:rPr>
              <a:t>Communications Monitoring Report 2015 </a:t>
            </a:r>
            <a:r>
              <a:rPr lang="en-US" sz="2000" dirty="0">
                <a:solidFill>
                  <a:srgbClr val="000000"/>
                </a:solidFill>
                <a:latin typeface="Times New Roman" panose="02020603050405020304" pitchFamily="18" charset="0"/>
              </a:rPr>
              <a:t>showed for the first time that more Canadian households subscribed exclusively to mobile wireless services (20.4%) than exclusively to wireline telephone services (14.4%). The </a:t>
            </a:r>
            <a:r>
              <a:rPr lang="en-US" sz="2000" i="1" dirty="0">
                <a:solidFill>
                  <a:srgbClr val="0000FF"/>
                </a:solidFill>
                <a:latin typeface="Times New Roman" panose="02020603050405020304" pitchFamily="18" charset="0"/>
              </a:rPr>
              <a:t>Communications Monitoring Report 2016 </a:t>
            </a:r>
            <a:r>
              <a:rPr lang="en-US" sz="2000" dirty="0">
                <a:solidFill>
                  <a:srgbClr val="000000"/>
                </a:solidFill>
                <a:latin typeface="Times New Roman" panose="02020603050405020304" pitchFamily="18" charset="0"/>
              </a:rPr>
              <a:t>shows this trend increasing, with 23.7% of Canadian households subscribed exclusively to mobile wireless services, and only 13.6% subscribed exclusively to wireline telephone services. In addition, the 2016 report indicates that while the majority of Canadians still own and use wireline phones, the data confirms the steady shift away from this technology in </a:t>
            </a:r>
            <a:r>
              <a:rPr lang="en-US" sz="2000" dirty="0" err="1">
                <a:solidFill>
                  <a:srgbClr val="000000"/>
                </a:solidFill>
                <a:latin typeface="Times New Roman" panose="02020603050405020304" pitchFamily="18" charset="0"/>
              </a:rPr>
              <a:t>favour</a:t>
            </a:r>
            <a:r>
              <a:rPr lang="en-US" sz="2000" dirty="0">
                <a:solidFill>
                  <a:srgbClr val="000000"/>
                </a:solidFill>
                <a:latin typeface="Times New Roman" panose="02020603050405020304" pitchFamily="18" charset="0"/>
              </a:rPr>
              <a:t> of wireless services. More Canadian households have mobile phones (85.6%) than landlines (75.5 %) – a big change from only ten years ago, when just over half of Canadian households subscribed to mobile phones (62.9%) and almost all subscribed to landlines (94.0%). </a:t>
            </a:r>
          </a:p>
        </p:txBody>
      </p:sp>
    </p:spTree>
    <p:extLst>
      <p:ext uri="{BB962C8B-B14F-4D97-AF65-F5344CB8AC3E}">
        <p14:creationId xmlns:p14="http://schemas.microsoft.com/office/powerpoint/2010/main" val="21421035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61</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a:t>
            </a:r>
            <a:r>
              <a:rPr lang="en-US" sz="1800" dirty="0" err="1">
                <a:solidFill>
                  <a:srgbClr val="444444"/>
                </a:solidFill>
                <a:latin typeface="+mj-lt"/>
              </a:rPr>
              <a:t>programme</a:t>
            </a:r>
            <a:r>
              <a:rPr lang="en-US" sz="1800" dirty="0">
                <a:solidFill>
                  <a:srgbClr val="444444"/>
                </a:solidFill>
                <a:latin typeface="+mj-lt"/>
              </a:rPr>
              <a:t>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21916023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a:t>Slide </a:t>
            </a:r>
            <a:fld id="{F5D8E26B-7BCF-4D25-9C89-0168A6618F18}" type="slidenum">
              <a:rPr lang="en-GB" smtClean="0"/>
              <a:pPr/>
              <a:t>62</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6302270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9CFE8E-5000-4A20-A498-2CA12CFA7DB3}"/>
              </a:ext>
            </a:extLst>
          </p:cNvPr>
          <p:cNvSpPr>
            <a:spLocks noGrp="1"/>
          </p:cNvSpPr>
          <p:nvPr>
            <p:ph type="dt" idx="10"/>
          </p:nvPr>
        </p:nvSpPr>
        <p:spPr/>
        <p:txBody>
          <a:bodyPr/>
          <a:lstStyle/>
          <a:p>
            <a:r>
              <a:rPr lang="en-US"/>
              <a:t>January 2018</a:t>
            </a:r>
            <a:endParaRPr lang="en-GB" dirty="0"/>
          </a:p>
        </p:txBody>
      </p:sp>
      <p:sp>
        <p:nvSpPr>
          <p:cNvPr id="3" name="Footer Placeholder 2">
            <a:extLst>
              <a:ext uri="{FF2B5EF4-FFF2-40B4-BE49-F238E27FC236}">
                <a16:creationId xmlns:a16="http://schemas.microsoft.com/office/drawing/2014/main" id="{3C804A35-C799-47C4-A499-CCA3C07C6F58}"/>
              </a:ext>
            </a:extLst>
          </p:cNvPr>
          <p:cNvSpPr>
            <a:spLocks noGrp="1"/>
          </p:cNvSpPr>
          <p:nvPr>
            <p:ph type="ftr" idx="11"/>
          </p:nvPr>
        </p:nvSpPr>
        <p:spPr/>
        <p:txBody>
          <a:bodyPr/>
          <a:lstStyle/>
          <a:p>
            <a:r>
              <a:rPr lang="en-US"/>
              <a:t>Rich Kennedy  (Self) / Jay Holcomb (Itron)</a:t>
            </a:r>
            <a:endParaRPr lang="en-GB" dirty="0"/>
          </a:p>
        </p:txBody>
      </p:sp>
      <p:sp>
        <p:nvSpPr>
          <p:cNvPr id="4" name="Slide Number Placeholder 3">
            <a:extLst>
              <a:ext uri="{FF2B5EF4-FFF2-40B4-BE49-F238E27FC236}">
                <a16:creationId xmlns:a16="http://schemas.microsoft.com/office/drawing/2014/main" id="{DD431837-CFD4-42D8-9BD0-3418CB18A9D3}"/>
              </a:ext>
            </a:extLst>
          </p:cNvPr>
          <p:cNvSpPr>
            <a:spLocks noGrp="1"/>
          </p:cNvSpPr>
          <p:nvPr>
            <p:ph type="sldNum" idx="12"/>
          </p:nvPr>
        </p:nvSpPr>
        <p:spPr/>
        <p:txBody>
          <a:bodyPr/>
          <a:lstStyle/>
          <a:p>
            <a:r>
              <a:rPr lang="en-GB"/>
              <a:t>Slide </a:t>
            </a:r>
            <a:fld id="{F5D8E26B-7BCF-4D25-9C89-0168A6618F18}" type="slidenum">
              <a:rPr lang="en-GB" smtClean="0"/>
              <a:pPr/>
              <a:t>63</a:t>
            </a:fld>
            <a:endParaRPr lang="en-GB" dirty="0"/>
          </a:p>
        </p:txBody>
      </p:sp>
      <p:sp>
        <p:nvSpPr>
          <p:cNvPr id="5" name="Rectangle 4">
            <a:extLst>
              <a:ext uri="{FF2B5EF4-FFF2-40B4-BE49-F238E27FC236}">
                <a16:creationId xmlns:a16="http://schemas.microsoft.com/office/drawing/2014/main" id="{CF9B07A9-5DAD-4C04-B939-F17E2036BD3E}"/>
              </a:ext>
            </a:extLst>
          </p:cNvPr>
          <p:cNvSpPr/>
          <p:nvPr/>
        </p:nvSpPr>
        <p:spPr>
          <a:xfrm>
            <a:off x="152400" y="533400"/>
            <a:ext cx="8763000" cy="6247864"/>
          </a:xfrm>
          <a:prstGeom prst="rect">
            <a:avLst/>
          </a:prstGeom>
        </p:spPr>
        <p:txBody>
          <a:bodyPr wrap="square">
            <a:spAutoFit/>
          </a:bodyPr>
          <a:lstStyle/>
          <a:p>
            <a:r>
              <a:rPr lang="en-US" sz="1800" b="1" dirty="0" err="1">
                <a:solidFill>
                  <a:srgbClr val="3D3D3D"/>
                </a:solidFill>
                <a:latin typeface="Arial" panose="020B0604020202020204" pitchFamily="34" charset="0"/>
                <a:cs typeface="Arial" panose="020B0604020202020204" pitchFamily="34" charset="0"/>
              </a:rPr>
              <a:t>Ofcom</a:t>
            </a:r>
            <a:r>
              <a:rPr lang="en-US" sz="1800" b="1" dirty="0">
                <a:solidFill>
                  <a:srgbClr val="3D3D3D"/>
                </a:solidFill>
                <a:latin typeface="Arial" panose="020B0604020202020204" pitchFamily="34" charset="0"/>
                <a:cs typeface="Arial" panose="020B0604020202020204" pitchFamily="34" charset="0"/>
              </a:rPr>
              <a:t>: </a:t>
            </a:r>
          </a:p>
          <a:p>
            <a:r>
              <a:rPr lang="en-US" sz="1800" dirty="0">
                <a:solidFill>
                  <a:srgbClr val="3D3D3D"/>
                </a:solidFill>
                <a:latin typeface="Arial" panose="020B0604020202020204" pitchFamily="34" charset="0"/>
                <a:cs typeface="Arial" panose="020B0604020202020204" pitchFamily="34" charset="0"/>
              </a:rPr>
              <a:t>1.1 A fixed wireless link, also referred to as a microwave link, is the wireless transmission of information between two or more fixed locations using electromagnetic waves. </a:t>
            </a:r>
          </a:p>
          <a:p>
            <a:endParaRPr lang="en-US" sz="1800" dirty="0">
              <a:solidFill>
                <a:srgbClr val="3D3D3D"/>
              </a:solidFill>
              <a:latin typeface="Arial" panose="020B0604020202020204" pitchFamily="34" charset="0"/>
              <a:cs typeface="Arial" panose="020B0604020202020204" pitchFamily="34" charset="0"/>
            </a:endParaRPr>
          </a:p>
          <a:p>
            <a:r>
              <a:rPr lang="en-US" sz="1800" dirty="0">
                <a:solidFill>
                  <a:srgbClr val="3D3D3D"/>
                </a:solidFill>
                <a:latin typeface="Arial" panose="020B0604020202020204" pitchFamily="34" charset="0"/>
                <a:cs typeface="Arial" panose="020B0604020202020204" pitchFamily="34" charset="0"/>
              </a:rPr>
              <a:t>1.2 Fixed wireless links complement other transmission media such as connections provided by fixed networks e.g. </a:t>
            </a:r>
            <a:r>
              <a:rPr lang="en-US" sz="1800" dirty="0" err="1">
                <a:solidFill>
                  <a:srgbClr val="3D3D3D"/>
                </a:solidFill>
                <a:latin typeface="Arial" panose="020B0604020202020204" pitchFamily="34" charset="0"/>
                <a:cs typeface="Arial" panose="020B0604020202020204" pitchFamily="34" charset="0"/>
              </a:rPr>
              <a:t>fibre</a:t>
            </a:r>
            <a:r>
              <a:rPr lang="en-US" sz="1800" dirty="0">
                <a:solidFill>
                  <a:srgbClr val="3D3D3D"/>
                </a:solidFill>
                <a:latin typeface="Arial" panose="020B0604020202020204" pitchFamily="34" charset="0"/>
                <a:cs typeface="Arial" panose="020B0604020202020204" pitchFamily="34" charset="0"/>
              </a:rPr>
              <a:t>. Fixed wireless links are used where </a:t>
            </a:r>
            <a:r>
              <a:rPr lang="en-US" sz="1800" dirty="0" err="1">
                <a:solidFill>
                  <a:srgbClr val="3D3D3D"/>
                </a:solidFill>
                <a:latin typeface="Arial" panose="020B0604020202020204" pitchFamily="34" charset="0"/>
                <a:cs typeface="Arial" panose="020B0604020202020204" pitchFamily="34" charset="0"/>
              </a:rPr>
              <a:t>fibre</a:t>
            </a:r>
            <a:r>
              <a:rPr lang="en-US" sz="1800" dirty="0">
                <a:solidFill>
                  <a:srgbClr val="3D3D3D"/>
                </a:solidFill>
                <a:latin typeface="Arial" panose="020B0604020202020204" pitchFamily="34" charset="0"/>
                <a:cs typeface="Arial" panose="020B0604020202020204" pitchFamily="34" charset="0"/>
              </a:rPr>
              <a:t> is not available or cost effective for a variety of applications including: </a:t>
            </a:r>
          </a:p>
          <a:p>
            <a:r>
              <a:rPr lang="en-US" sz="1800" dirty="0">
                <a:solidFill>
                  <a:srgbClr val="3D3D3D"/>
                </a:solidFill>
                <a:latin typeface="Arial" panose="020B0604020202020204" pitchFamily="34" charset="0"/>
                <a:cs typeface="Arial" panose="020B0604020202020204" pitchFamily="34" charset="0"/>
              </a:rPr>
              <a:t>• backhaul provision for mobile network base stations; </a:t>
            </a:r>
          </a:p>
          <a:p>
            <a:r>
              <a:rPr lang="en-US" sz="1800" dirty="0">
                <a:solidFill>
                  <a:srgbClr val="3D3D3D"/>
                </a:solidFill>
                <a:latin typeface="Arial" panose="020B0604020202020204" pitchFamily="34" charset="0"/>
                <a:cs typeface="Arial" panose="020B0604020202020204" pitchFamily="34" charset="0"/>
              </a:rPr>
              <a:t>• distributing TV signals from studios to broadcast transmitter sites; </a:t>
            </a:r>
          </a:p>
          <a:p>
            <a:r>
              <a:rPr lang="en-US" sz="1800" dirty="0">
                <a:solidFill>
                  <a:srgbClr val="3D3D3D"/>
                </a:solidFill>
                <a:latin typeface="Arial" panose="020B0604020202020204" pitchFamily="34" charset="0"/>
                <a:cs typeface="Arial" panose="020B0604020202020204" pitchFamily="34" charset="0"/>
              </a:rPr>
              <a:t>• connecting nodes within private or corporate communication networks; </a:t>
            </a:r>
          </a:p>
          <a:p>
            <a:r>
              <a:rPr lang="en-US" sz="1800" dirty="0">
                <a:solidFill>
                  <a:srgbClr val="3D3D3D"/>
                </a:solidFill>
                <a:latin typeface="Arial" panose="020B0604020202020204" pitchFamily="34" charset="0"/>
                <a:cs typeface="Arial" panose="020B0604020202020204" pitchFamily="34" charset="0"/>
              </a:rPr>
              <a:t>• enabling the safe and secure supply of water, electricity and gas in the UK; </a:t>
            </a:r>
          </a:p>
          <a:p>
            <a:r>
              <a:rPr lang="en-US" sz="1800" dirty="0">
                <a:solidFill>
                  <a:srgbClr val="3D3D3D"/>
                </a:solidFill>
                <a:latin typeface="Arial" panose="020B0604020202020204" pitchFamily="34" charset="0"/>
                <a:cs typeface="Arial" panose="020B0604020202020204" pitchFamily="34" charset="0"/>
              </a:rPr>
              <a:t>• emergency services communications backhaul; and </a:t>
            </a:r>
          </a:p>
          <a:p>
            <a:r>
              <a:rPr lang="en-US" sz="1800" dirty="0">
                <a:solidFill>
                  <a:srgbClr val="3D3D3D"/>
                </a:solidFill>
                <a:latin typeface="Arial" panose="020B0604020202020204" pitchFamily="34" charset="0"/>
                <a:cs typeface="Arial" panose="020B0604020202020204" pitchFamily="34" charset="0"/>
              </a:rPr>
              <a:t>• provision of fixed wireless broadband for last mile connectivity commonly known as fixed wireless access. </a:t>
            </a:r>
          </a:p>
          <a:p>
            <a:endParaRPr lang="en-US" sz="1800" dirty="0">
              <a:solidFill>
                <a:srgbClr val="3D3D3D"/>
              </a:solidFill>
              <a:latin typeface="Arial" panose="020B0604020202020204" pitchFamily="34" charset="0"/>
              <a:cs typeface="Arial" panose="020B0604020202020204" pitchFamily="34" charset="0"/>
            </a:endParaRPr>
          </a:p>
          <a:p>
            <a:r>
              <a:rPr lang="en-US" sz="1800" dirty="0">
                <a:solidFill>
                  <a:srgbClr val="3D3D3D"/>
                </a:solidFill>
                <a:latin typeface="Arial" panose="020B0604020202020204" pitchFamily="34" charset="0"/>
                <a:cs typeface="Arial" panose="020B0604020202020204" pitchFamily="34" charset="0"/>
              </a:rPr>
              <a:t>1.3 In the UK, the radio spectrum used to deploy fixed wireless links consists of specific bands currently ranging from 1.3 GHz to 86 GHz. The choice of frequency band is dependent on various factors including range, resilience to rain and availability of spectrum. The bands are also, in most cases, </a:t>
            </a:r>
            <a:r>
              <a:rPr lang="en-US" sz="1800" dirty="0" err="1">
                <a:solidFill>
                  <a:srgbClr val="3D3D3D"/>
                </a:solidFill>
                <a:latin typeface="Arial" panose="020B0604020202020204" pitchFamily="34" charset="0"/>
                <a:cs typeface="Arial" panose="020B0604020202020204" pitchFamily="34" charset="0"/>
              </a:rPr>
              <a:t>harmonised</a:t>
            </a:r>
            <a:r>
              <a:rPr lang="en-US" sz="1800" dirty="0">
                <a:solidFill>
                  <a:srgbClr val="3D3D3D"/>
                </a:solidFill>
                <a:latin typeface="Arial" panose="020B0604020202020204" pitchFamily="34" charset="0"/>
                <a:cs typeface="Arial" panose="020B0604020202020204" pitchFamily="34" charset="0"/>
              </a:rPr>
              <a:t> across Europe and shared with other services. </a:t>
            </a:r>
          </a:p>
          <a:p>
            <a:endParaRPr lang="en-US" sz="1100" dirty="0">
              <a:solidFill>
                <a:srgbClr val="3D3D3D"/>
              </a:solidFill>
              <a:latin typeface="Calibri" panose="020F0502020204030204" pitchFamily="34" charset="0"/>
            </a:endParaRPr>
          </a:p>
        </p:txBody>
      </p:sp>
    </p:spTree>
    <p:extLst>
      <p:ext uri="{BB962C8B-B14F-4D97-AF65-F5344CB8AC3E}">
        <p14:creationId xmlns:p14="http://schemas.microsoft.com/office/powerpoint/2010/main" val="799261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800" dirty="0"/>
              <a:t>Motion #3</a:t>
            </a:r>
          </a:p>
        </p:txBody>
      </p:sp>
      <p:sp>
        <p:nvSpPr>
          <p:cNvPr id="16387" name="Content Placeholder 2"/>
          <p:cNvSpPr>
            <a:spLocks noGrp="1"/>
          </p:cNvSpPr>
          <p:nvPr>
            <p:ph idx="1"/>
          </p:nvPr>
        </p:nvSpPr>
        <p:spPr>
          <a:xfrm>
            <a:off x="685798" y="1066800"/>
            <a:ext cx="7772400" cy="4572000"/>
          </a:xfrm>
        </p:spPr>
        <p:txBody>
          <a:bodyPr/>
          <a:lstStyle/>
          <a:p>
            <a:endParaRPr lang="en-US" altLang="en-US" sz="1200" u="sng" dirty="0"/>
          </a:p>
          <a:p>
            <a:r>
              <a:rPr lang="en-US" altLang="en-US" sz="1600" u="sng" dirty="0"/>
              <a:t>Motion:</a:t>
            </a:r>
            <a:r>
              <a:rPr lang="en-US" altLang="en-US" sz="1600" dirty="0"/>
              <a:t> To approve minutes from the IEEE 802.18 Teleconferences since the Orlando Plenary.</a:t>
            </a:r>
          </a:p>
          <a:p>
            <a:pPr lvl="1"/>
            <a:r>
              <a:rPr lang="en-US" altLang="en-US" sz="1600" dirty="0">
                <a:hlinkClick r:id="rId2"/>
              </a:rPr>
              <a:t>https://mentor.ieee.org/802.18/dcn/17/18-17-0142-00-0000-minutes-30nov17-rr-tag-teleconference.doc</a:t>
            </a:r>
            <a:endParaRPr lang="en-US" altLang="en-US" sz="1600" b="1" dirty="0"/>
          </a:p>
          <a:p>
            <a:pPr lvl="1"/>
            <a:r>
              <a:rPr lang="en-US" altLang="en-US" sz="1600" dirty="0">
                <a:hlinkClick r:id="rId3"/>
              </a:rPr>
              <a:t>https://mentor.ieee.org/802.18/dcn/17/18-17-0147-00-0000-minutes-14dec17-rr-tag-teleconference.doc</a:t>
            </a:r>
            <a:endParaRPr lang="en-US" altLang="en-US" sz="1600" b="1" dirty="0"/>
          </a:p>
          <a:p>
            <a:pPr lvl="1"/>
            <a:r>
              <a:rPr lang="en-US" altLang="en-US" sz="1600" dirty="0">
                <a:hlinkClick r:id="rId4"/>
              </a:rPr>
              <a:t>https://mentor.ieee.org/802.18/dcn/18/18-18-0005-00-0000-minutes-11jan18-rr-tag-teleconference.doc</a:t>
            </a:r>
            <a:r>
              <a:rPr lang="en-US" altLang="en-US" sz="1600" dirty="0"/>
              <a:t> </a:t>
            </a:r>
          </a:p>
          <a:p>
            <a:pPr lvl="1"/>
            <a:endParaRPr lang="en-US" altLang="en-US" sz="1600" b="1" dirty="0"/>
          </a:p>
          <a:p>
            <a:pPr lvl="1"/>
            <a:r>
              <a:rPr lang="en-US" altLang="en-US" sz="1600" b="1" dirty="0"/>
              <a:t>Moved by:       	Tim J. </a:t>
            </a:r>
          </a:p>
          <a:p>
            <a:pPr lvl="1"/>
            <a:r>
              <a:rPr lang="en-US" altLang="en-US" sz="1600" b="1" dirty="0"/>
              <a:t>Seconded by:	Jim L.</a:t>
            </a:r>
          </a:p>
          <a:p>
            <a:pPr lvl="1"/>
            <a:r>
              <a:rPr lang="en-US" altLang="en-US" sz="1600" b="1" dirty="0"/>
              <a:t>Discussion?</a:t>
            </a:r>
          </a:p>
          <a:p>
            <a:pPr lvl="1"/>
            <a:r>
              <a:rPr lang="en-US" altLang="en-US" sz="1600" b="1" dirty="0"/>
              <a:t>Vote: </a:t>
            </a:r>
            <a:r>
              <a:rPr lang="en-US" altLang="en-US" sz="1600" b="1" dirty="0">
                <a:solidFill>
                  <a:schemeClr val="tx1"/>
                </a:solidFill>
              </a:rPr>
              <a:t>Unanimous consent</a:t>
            </a:r>
          </a:p>
          <a:p>
            <a:pPr lvl="1"/>
            <a:endParaRPr lang="en-US" altLang="en-US"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7</a:t>
            </a:fld>
            <a:endParaRPr lang="en-US" altLang="en-US" sz="1200" b="0" dirty="0"/>
          </a:p>
        </p:txBody>
      </p:sp>
      <p:sp>
        <p:nvSpPr>
          <p:cNvPr id="2" name="Date Placeholder 1"/>
          <p:cNvSpPr>
            <a:spLocks noGrp="1"/>
          </p:cNvSpPr>
          <p:nvPr>
            <p:ph type="dt" idx="15"/>
          </p:nvPr>
        </p:nvSpPr>
        <p:spPr/>
        <p:txBody>
          <a:bodyPr/>
          <a:lstStyle/>
          <a:p>
            <a:r>
              <a:rPr lang="en-US"/>
              <a:t>January 2018</a:t>
            </a:r>
            <a:endParaRPr lang="en-GB" dirty="0"/>
          </a:p>
        </p:txBody>
      </p:sp>
      <p:sp>
        <p:nvSpPr>
          <p:cNvPr id="3" name="Footer Placeholder 2"/>
          <p:cNvSpPr>
            <a:spLocks noGrp="1"/>
          </p:cNvSpPr>
          <p:nvPr>
            <p:ph type="ftr" idx="14"/>
          </p:nvPr>
        </p:nvSpPr>
        <p:spPr/>
        <p:txBody>
          <a:bodyPr/>
          <a:lstStyle/>
          <a:p>
            <a:r>
              <a:rPr lang="en-US"/>
              <a:t>Rich Kennedy  (Self) / Jay Holcomb (Itron)</a:t>
            </a:r>
            <a:endParaRPr lang="en-GB" dirty="0"/>
          </a:p>
        </p:txBody>
      </p:sp>
    </p:spTree>
    <p:extLst>
      <p:ext uri="{BB962C8B-B14F-4D97-AF65-F5344CB8AC3E}">
        <p14:creationId xmlns:p14="http://schemas.microsoft.com/office/powerpoint/2010/main" val="340115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a:xfrm>
            <a:off x="685800" y="685801"/>
            <a:ext cx="7770813" cy="562094"/>
          </a:xfrm>
        </p:spPr>
        <p:txBody>
          <a:bodyPr/>
          <a:lstStyle/>
          <a:p>
            <a:r>
              <a:rPr lang="en-US" altLang="en-US" sz="2800" dirty="0"/>
              <a:t>Discussion Items</a:t>
            </a:r>
          </a:p>
        </p:txBody>
      </p:sp>
      <p:sp>
        <p:nvSpPr>
          <p:cNvPr id="18435" name="Subtitle 7"/>
          <p:cNvSpPr>
            <a:spLocks noGrp="1"/>
          </p:cNvSpPr>
          <p:nvPr>
            <p:ph idx="1"/>
          </p:nvPr>
        </p:nvSpPr>
        <p:spPr>
          <a:xfrm>
            <a:off x="685800" y="1233368"/>
            <a:ext cx="7770813" cy="4572000"/>
          </a:xfrm>
        </p:spPr>
        <p:txBody>
          <a:bodyPr/>
          <a:lstStyle/>
          <a:p>
            <a:pPr>
              <a:buFont typeface="Arial" panose="020B0604020202020204" pitchFamily="34" charset="0"/>
              <a:buChar char="•"/>
            </a:pPr>
            <a:r>
              <a:rPr lang="en-US" altLang="en-US" sz="2000" dirty="0"/>
              <a:t>Americas updates</a:t>
            </a:r>
          </a:p>
          <a:p>
            <a:pPr lvl="2">
              <a:buFont typeface="Arial" panose="020B0604020202020204" pitchFamily="34" charset="0"/>
              <a:buChar char="•"/>
            </a:pPr>
            <a:r>
              <a:rPr lang="en-US" dirty="0"/>
              <a:t>S.1682 - Airwaves Act</a:t>
            </a:r>
          </a:p>
          <a:p>
            <a:pPr lvl="2">
              <a:buFont typeface="Arial" panose="020B0604020202020204" pitchFamily="34" charset="0"/>
              <a:buChar char="•"/>
            </a:pPr>
            <a:r>
              <a:rPr lang="en-US" altLang="en-US" dirty="0"/>
              <a:t>ISED TVWS consultation</a:t>
            </a:r>
          </a:p>
          <a:p>
            <a:pPr lvl="2">
              <a:buFont typeface="Arial" panose="020B0604020202020204" pitchFamily="34" charset="0"/>
              <a:buChar char="•"/>
            </a:pPr>
            <a:r>
              <a:rPr lang="en-US" altLang="en-US" dirty="0"/>
              <a:t>ISED Spectrum Outlook consultation </a:t>
            </a:r>
          </a:p>
          <a:p>
            <a:pPr marL="914400" lvl="2" indent="0"/>
            <a:endParaRPr lang="en-US" dirty="0"/>
          </a:p>
          <a:p>
            <a:pPr>
              <a:buFont typeface="Arial" panose="020B0604020202020204" pitchFamily="34" charset="0"/>
              <a:buChar char="•"/>
            </a:pPr>
            <a:r>
              <a:rPr lang="en-US" altLang="en-US" sz="2000" dirty="0"/>
              <a:t>EMEA updates</a:t>
            </a:r>
          </a:p>
          <a:p>
            <a:pPr lvl="2">
              <a:buFont typeface="Arial" panose="020B0604020202020204" pitchFamily="34" charset="0"/>
              <a:buChar char="•"/>
            </a:pPr>
            <a:r>
              <a:rPr lang="en-US" altLang="en-US" dirty="0"/>
              <a:t>6 and 60 GHz</a:t>
            </a:r>
          </a:p>
          <a:p>
            <a:pPr lvl="2">
              <a:buFont typeface="Arial" panose="020B0604020202020204" pitchFamily="34" charset="0"/>
              <a:buChar char="•"/>
            </a:pPr>
            <a:r>
              <a:rPr lang="en-US" altLang="en-US" dirty="0" err="1"/>
              <a:t>Ofcom</a:t>
            </a:r>
            <a:endParaRPr lang="en-US" altLang="en-US" dirty="0"/>
          </a:p>
          <a:p>
            <a:pPr lvl="2">
              <a:buFont typeface="Arial" panose="020B0604020202020204" pitchFamily="34" charset="0"/>
              <a:buChar char="•"/>
            </a:pPr>
            <a:r>
              <a:rPr lang="en-US" altLang="en-US" dirty="0"/>
              <a:t>ETSI standards</a:t>
            </a:r>
          </a:p>
          <a:p>
            <a:pPr lvl="2">
              <a:buFont typeface="Arial" panose="020B0604020202020204" pitchFamily="34" charset="0"/>
              <a:buChar char="•"/>
            </a:pPr>
            <a:r>
              <a:rPr lang="en-US" altLang="en-US" dirty="0"/>
              <a:t>ITU-R </a:t>
            </a:r>
          </a:p>
          <a:p>
            <a:pPr marL="914400" lvl="2" indent="0"/>
            <a:endParaRPr lang="en-US" altLang="en-US" dirty="0"/>
          </a:p>
          <a:p>
            <a:pPr>
              <a:buFont typeface="Arial" panose="020B0604020202020204" pitchFamily="34" charset="0"/>
              <a:buChar char="•"/>
            </a:pPr>
            <a:r>
              <a:rPr lang="en-US" altLang="en-US" sz="2000" dirty="0"/>
              <a:t>APAC updates</a:t>
            </a:r>
          </a:p>
          <a:p>
            <a:pPr lvl="2">
              <a:buFont typeface="Arial" panose="020B0604020202020204" pitchFamily="34" charset="0"/>
              <a:buChar char="•"/>
            </a:pPr>
            <a:r>
              <a:rPr lang="en-US" altLang="en-US" dirty="0"/>
              <a:t>ACMA LIPD update </a:t>
            </a:r>
          </a:p>
          <a:p>
            <a:pPr lvl="2">
              <a:buFont typeface="Arial" panose="020B0604020202020204" pitchFamily="34" charset="0"/>
              <a:buChar char="•"/>
            </a:pPr>
            <a:r>
              <a:rPr lang="en-US" altLang="en-US" dirty="0"/>
              <a:t>Hong Kong 920-925MHz SRD </a:t>
            </a:r>
          </a:p>
          <a:p>
            <a:pPr lvl="2">
              <a:buFont typeface="Arial" panose="020B0604020202020204" pitchFamily="34" charset="0"/>
              <a:buChar char="•"/>
            </a:pPr>
            <a:endParaRPr lang="en-US" altLang="en-US" sz="1600" dirty="0"/>
          </a:p>
        </p:txBody>
      </p:sp>
      <p:sp>
        <p:nvSpPr>
          <p:cNvPr id="2" name="Slide Number Placeholder 1"/>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
        <p:nvSpPr>
          <p:cNvPr id="5" name="Footer Placeholder 4"/>
          <p:cNvSpPr>
            <a:spLocks noGrp="1"/>
          </p:cNvSpPr>
          <p:nvPr>
            <p:ph type="ftr" idx="14"/>
          </p:nvPr>
        </p:nvSpPr>
        <p:spPr/>
        <p:txBody>
          <a:bodyPr/>
          <a:lstStyle/>
          <a:p>
            <a:pPr>
              <a:defRPr/>
            </a:pPr>
            <a:r>
              <a:rPr lang="en-US"/>
              <a:t>Rich Kennedy  (Self) / Jay Holcomb (Itron)</a:t>
            </a:r>
            <a:endParaRPr lang="en-US" dirty="0"/>
          </a:p>
        </p:txBody>
      </p:sp>
      <p:sp>
        <p:nvSpPr>
          <p:cNvPr id="4" name="Date Placeholder 3"/>
          <p:cNvSpPr>
            <a:spLocks noGrp="1"/>
          </p:cNvSpPr>
          <p:nvPr>
            <p:ph type="dt" idx="15"/>
          </p:nvPr>
        </p:nvSpPr>
        <p:spPr/>
        <p:txBody>
          <a:bodyPr/>
          <a:lstStyle/>
          <a:p>
            <a:pPr>
              <a:defRPr/>
            </a:pPr>
            <a:r>
              <a:rPr lang="en-US"/>
              <a:t>January 2018</a:t>
            </a:r>
            <a:endParaRPr lang="en-US" dirty="0"/>
          </a:p>
        </p:txBody>
      </p:sp>
    </p:spTree>
    <p:extLst>
      <p:ext uri="{BB962C8B-B14F-4D97-AF65-F5344CB8AC3E}">
        <p14:creationId xmlns:p14="http://schemas.microsoft.com/office/powerpoint/2010/main" val="776051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Americas - 1</a:t>
            </a:r>
          </a:p>
        </p:txBody>
      </p:sp>
      <p:sp>
        <p:nvSpPr>
          <p:cNvPr id="3" name="Content Placeholder 2"/>
          <p:cNvSpPr>
            <a:spLocks noGrp="1"/>
          </p:cNvSpPr>
          <p:nvPr>
            <p:ph idx="1"/>
          </p:nvPr>
        </p:nvSpPr>
        <p:spPr>
          <a:xfrm>
            <a:off x="685005" y="1181893"/>
            <a:ext cx="7770813" cy="4494213"/>
          </a:xfrm>
        </p:spPr>
        <p:txBody>
          <a:bodyPr/>
          <a:lstStyle/>
          <a:p>
            <a:pPr>
              <a:buFont typeface="Arial" panose="020B0604020202020204" pitchFamily="34" charset="0"/>
              <a:buChar char="•"/>
            </a:pPr>
            <a:r>
              <a:rPr lang="en-US" altLang="en-US" sz="2000" dirty="0"/>
              <a:t>New spectrum bill proposed (S.1682) </a:t>
            </a:r>
          </a:p>
          <a:p>
            <a:pPr lvl="1">
              <a:buFont typeface="Arial" panose="020B0604020202020204" pitchFamily="34" charset="0"/>
              <a:buChar char="•"/>
            </a:pPr>
            <a:r>
              <a:rPr lang="en-US" altLang="en-US" sz="1800" dirty="0">
                <a:hlinkClick r:id="rId2"/>
              </a:rPr>
              <a:t>https://www.congress.gov/bill/115th-congress/senate-bill/1682/text</a:t>
            </a:r>
            <a:endParaRPr lang="en-US" altLang="en-US" sz="1800" dirty="0"/>
          </a:p>
          <a:p>
            <a:pPr lvl="1">
              <a:buFont typeface="Arial" panose="020B0604020202020204" pitchFamily="34" charset="0"/>
              <a:buChar char="•"/>
            </a:pPr>
            <a:r>
              <a:rPr lang="en-US" sz="1800" u="sng" dirty="0">
                <a:hlinkClick r:id="rId3"/>
              </a:rPr>
              <a:t>https://mentor.ieee.org/802.18/dcn/17/18-17-0133-00-0000-s-1682-bill-to-facilitate-national-pipeline-of-spectrum-for-commercial-and-other-purposes.pdf</a:t>
            </a:r>
            <a:endParaRPr lang="en-US" sz="1800" dirty="0"/>
          </a:p>
          <a:p>
            <a:pPr lvl="1">
              <a:buFont typeface="Arial" panose="020B0604020202020204" pitchFamily="34" charset="0"/>
              <a:buChar char="•"/>
            </a:pPr>
            <a:r>
              <a:rPr lang="en-US" altLang="en-US" sz="1800" dirty="0"/>
              <a:t>Section 6(b):</a:t>
            </a:r>
          </a:p>
          <a:p>
            <a:pPr lvl="2">
              <a:buFont typeface="Arial" panose="020B0604020202020204" pitchFamily="34" charset="0"/>
              <a:buChar char="•"/>
            </a:pPr>
            <a:r>
              <a:rPr lang="en-US" cap="small" dirty="0"/>
              <a:t>Rule Making On The Unlicensed Use Of The Frequency Band Between 5925 Megahertz And 7125 Megahertz</a:t>
            </a:r>
            <a:r>
              <a:rPr lang="en-US" dirty="0"/>
              <a:t>.—Not later than 180 days after the date of enactment of this Act, the Commission, in consultation with the NTIA, shall issue a notice of proposed rule making with respect to creating opportunities for the unlicensed use of spectrum in the frequencies between 5925 and 7125 megahertz without causing harmful interference with any incumbents in that band</a:t>
            </a:r>
            <a:endParaRPr lang="en-US" altLang="en-US" dirty="0"/>
          </a:p>
          <a:p>
            <a:pPr>
              <a:buFont typeface="Arial" panose="020B0604020202020204" pitchFamily="34" charset="0"/>
              <a:buChar char="•"/>
            </a:pPr>
            <a:endParaRPr lang="en-US" altLang="en-US" sz="2000" dirty="0">
              <a:solidFill>
                <a:srgbClr val="7030A0"/>
              </a:solidFill>
            </a:endParaRPr>
          </a:p>
          <a:p>
            <a:pPr>
              <a:buFont typeface="Arial" panose="020B0604020202020204" pitchFamily="34" charset="0"/>
              <a:buChar char="•"/>
            </a:pPr>
            <a:r>
              <a:rPr lang="en-US" altLang="en-US" sz="2000" dirty="0">
                <a:solidFill>
                  <a:srgbClr val="7030A0"/>
                </a:solidFill>
              </a:rPr>
              <a:t>Appears to have gone nowhere, no action yet. </a:t>
            </a:r>
          </a:p>
          <a:p>
            <a:pPr>
              <a:buFont typeface="Arial" panose="020B0604020202020204" pitchFamily="34" charset="0"/>
              <a:buChar char="•"/>
            </a:pPr>
            <a:endParaRPr lang="en-US" sz="1600" b="1"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a:t>Rich Kennedy  (Self) / Jay Holcomb (Itron)</a:t>
            </a:r>
            <a:endParaRPr lang="en-GB" dirty="0"/>
          </a:p>
        </p:txBody>
      </p:sp>
      <p:sp>
        <p:nvSpPr>
          <p:cNvPr id="6" name="Date Placeholder 5"/>
          <p:cNvSpPr>
            <a:spLocks noGrp="1"/>
          </p:cNvSpPr>
          <p:nvPr>
            <p:ph type="dt" idx="15"/>
          </p:nvPr>
        </p:nvSpPr>
        <p:spPr/>
        <p:txBody>
          <a:bodyPr/>
          <a:lstStyle/>
          <a:p>
            <a:r>
              <a:rPr lang="en-US"/>
              <a:t>January 2018</a:t>
            </a:r>
            <a:endParaRPr lang="en-GB" dirty="0"/>
          </a:p>
        </p:txBody>
      </p:sp>
    </p:spTree>
    <p:extLst>
      <p:ext uri="{BB962C8B-B14F-4D97-AF65-F5344CB8AC3E}">
        <p14:creationId xmlns:p14="http://schemas.microsoft.com/office/powerpoint/2010/main" val="371523234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24676</TotalTime>
  <Words>6090</Words>
  <Application>Microsoft Office PowerPoint</Application>
  <PresentationFormat>On-screen Show (4:3)</PresentationFormat>
  <Paragraphs>748</Paragraphs>
  <Slides>63</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63</vt:i4>
      </vt:variant>
    </vt:vector>
  </HeadingPairs>
  <TitlesOfParts>
    <vt:vector size="75"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Irvine Interim Meeting Agenda</vt:lpstr>
      <vt:lpstr>Call to Order / Administrative Items</vt:lpstr>
      <vt:lpstr>Other Guidelines for IEEE WG Meetings</vt:lpstr>
      <vt:lpstr>Participation in IEEE 802 Meetings</vt:lpstr>
      <vt:lpstr>Agenda</vt:lpstr>
      <vt:lpstr>Motions #1 and #2</vt:lpstr>
      <vt:lpstr>Motion #3</vt:lpstr>
      <vt:lpstr>Discussion Items</vt:lpstr>
      <vt:lpstr>Americas - 1</vt:lpstr>
      <vt:lpstr>Americas - 2</vt:lpstr>
      <vt:lpstr>Americas – 3a</vt:lpstr>
      <vt:lpstr>Americas – 3b</vt:lpstr>
      <vt:lpstr>PowerPoint Presentation</vt:lpstr>
      <vt:lpstr>PowerPoint Presentation</vt:lpstr>
      <vt:lpstr>PowerPoint Presentation</vt:lpstr>
      <vt:lpstr>PowerPoint Presentation</vt:lpstr>
      <vt:lpstr>Americas – 3c</vt:lpstr>
      <vt:lpstr>Americas – 3d</vt:lpstr>
      <vt:lpstr>Americas – 3e</vt:lpstr>
      <vt:lpstr>Americas – 3f</vt:lpstr>
      <vt:lpstr>Americas – 3g</vt:lpstr>
      <vt:lpstr>Americas – 3h</vt:lpstr>
      <vt:lpstr>Americas – 3i</vt:lpstr>
      <vt:lpstr>Americas – 3j</vt:lpstr>
      <vt:lpstr>Americas – 3k</vt:lpstr>
      <vt:lpstr>Americas – 3l</vt:lpstr>
      <vt:lpstr>Americas – 3m</vt:lpstr>
      <vt:lpstr>EMEA-1</vt:lpstr>
      <vt:lpstr>EMEA-2</vt:lpstr>
      <vt:lpstr>EMEA-3</vt:lpstr>
      <vt:lpstr>EMEA-4a</vt:lpstr>
      <vt:lpstr>EMEA-4b</vt:lpstr>
      <vt:lpstr>EMEA-4c</vt:lpstr>
      <vt:lpstr>EMEA-4d</vt:lpstr>
      <vt:lpstr>EMEA-4e</vt:lpstr>
      <vt:lpstr>EMEA-4f</vt:lpstr>
      <vt:lpstr>EMEA-4g</vt:lpstr>
      <vt:lpstr>EMEA-4h</vt:lpstr>
      <vt:lpstr>EMEA-4i</vt:lpstr>
      <vt:lpstr>EMEA-4j</vt:lpstr>
      <vt:lpstr>EMEA-4k</vt:lpstr>
      <vt:lpstr>EMEA-4l</vt:lpstr>
      <vt:lpstr>EMEA-5</vt:lpstr>
      <vt:lpstr>EMEA-6</vt:lpstr>
      <vt:lpstr>EMEA-7a</vt:lpstr>
      <vt:lpstr>EMEA-7b</vt:lpstr>
      <vt:lpstr>APAC-1a</vt:lpstr>
      <vt:lpstr>APAC-1b</vt:lpstr>
      <vt:lpstr>APAC-2a</vt:lpstr>
      <vt:lpstr>APAC-2b</vt:lpstr>
      <vt:lpstr>PowerPoint Presentation</vt:lpstr>
      <vt:lpstr>Motion #4</vt:lpstr>
      <vt:lpstr>PowerPoint Presentation</vt:lpstr>
      <vt:lpstr>Actions Required</vt:lpstr>
      <vt:lpstr>Any Other Business</vt:lpstr>
      <vt:lpstr>Adjourn</vt:lpstr>
      <vt:lpstr>PowerPoint Presentation</vt:lpstr>
      <vt:lpstr>S.1682</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323</cp:revision>
  <cp:lastPrinted>1601-01-01T00:00:00Z</cp:lastPrinted>
  <dcterms:created xsi:type="dcterms:W3CDTF">2016-03-03T14:54:45Z</dcterms:created>
  <dcterms:modified xsi:type="dcterms:W3CDTF">2018-01-18T21:56:04Z</dcterms:modified>
</cp:coreProperties>
</file>