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1"/>
  </p:notesMasterIdLst>
  <p:handoutMasterIdLst>
    <p:handoutMasterId r:id="rId62"/>
  </p:handoutMasterIdLst>
  <p:sldIdLst>
    <p:sldId id="256" r:id="rId2"/>
    <p:sldId id="341" r:id="rId3"/>
    <p:sldId id="329" r:id="rId4"/>
    <p:sldId id="330" r:id="rId5"/>
    <p:sldId id="319" r:id="rId6"/>
    <p:sldId id="331" r:id="rId7"/>
    <p:sldId id="375" r:id="rId8"/>
    <p:sldId id="320" r:id="rId9"/>
    <p:sldId id="343" r:id="rId10"/>
    <p:sldId id="347" r:id="rId11"/>
    <p:sldId id="348" r:id="rId12"/>
    <p:sldId id="374" r:id="rId13"/>
    <p:sldId id="353" r:id="rId14"/>
    <p:sldId id="354" r:id="rId15"/>
    <p:sldId id="355" r:id="rId16"/>
    <p:sldId id="356" r:id="rId17"/>
    <p:sldId id="368" r:id="rId18"/>
    <p:sldId id="376" r:id="rId19"/>
    <p:sldId id="369" r:id="rId20"/>
    <p:sldId id="377" r:id="rId21"/>
    <p:sldId id="370" r:id="rId22"/>
    <p:sldId id="378" r:id="rId23"/>
    <p:sldId id="371" r:id="rId24"/>
    <p:sldId id="379" r:id="rId25"/>
    <p:sldId id="372" r:id="rId26"/>
    <p:sldId id="380" r:id="rId27"/>
    <p:sldId id="373" r:id="rId28"/>
    <p:sldId id="323" r:id="rId29"/>
    <p:sldId id="381" r:id="rId30"/>
    <p:sldId id="366" r:id="rId31"/>
    <p:sldId id="350" r:id="rId32"/>
    <p:sldId id="382" r:id="rId33"/>
    <p:sldId id="358" r:id="rId34"/>
    <p:sldId id="383" r:id="rId35"/>
    <p:sldId id="359" r:id="rId36"/>
    <p:sldId id="384" r:id="rId37"/>
    <p:sldId id="360" r:id="rId38"/>
    <p:sldId id="361" r:id="rId39"/>
    <p:sldId id="362" r:id="rId40"/>
    <p:sldId id="385" r:id="rId41"/>
    <p:sldId id="364" r:id="rId42"/>
    <p:sldId id="365" r:id="rId43"/>
    <p:sldId id="351" r:id="rId44"/>
    <p:sldId id="386" r:id="rId45"/>
    <p:sldId id="367" r:id="rId46"/>
    <p:sldId id="387" r:id="rId47"/>
    <p:sldId id="338" r:id="rId48"/>
    <p:sldId id="388" r:id="rId49"/>
    <p:sldId id="352" r:id="rId50"/>
    <p:sldId id="389" r:id="rId51"/>
    <p:sldId id="346" r:id="rId52"/>
    <p:sldId id="321" r:id="rId53"/>
    <p:sldId id="349" r:id="rId54"/>
    <p:sldId id="327" r:id="rId55"/>
    <p:sldId id="342" r:id="rId56"/>
    <p:sldId id="333" r:id="rId57"/>
    <p:sldId id="390" r:id="rId58"/>
    <p:sldId id="392" r:id="rId59"/>
    <p:sldId id="391" r:id="rId6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837" autoAdjust="0"/>
    <p:restoredTop sz="94660"/>
  </p:normalViewPr>
  <p:slideViewPr>
    <p:cSldViewPr>
      <p:cViewPr varScale="1">
        <p:scale>
          <a:sx n="127" d="100"/>
          <a:sy n="127" d="100"/>
        </p:scale>
        <p:origin x="1614" y="12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microsoft.com/office/2015/10/relationships/revisionInfo" Target="revisionInfo.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15-Jan-18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5371673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Rich Kennedy  (Self) / Jay Holcomb (Itron)</a:t>
            </a:r>
            <a:endParaRPr lang="en-GB" dirty="0"/>
          </a:p>
        </p:txBody>
      </p:sp>
      <p:sp>
        <p:nvSpPr>
          <p:cNvPr id="12" name="Rectangle 3"/>
          <p:cNvSpPr>
            <a:spLocks noGrp="1" noChangeArrowheads="1"/>
          </p:cNvSpPr>
          <p:nvPr>
            <p:ph type="dt" idx="15"/>
          </p:nvPr>
        </p:nvSpPr>
        <p:spPr bwMode="auto">
          <a:xfrm>
            <a:off x="685800" y="304800"/>
            <a:ext cx="21336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2018</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2018</a:t>
            </a:r>
            <a:endParaRPr lang="en-GB" dirty="0"/>
          </a:p>
        </p:txBody>
      </p:sp>
      <p:sp>
        <p:nvSpPr>
          <p:cNvPr id="3" name="Footer Placeholder 2"/>
          <p:cNvSpPr>
            <a:spLocks noGrp="1"/>
          </p:cNvSpPr>
          <p:nvPr>
            <p:ph type="ftr" idx="11"/>
          </p:nvPr>
        </p:nvSpPr>
        <p:spPr/>
        <p:txBody>
          <a:bodyPr/>
          <a:lstStyle>
            <a:lvl1pPr>
              <a:defRPr/>
            </a:lvl1pPr>
          </a:lstStyle>
          <a:p>
            <a:r>
              <a:rPr lang="en-US"/>
              <a:t>Rich Kennedy  (Self) / 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2018</a:t>
            </a:r>
            <a:endParaRPr lang="en-GB"/>
          </a:p>
        </p:txBody>
      </p:sp>
      <p:sp>
        <p:nvSpPr>
          <p:cNvPr id="4" name="Footer Placeholder 3"/>
          <p:cNvSpPr>
            <a:spLocks noGrp="1"/>
          </p:cNvSpPr>
          <p:nvPr>
            <p:ph type="ftr" idx="11"/>
          </p:nvPr>
        </p:nvSpPr>
        <p:spPr/>
        <p:txBody>
          <a:bodyPr/>
          <a:lstStyle>
            <a:lvl1pPr>
              <a:defRPr/>
            </a:lvl1pPr>
          </a:lstStyle>
          <a:p>
            <a:r>
              <a:rPr lang="en-GB"/>
              <a:t>Rich Kennedy, Self</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extLst>
      <p:ext uri="{BB962C8B-B14F-4D97-AF65-F5344CB8AC3E}">
        <p14:creationId xmlns:p14="http://schemas.microsoft.com/office/powerpoint/2010/main" val="343835652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2018</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Rich Kennedy  (Self) / 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802.18-18/0008r00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 id="2147483656" r:id="rId3"/>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17/18-17-0145-00-0000-isesd-consultation-whitespace.pdf" TargetMode="External"/><Relationship Id="rId2" Type="http://schemas.openxmlformats.org/officeDocument/2006/relationships/hyperlink" Target="http://www.ic.gc.ca/eic/site/smt-gst.nsf/eng/sf11343.html"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8/dcn/17/18-17-0148-00-0000-ised-consultation-on-the-spectrum-outlook-2018-to-2022.pdf"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hyperlink" Target="https://portal.etsi.org/webapp/WorkProgram/Report_WorkItem.asp?WKI_ID=51678" TargetMode="Externa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portal.etsi.org/webapp/WorkProgram/Report_WorkItem.asp?WKI_ID=53900" TargetMode="Externa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8/dcn/18/18-18-0003-00-0000-ofcom-fixed-wireless-spectrum-strategy.pdf" TargetMode="External"/><Relationship Id="rId2" Type="http://schemas.openxmlformats.org/officeDocument/2006/relationships/hyperlink" Target="https://www.ofcom.org.uk/consultations-and-statements/category-2/fixed-wireless-spectrum-strategy" TargetMode="Externa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8/dcn/18/18-18-0006-00-0000-imt-2020-radio-interface-tech-r00-sg05-cir-0059.docx" TargetMode="External"/><Relationship Id="rId2" Type="http://schemas.openxmlformats.org/officeDocument/2006/relationships/hyperlink" Target="https://www.itu.int/md/meetingdoc.asp?lang=en&amp;parent=R00-SG05-CIR-0059" TargetMode="External"/><Relationship Id="rId1" Type="http://schemas.openxmlformats.org/officeDocument/2006/relationships/slideLayout" Target="../slideLayouts/slideLayout1.xml"/><Relationship Id="rId6" Type="http://schemas.openxmlformats.org/officeDocument/2006/relationships/hyperlink" Target="http://www.itu.int/en/ITU-R/study-groups/rsg5/rwp5d/imt-2020/Pages/default.aspx" TargetMode="External"/><Relationship Id="rId5" Type="http://schemas.openxmlformats.org/officeDocument/2006/relationships/hyperlink" Target="http://www.itu.int/en/ITU-R/study-groups/rsg5/rwp5d/imt-2020/Pages/ws-20171004.aspx" TargetMode="External"/><Relationship Id="rId4" Type="http://schemas.openxmlformats.org/officeDocument/2006/relationships/hyperlink" Target="https://mentor.ieee.org/802.18/dcn/18/18-18-0007-00-0000-imt-2020-radio-interface-tech-r00-sg05-cir-0059-support.zip" TargetMode="Externa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17/11-17-1889-02-AANI-skeleton-for-a-candidate-imt-2020-rit-based-on-ieee-802-11.docx" TargetMode="Externa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3" Type="http://schemas.openxmlformats.org/officeDocument/2006/relationships/hyperlink" Target="https://www.acma.gov.au/theACMA/Consultations/Consultations" TargetMode="External"/><Relationship Id="rId2" Type="http://schemas.openxmlformats.org/officeDocument/2006/relationships/hyperlink" Target="https://www.legislation.gov.au/Details/F2016C00432/Html/Text#primary-nav" TargetMode="External"/><Relationship Id="rId1" Type="http://schemas.openxmlformats.org/officeDocument/2006/relationships/slideLayout" Target="../slideLayouts/slideLayout1.xml"/><Relationship Id="rId5" Type="http://schemas.openxmlformats.org/officeDocument/2006/relationships/hyperlink" Target="https://mentor.ieee.org/802.18/dcn/18/18-18-0001-00-0000-acma-proposed-variation-to-lipd-licensing-3-docs.docx" TargetMode="External"/><Relationship Id="rId4" Type="http://schemas.openxmlformats.org/officeDocument/2006/relationships/hyperlink" Target="https://www.acma.gov.au/theACMA/variations-to-the-lipd-class-licence-2" TargetMode="Externa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3" Type="http://schemas.openxmlformats.org/officeDocument/2006/relationships/hyperlink" Target="https://mentor.ieee.org/802.18/dcn/18/18-18-0002-00-0000-performance-specs-920-925mhz-equipment.pdf" TargetMode="External"/><Relationship Id="rId2" Type="http://schemas.openxmlformats.org/officeDocument/2006/relationships/hyperlink" Target="https://www.ofca.gov.hk/filemanager/ofca/en/content_401/hkca1078.pdf" TargetMode="External"/><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8/dcn/16/18-16-0038-08-0000-teleconference-call-in-info.pptx" TargetMode="Externa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www.itu.int/en/ITU-R/study-groups/rsg5/rwp5d/imt-2020/Pages/default.asp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7/18-17-0140-01-0000-meeting-minutes-nov-2017-orlando.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8/dcn/17/18-17-0147-00-0000-minutes-14dec17-rr-tag-teleconference.doc" TargetMode="External"/><Relationship Id="rId2" Type="http://schemas.openxmlformats.org/officeDocument/2006/relationships/hyperlink" Target="https://mentor.ieee.org/802.18/dcn/17/18-17-0142-00-0000-minutes-30nov17-rr-tag-teleconference.doc" TargetMode="External"/><Relationship Id="rId1" Type="http://schemas.openxmlformats.org/officeDocument/2006/relationships/slideLayout" Target="../slideLayouts/slideLayout1.xml"/><Relationship Id="rId4" Type="http://schemas.openxmlformats.org/officeDocument/2006/relationships/hyperlink" Target="https://mentor.ieee.org/802.18/dcn/18/18-18-0005-00-0000-minutes-11jan18-rr-tag-teleconference.doc"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17/18-17-0133-00-0000-s-1682-bill-to-facilitate-national-pipeline-of-spectrum-for-commercial-and-other-purposes.pdf" TargetMode="External"/><Relationship Id="rId2" Type="http://schemas.openxmlformats.org/officeDocument/2006/relationships/hyperlink" Target="https://www.congress.gov/bill/115th-congress/senate-bill/1682/text"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January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a:t>Rich Kennedy  (Self) / 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Irvine Interim Meeting Agenda</a:t>
            </a:r>
            <a:endParaRPr lang="en-GB" dirty="0"/>
          </a:p>
        </p:txBody>
      </p:sp>
      <p:sp>
        <p:nvSpPr>
          <p:cNvPr id="3074" name="Rectangle 2"/>
          <p:cNvSpPr>
            <a:spLocks noGrp="1" noChangeArrowheads="1"/>
          </p:cNvSpPr>
          <p:nvPr>
            <p:ph type="body" idx="1"/>
          </p:nvPr>
        </p:nvSpPr>
        <p:spPr>
          <a:xfrm>
            <a:off x="685800" y="1889125"/>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Dates:</a:t>
            </a:r>
            <a:r>
              <a:rPr lang="en-GB" sz="2000" b="0" dirty="0"/>
              <a:t> 16 Jan 18</a:t>
            </a:r>
          </a:p>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18 Jan 18</a:t>
            </a:r>
          </a:p>
        </p:txBody>
      </p:sp>
      <p:graphicFrame>
        <p:nvGraphicFramePr>
          <p:cNvPr id="3075" name="Object 3"/>
          <p:cNvGraphicFramePr>
            <a:graphicFrameLocks noChangeAspect="1"/>
          </p:cNvGraphicFramePr>
          <p:nvPr>
            <p:extLst>
              <p:ext uri="{D42A27DB-BD31-4B8C-83A1-F6EECF244321}">
                <p14:modId xmlns:p14="http://schemas.microsoft.com/office/powerpoint/2010/main" val="1983150814"/>
              </p:ext>
            </p:extLst>
          </p:nvPr>
        </p:nvGraphicFramePr>
        <p:xfrm>
          <a:off x="522288" y="3614738"/>
          <a:ext cx="8040687" cy="2568575"/>
        </p:xfrm>
        <a:graphic>
          <a:graphicData uri="http://schemas.openxmlformats.org/presentationml/2006/ole">
            <mc:AlternateContent xmlns:mc="http://schemas.openxmlformats.org/markup-compatibility/2006">
              <mc:Choice xmlns:v="urn:schemas-microsoft-com:vml" Requires="v">
                <p:oleObj spid="_x0000_s3329" name="Document" r:id="rId4" imgW="8267030" imgH="2642110" progId="Word.Document.8">
                  <p:embed/>
                </p:oleObj>
              </mc:Choice>
              <mc:Fallback>
                <p:oleObj name="Document" r:id="rId4" imgW="8267030" imgH="2642110" progId="Word.Document.8">
                  <p:embed/>
                  <p:pic>
                    <p:nvPicPr>
                      <p:cNvPr id="0" name="Picture 3"/>
                      <p:cNvPicPr>
                        <a:picLocks noChangeAspect="1" noChangeArrowheads="1"/>
                      </p:cNvPicPr>
                      <p:nvPr/>
                    </p:nvPicPr>
                    <p:blipFill>
                      <a:blip r:embed="rId5"/>
                      <a:srcRect/>
                      <a:stretch>
                        <a:fillRect/>
                      </a:stretch>
                    </p:blipFill>
                    <p:spPr bwMode="auto">
                      <a:xfrm>
                        <a:off x="522288" y="3614738"/>
                        <a:ext cx="8040687" cy="25685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1981"/>
            <a:ext cx="7770813" cy="683419"/>
          </a:xfrm>
        </p:spPr>
        <p:txBody>
          <a:bodyPr/>
          <a:lstStyle/>
          <a:p>
            <a:r>
              <a:rPr lang="en-US" altLang="en-US" sz="2800" dirty="0"/>
              <a:t>Americas - 2</a:t>
            </a:r>
            <a:endParaRPr lang="en-US" sz="2800" dirty="0"/>
          </a:p>
        </p:txBody>
      </p:sp>
      <p:sp>
        <p:nvSpPr>
          <p:cNvPr id="3" name="Content Placeholder 2"/>
          <p:cNvSpPr>
            <a:spLocks noGrp="1"/>
          </p:cNvSpPr>
          <p:nvPr>
            <p:ph idx="1"/>
          </p:nvPr>
        </p:nvSpPr>
        <p:spPr>
          <a:xfrm>
            <a:off x="685800" y="1219200"/>
            <a:ext cx="7467600" cy="4113213"/>
          </a:xfrm>
        </p:spPr>
        <p:txBody>
          <a:bodyPr/>
          <a:lstStyle/>
          <a:p>
            <a:pPr>
              <a:buFont typeface="Arial" panose="020B0604020202020204" pitchFamily="34" charset="0"/>
              <a:buChar char="•"/>
            </a:pPr>
            <a:r>
              <a:rPr lang="en-US" sz="2000" dirty="0"/>
              <a:t>ISED Harmonizing TVWS rules with the US</a:t>
            </a:r>
          </a:p>
          <a:p>
            <a:pPr marL="800100" lvl="1">
              <a:buFont typeface="Arial" panose="020B0604020202020204" pitchFamily="34" charset="0"/>
              <a:buChar char="•"/>
            </a:pPr>
            <a:r>
              <a:rPr lang="en-US" sz="1800" u="sng" dirty="0">
                <a:hlinkClick r:id="rId2"/>
              </a:rPr>
              <a:t>https://www.ic.gc.ca/eic/site/smt-gst.nsf/vwapj/Consultation-WhiteSpace-eng.pdf/$FILE/Consultation-WhiteSpace-eng.pdf</a:t>
            </a:r>
            <a:r>
              <a:rPr lang="en-US" sz="1800" dirty="0"/>
              <a:t> </a:t>
            </a:r>
          </a:p>
          <a:p>
            <a:pPr marL="800100" lvl="1">
              <a:buFont typeface="Arial" panose="020B0604020202020204" pitchFamily="34" charset="0"/>
              <a:buChar char="•"/>
            </a:pPr>
            <a:r>
              <a:rPr lang="en-US" sz="1800" u="sng" dirty="0">
                <a:hlinkClick r:id="rId3"/>
              </a:rPr>
              <a:t>https://mentor.ieee.org/802.18/dcn/17/18-17-0145-00-0000-isesd-consultation-whitespace.pdf</a:t>
            </a:r>
            <a:r>
              <a:rPr lang="en-US" sz="1800" dirty="0"/>
              <a:t> </a:t>
            </a:r>
          </a:p>
          <a:p>
            <a:pPr marL="800100" lvl="1">
              <a:buFont typeface="Arial" panose="020B0604020202020204" pitchFamily="34" charset="0"/>
              <a:buChar char="•"/>
            </a:pPr>
            <a:r>
              <a:rPr lang="en-US" sz="1800" dirty="0"/>
              <a:t>Allowing fixed white space devices on channels 3 and 4 </a:t>
            </a:r>
          </a:p>
          <a:p>
            <a:pPr marL="800100" lvl="1">
              <a:buFont typeface="Arial" panose="020B0604020202020204" pitchFamily="34" charset="0"/>
              <a:buChar char="•"/>
            </a:pPr>
            <a:r>
              <a:rPr lang="en-US" sz="1800" dirty="0"/>
              <a:t>Operation of personal portable TVWS devices on channels 13-20</a:t>
            </a:r>
          </a:p>
          <a:p>
            <a:pPr marL="800100" lvl="1">
              <a:buFont typeface="Arial" panose="020B0604020202020204" pitchFamily="34" charset="0"/>
              <a:buChar char="•"/>
            </a:pPr>
            <a:r>
              <a:rPr lang="en-US" sz="1800" dirty="0"/>
              <a:t>Now permit operation below 608 MHz</a:t>
            </a:r>
          </a:p>
          <a:p>
            <a:pPr marL="800100" lvl="1">
              <a:buFont typeface="Arial" panose="020B0604020202020204" pitchFamily="34" charset="0"/>
              <a:buChar char="•"/>
            </a:pPr>
            <a:r>
              <a:rPr lang="en-US" sz="1800" dirty="0"/>
              <a:t>Preclude the use of channels 37 to 51</a:t>
            </a:r>
          </a:p>
          <a:p>
            <a:pPr marL="1200150" lvl="2" indent="-285750">
              <a:buFont typeface="Arial" panose="020B0604020202020204" pitchFamily="34" charset="0"/>
              <a:buChar char="•"/>
            </a:pPr>
            <a:r>
              <a:rPr lang="en-US" sz="1600" dirty="0"/>
              <a:t>US allows low power use on 37</a:t>
            </a:r>
          </a:p>
          <a:p>
            <a:pPr lvl="6">
              <a:buFont typeface="Arial" panose="020B0604020202020204" pitchFamily="34" charset="0"/>
              <a:buChar char="•"/>
            </a:pPr>
            <a:endParaRPr lang="en-US" sz="1200" dirty="0"/>
          </a:p>
          <a:p>
            <a:pPr>
              <a:buFont typeface="Arial" panose="020B0604020202020204" pitchFamily="34" charset="0"/>
              <a:buChar char="•"/>
            </a:pPr>
            <a:r>
              <a:rPr lang="en-US" sz="2000" dirty="0"/>
              <a:t>Comments moved:</a:t>
            </a:r>
          </a:p>
          <a:p>
            <a:pPr lvl="1">
              <a:buFont typeface="Arial" panose="020B0604020202020204" pitchFamily="34" charset="0"/>
              <a:buChar char="•"/>
            </a:pPr>
            <a:r>
              <a:rPr lang="en-US" sz="1800" dirty="0"/>
              <a:t>Note 1:</a:t>
            </a:r>
            <a:r>
              <a:rPr lang="en-US" sz="1800" b="0" dirty="0"/>
              <a:t> The deadline for submission of comments has been extended to </a:t>
            </a:r>
            <a:r>
              <a:rPr lang="en-US" sz="1800" b="1" dirty="0"/>
              <a:t>February 15, 2018</a:t>
            </a:r>
            <a:r>
              <a:rPr lang="en-US" sz="1800" b="0" dirty="0"/>
              <a:t> and the deadline for submission of reply comments has been extended to </a:t>
            </a:r>
            <a:r>
              <a:rPr lang="en-US" sz="1800" dirty="0"/>
              <a:t>March 2, 2018</a:t>
            </a:r>
            <a:r>
              <a:rPr lang="en-US" sz="1800" b="0" dirty="0"/>
              <a:t>.</a:t>
            </a:r>
            <a:endParaRPr lang="en-US" sz="1800" dirty="0"/>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29683801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74" y="622300"/>
            <a:ext cx="7770813" cy="674687"/>
          </a:xfrm>
        </p:spPr>
        <p:txBody>
          <a:bodyPr/>
          <a:lstStyle/>
          <a:p>
            <a:r>
              <a:rPr lang="en-US" sz="2800" dirty="0"/>
              <a:t>Americas – 3a</a:t>
            </a:r>
          </a:p>
        </p:txBody>
      </p:sp>
      <p:sp>
        <p:nvSpPr>
          <p:cNvPr id="3" name="Content Placeholder 2"/>
          <p:cNvSpPr>
            <a:spLocks noGrp="1"/>
          </p:cNvSpPr>
          <p:nvPr>
            <p:ph idx="1"/>
          </p:nvPr>
        </p:nvSpPr>
        <p:spPr>
          <a:xfrm>
            <a:off x="714374" y="1197586"/>
            <a:ext cx="7770813" cy="4572000"/>
          </a:xfrm>
        </p:spPr>
        <p:txBody>
          <a:bodyPr/>
          <a:lstStyle/>
          <a:p>
            <a:pPr>
              <a:buFont typeface="Arial" panose="020B0604020202020204" pitchFamily="34" charset="0"/>
              <a:buChar char="•"/>
            </a:pPr>
            <a:r>
              <a:rPr lang="en-US" sz="2000" dirty="0"/>
              <a:t>ISED Spectrum Outlook 2018 to 2022</a:t>
            </a:r>
          </a:p>
          <a:p>
            <a:pPr lvl="1">
              <a:buFont typeface="Arial" panose="020B0604020202020204" pitchFamily="34" charset="0"/>
              <a:buChar char="•"/>
            </a:pPr>
            <a:r>
              <a:rPr lang="en-US" sz="1800" dirty="0">
                <a:hlinkClick r:id="rId2"/>
              </a:rPr>
              <a:t>http://www.ic.gc.ca/eic/site/smt-gst.nsf/eng/sf11333.html </a:t>
            </a:r>
          </a:p>
          <a:p>
            <a:pPr lvl="1">
              <a:buFont typeface="Arial" panose="020B0604020202020204" pitchFamily="34" charset="0"/>
              <a:buChar char="•"/>
            </a:pPr>
            <a:r>
              <a:rPr lang="en-US" sz="1800" dirty="0">
                <a:hlinkClick r:id="rId2"/>
              </a:rPr>
              <a:t>https://mentor.ieee.org/802.18/dcn/17/18-17-0148-00-0000-ised-consultation-on-the-spectrum-outlook-2018-to-2022.pdf</a:t>
            </a:r>
            <a:endParaRPr lang="en-US" sz="1800" dirty="0"/>
          </a:p>
          <a:p>
            <a:pPr lvl="1">
              <a:buFont typeface="Arial" panose="020B0604020202020204" pitchFamily="34" charset="0"/>
              <a:buChar char="•"/>
            </a:pPr>
            <a:endParaRPr lang="en-US" sz="1800" dirty="0"/>
          </a:p>
          <a:p>
            <a:pPr lvl="1">
              <a:buFont typeface="Arial" panose="020B0604020202020204" pitchFamily="34" charset="0"/>
              <a:buChar char="•"/>
            </a:pPr>
            <a:r>
              <a:rPr lang="en-US" sz="1800" dirty="0"/>
              <a:t>In support of Canada’s Innovation and Skills Plan, and with a focus on ensuring that Canadians can benefit from world-class networks and advancements in new digital technologies and services, ISED acknowledges that as the demand for digital connectivity grows, so will the demand for spectrum. Through the release of this document, ISED, on behalf of the Minister, is hereby initiating a consultation on the overall approach and planning activities related to the release of spectrum for commercial mobile services, </a:t>
            </a:r>
            <a:r>
              <a:rPr lang="en-CA" sz="1800" dirty="0"/>
              <a:t>licence</a:t>
            </a:r>
            <a:r>
              <a:rPr lang="en-US" sz="1800" dirty="0"/>
              <a:t>-exempt applications, satellite services and wireless backhaul services over the years 2018 to 2022.</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30204446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74" y="622300"/>
            <a:ext cx="7770813" cy="674687"/>
          </a:xfrm>
        </p:spPr>
        <p:txBody>
          <a:bodyPr/>
          <a:lstStyle/>
          <a:p>
            <a:r>
              <a:rPr lang="en-US" sz="2800" dirty="0"/>
              <a:t>Americas – 3b</a:t>
            </a:r>
          </a:p>
        </p:txBody>
      </p:sp>
      <p:sp>
        <p:nvSpPr>
          <p:cNvPr id="3" name="Content Placeholder 2"/>
          <p:cNvSpPr>
            <a:spLocks noGrp="1"/>
          </p:cNvSpPr>
          <p:nvPr>
            <p:ph idx="1"/>
          </p:nvPr>
        </p:nvSpPr>
        <p:spPr>
          <a:xfrm>
            <a:off x="714374" y="1184276"/>
            <a:ext cx="7770813" cy="4572000"/>
          </a:xfrm>
        </p:spPr>
        <p:txBody>
          <a:bodyPr/>
          <a:lstStyle/>
          <a:p>
            <a:pPr>
              <a:buFont typeface="Arial" panose="020B0604020202020204" pitchFamily="34" charset="0"/>
              <a:buChar char="•"/>
            </a:pPr>
            <a:r>
              <a:rPr lang="en-US" sz="2000" dirty="0"/>
              <a:t>ISED Spectrum Outlook 2018 to 2022</a:t>
            </a:r>
          </a:p>
          <a:p>
            <a:pPr>
              <a:buFont typeface="Arial" panose="020B0604020202020204" pitchFamily="34" charset="0"/>
              <a:buChar char="•"/>
            </a:pPr>
            <a:r>
              <a:rPr lang="en-US" sz="1800" b="0" dirty="0"/>
              <a:t>The purpose of the present notice is to advise all interested parties that based on the merits of several requests for additional time to respond, the deadline for submission of comments has been extended to </a:t>
            </a:r>
            <a:r>
              <a:rPr lang="en-US" sz="1800" dirty="0"/>
              <a:t>February 16, 2018</a:t>
            </a:r>
            <a:r>
              <a:rPr lang="en-US" sz="1800" b="0" dirty="0"/>
              <a:t>, and the deadline for reply comments has been extended to </a:t>
            </a:r>
            <a:r>
              <a:rPr lang="en-US" sz="1800" dirty="0"/>
              <a:t>March 16, 2018</a:t>
            </a:r>
            <a:r>
              <a:rPr lang="en-US" sz="1800" b="0" dirty="0"/>
              <a:t>. All comments received will be posted on ISED’s Spectrum Management and Telecommunications Web site.</a:t>
            </a:r>
          </a:p>
          <a:p>
            <a:pPr>
              <a:buFont typeface="Arial" panose="020B0604020202020204" pitchFamily="34" charset="0"/>
              <a:buChar char="•"/>
            </a:pPr>
            <a:endParaRPr lang="en-US" sz="1800" b="0" dirty="0"/>
          </a:p>
          <a:p>
            <a:pPr>
              <a:buFont typeface="Arial" panose="020B0604020202020204" pitchFamily="34" charset="0"/>
              <a:buChar char="•"/>
            </a:pPr>
            <a:r>
              <a:rPr lang="en-US" sz="1800" dirty="0"/>
              <a:t>Canada should consider the band 5925 MHz to 7125 MHz for unlicensed sharing</a:t>
            </a:r>
          </a:p>
          <a:p>
            <a:pPr lvl="1">
              <a:buFont typeface="Arial" panose="020B0604020202020204" pitchFamily="34" charset="0"/>
              <a:buChar char="•"/>
            </a:pPr>
            <a:r>
              <a:rPr lang="en-US" sz="1800" dirty="0"/>
              <a:t>FCC is in the process of looking at this band; could be open by late 2019</a:t>
            </a:r>
          </a:p>
          <a:p>
            <a:pPr lvl="1">
              <a:buFont typeface="Arial" panose="020B0604020202020204" pitchFamily="34" charset="0"/>
              <a:buChar char="•"/>
            </a:pPr>
            <a:r>
              <a:rPr lang="en-US" sz="1800" dirty="0"/>
              <a:t>EU has begun studies required for their process</a:t>
            </a:r>
          </a:p>
          <a:p>
            <a:pPr lvl="2">
              <a:buFont typeface="Arial" panose="020B0604020202020204" pitchFamily="34" charset="0"/>
              <a:buChar char="•"/>
            </a:pPr>
            <a:r>
              <a:rPr lang="en-US" dirty="0"/>
              <a:t>SE45 created specifically to perform studies of 6 GHz</a:t>
            </a:r>
          </a:p>
          <a:p>
            <a:pPr lvl="2">
              <a:buFont typeface="Arial" panose="020B0604020202020204" pitchFamily="34" charset="0"/>
              <a:buChar char="•"/>
            </a:pPr>
            <a:r>
              <a:rPr lang="en-US" dirty="0"/>
              <a:t>FM57 created to designate the spectrum</a:t>
            </a:r>
          </a:p>
          <a:p>
            <a:pPr lvl="1">
              <a:buFont typeface="Arial" panose="020B0604020202020204" pitchFamily="34" charset="0"/>
              <a:buChar char="•"/>
            </a:pPr>
            <a:r>
              <a:rPr lang="en-US" sz="1800" dirty="0"/>
              <a:t>This is a major push from both the Wi-Fi and </a:t>
            </a:r>
            <a:r>
              <a:rPr lang="en-US" sz="1800" dirty="0" err="1"/>
              <a:t>LTEu</a:t>
            </a:r>
            <a:r>
              <a:rPr lang="en-US" sz="1800" dirty="0"/>
              <a:t> industries</a:t>
            </a:r>
          </a:p>
          <a:p>
            <a:pPr>
              <a:buFont typeface="Arial" panose="020B0604020202020204" pitchFamily="34" charset="0"/>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30307670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p:cNvSpPr>
            <a:spLocks noGrp="1"/>
          </p:cNvSpPr>
          <p:nvPr>
            <p:ph type="dt" idx="10"/>
          </p:nvPr>
        </p:nvSpPr>
        <p:spPr/>
        <p:txBody>
          <a:bodyPr/>
          <a:lstStyle/>
          <a:p>
            <a:r>
              <a:rPr lang="en-US"/>
              <a:t>January 2018</a:t>
            </a:r>
            <a:endParaRPr lang="en-GB" dirty="0"/>
          </a:p>
        </p:txBody>
      </p:sp>
      <p:sp>
        <p:nvSpPr>
          <p:cNvPr id="5" name="Footer Placeholder 4"/>
          <p:cNvSpPr>
            <a:spLocks noGrp="1"/>
          </p:cNvSpPr>
          <p:nvPr>
            <p:ph type="ftr" idx="11"/>
          </p:nvPr>
        </p:nvSpPr>
        <p:spPr/>
        <p:txBody>
          <a:bodyPr/>
          <a:lstStyle/>
          <a:p>
            <a:r>
              <a:rPr lang="en-GB"/>
              <a:t>Rich Kennedy, Self</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pic>
        <p:nvPicPr>
          <p:cNvPr id="7" name="Picture 6"/>
          <p:cNvPicPr>
            <a:picLocks noChangeAspect="1"/>
          </p:cNvPicPr>
          <p:nvPr/>
        </p:nvPicPr>
        <p:blipFill>
          <a:blip r:embed="rId2"/>
          <a:stretch>
            <a:fillRect/>
          </a:stretch>
        </p:blipFill>
        <p:spPr>
          <a:xfrm>
            <a:off x="1443037" y="685800"/>
            <a:ext cx="6257925" cy="5715000"/>
          </a:xfrm>
          <a:prstGeom prst="rect">
            <a:avLst/>
          </a:prstGeom>
        </p:spPr>
      </p:pic>
    </p:spTree>
    <p:extLst>
      <p:ext uri="{BB962C8B-B14F-4D97-AF65-F5344CB8AC3E}">
        <p14:creationId xmlns:p14="http://schemas.microsoft.com/office/powerpoint/2010/main" val="29848452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January 2018</a:t>
            </a:r>
            <a:endParaRPr lang="en-GB"/>
          </a:p>
        </p:txBody>
      </p:sp>
      <p:sp>
        <p:nvSpPr>
          <p:cNvPr id="3" name="Footer Placeholder 2"/>
          <p:cNvSpPr>
            <a:spLocks noGrp="1"/>
          </p:cNvSpPr>
          <p:nvPr>
            <p:ph type="ftr" idx="11"/>
          </p:nvPr>
        </p:nvSpPr>
        <p:spPr/>
        <p:txBody>
          <a:bodyPr/>
          <a:lstStyle/>
          <a:p>
            <a:r>
              <a:rPr lang="en-GB"/>
              <a:t>Rich Kennedy, Self</a:t>
            </a:r>
          </a:p>
        </p:txBody>
      </p:sp>
      <p:sp>
        <p:nvSpPr>
          <p:cNvPr id="4" name="Slide Number Placeholder 3"/>
          <p:cNvSpPr>
            <a:spLocks noGrp="1"/>
          </p:cNvSpPr>
          <p:nvPr>
            <p:ph type="sldNum" idx="12"/>
          </p:nvPr>
        </p:nvSpPr>
        <p:spPr/>
        <p:txBody>
          <a:bodyPr/>
          <a:lstStyle/>
          <a:p>
            <a:r>
              <a:rPr lang="en-GB"/>
              <a:t>Slide </a:t>
            </a:r>
            <a:fld id="{F5D8E26B-7BCF-4D25-9C89-0168A6618F18}" type="slidenum">
              <a:rPr lang="en-GB" smtClean="0"/>
              <a:pPr/>
              <a:t>14</a:t>
            </a:fld>
            <a:endParaRPr lang="en-GB"/>
          </a:p>
        </p:txBody>
      </p:sp>
      <p:pic>
        <p:nvPicPr>
          <p:cNvPr id="5" name="Picture 4"/>
          <p:cNvPicPr>
            <a:picLocks noChangeAspect="1"/>
          </p:cNvPicPr>
          <p:nvPr/>
        </p:nvPicPr>
        <p:blipFill>
          <a:blip r:embed="rId2"/>
          <a:stretch>
            <a:fillRect/>
          </a:stretch>
        </p:blipFill>
        <p:spPr>
          <a:xfrm>
            <a:off x="1143000" y="855662"/>
            <a:ext cx="6781800" cy="266700"/>
          </a:xfrm>
          <a:prstGeom prst="rect">
            <a:avLst/>
          </a:prstGeom>
        </p:spPr>
      </p:pic>
      <p:pic>
        <p:nvPicPr>
          <p:cNvPr id="6" name="Picture 5"/>
          <p:cNvPicPr>
            <a:picLocks noChangeAspect="1"/>
          </p:cNvPicPr>
          <p:nvPr/>
        </p:nvPicPr>
        <p:blipFill>
          <a:blip r:embed="rId3"/>
          <a:stretch>
            <a:fillRect/>
          </a:stretch>
        </p:blipFill>
        <p:spPr>
          <a:xfrm>
            <a:off x="1066800" y="1122362"/>
            <a:ext cx="7196889" cy="2819400"/>
          </a:xfrm>
          <a:prstGeom prst="rect">
            <a:avLst/>
          </a:prstGeom>
        </p:spPr>
      </p:pic>
    </p:spTree>
    <p:extLst>
      <p:ext uri="{BB962C8B-B14F-4D97-AF65-F5344CB8AC3E}">
        <p14:creationId xmlns:p14="http://schemas.microsoft.com/office/powerpoint/2010/main" val="18152499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p:cNvSpPr>
            <a:spLocks noGrp="1"/>
          </p:cNvSpPr>
          <p:nvPr>
            <p:ph type="dt" idx="10"/>
          </p:nvPr>
        </p:nvSpPr>
        <p:spPr/>
        <p:txBody>
          <a:bodyPr/>
          <a:lstStyle/>
          <a:p>
            <a:r>
              <a:rPr lang="en-US"/>
              <a:t>January 2018</a:t>
            </a:r>
            <a:endParaRPr lang="en-GB" dirty="0"/>
          </a:p>
        </p:txBody>
      </p:sp>
      <p:sp>
        <p:nvSpPr>
          <p:cNvPr id="5" name="Footer Placeholder 4"/>
          <p:cNvSpPr>
            <a:spLocks noGrp="1"/>
          </p:cNvSpPr>
          <p:nvPr>
            <p:ph type="ftr" idx="11"/>
          </p:nvPr>
        </p:nvSpPr>
        <p:spPr/>
        <p:txBody>
          <a:bodyPr/>
          <a:lstStyle/>
          <a:p>
            <a:r>
              <a:rPr lang="en-GB"/>
              <a:t>Rich Kennedy, Self</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pic>
        <p:nvPicPr>
          <p:cNvPr id="7" name="Picture 6"/>
          <p:cNvPicPr>
            <a:picLocks noChangeAspect="1"/>
          </p:cNvPicPr>
          <p:nvPr/>
        </p:nvPicPr>
        <p:blipFill>
          <a:blip r:embed="rId2"/>
          <a:stretch>
            <a:fillRect/>
          </a:stretch>
        </p:blipFill>
        <p:spPr>
          <a:xfrm>
            <a:off x="1331159" y="685800"/>
            <a:ext cx="6724650" cy="4953000"/>
          </a:xfrm>
          <a:prstGeom prst="rect">
            <a:avLst/>
          </a:prstGeom>
        </p:spPr>
      </p:pic>
    </p:spTree>
    <p:extLst>
      <p:ext uri="{BB962C8B-B14F-4D97-AF65-F5344CB8AC3E}">
        <p14:creationId xmlns:p14="http://schemas.microsoft.com/office/powerpoint/2010/main" val="6776970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p:cNvSpPr>
            <a:spLocks noGrp="1"/>
          </p:cNvSpPr>
          <p:nvPr>
            <p:ph type="dt" idx="10"/>
          </p:nvPr>
        </p:nvSpPr>
        <p:spPr/>
        <p:txBody>
          <a:bodyPr/>
          <a:lstStyle/>
          <a:p>
            <a:r>
              <a:rPr lang="en-US"/>
              <a:t>January 2018</a:t>
            </a:r>
            <a:endParaRPr lang="en-GB" dirty="0"/>
          </a:p>
        </p:txBody>
      </p:sp>
      <p:sp>
        <p:nvSpPr>
          <p:cNvPr id="5" name="Footer Placeholder 4"/>
          <p:cNvSpPr>
            <a:spLocks noGrp="1"/>
          </p:cNvSpPr>
          <p:nvPr>
            <p:ph type="ftr" idx="11"/>
          </p:nvPr>
        </p:nvSpPr>
        <p:spPr/>
        <p:txBody>
          <a:bodyPr/>
          <a:lstStyle/>
          <a:p>
            <a:r>
              <a:rPr lang="en-GB"/>
              <a:t>Rich Kennedy, Self</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pic>
        <p:nvPicPr>
          <p:cNvPr id="8" name="Picture 7"/>
          <p:cNvPicPr>
            <a:picLocks noChangeAspect="1"/>
          </p:cNvPicPr>
          <p:nvPr/>
        </p:nvPicPr>
        <p:blipFill>
          <a:blip r:embed="rId2"/>
          <a:stretch>
            <a:fillRect/>
          </a:stretch>
        </p:blipFill>
        <p:spPr>
          <a:xfrm>
            <a:off x="1371600" y="680402"/>
            <a:ext cx="6629399" cy="5792080"/>
          </a:xfrm>
          <a:prstGeom prst="rect">
            <a:avLst/>
          </a:prstGeom>
        </p:spPr>
      </p:pic>
    </p:spTree>
    <p:extLst>
      <p:ext uri="{BB962C8B-B14F-4D97-AF65-F5344CB8AC3E}">
        <p14:creationId xmlns:p14="http://schemas.microsoft.com/office/powerpoint/2010/main" val="25464154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74" y="622300"/>
            <a:ext cx="7770813" cy="674687"/>
          </a:xfrm>
        </p:spPr>
        <p:txBody>
          <a:bodyPr/>
          <a:lstStyle/>
          <a:p>
            <a:r>
              <a:rPr lang="en-US" sz="2800" dirty="0"/>
              <a:t>Americas – 3c</a:t>
            </a:r>
          </a:p>
        </p:txBody>
      </p:sp>
      <p:sp>
        <p:nvSpPr>
          <p:cNvPr id="3" name="Content Placeholder 2"/>
          <p:cNvSpPr>
            <a:spLocks noGrp="1"/>
          </p:cNvSpPr>
          <p:nvPr>
            <p:ph idx="1"/>
          </p:nvPr>
        </p:nvSpPr>
        <p:spPr>
          <a:xfrm>
            <a:off x="723900" y="1195388"/>
            <a:ext cx="7770813" cy="4572000"/>
          </a:xfrm>
        </p:spPr>
        <p:txBody>
          <a:bodyPr/>
          <a:lstStyle/>
          <a:p>
            <a:pPr>
              <a:buFont typeface="Arial" panose="020B0604020202020204" pitchFamily="34" charset="0"/>
              <a:buChar char="•"/>
            </a:pPr>
            <a:r>
              <a:rPr lang="en-US" sz="2000" dirty="0"/>
              <a:t>ISED Spectrum Outlook 2018 to 2022</a:t>
            </a:r>
          </a:p>
          <a:p>
            <a:endParaRPr lang="en-US" sz="1800" dirty="0"/>
          </a:p>
          <a:p>
            <a:r>
              <a:rPr lang="en-US" sz="1800" dirty="0"/>
              <a:t>Q1 – What future changes, if any, should ISED examine with regard to the existing licensing regime to better plan for innovative new technologies and applications and allow for benefits that new technology can offer, such as improved spectrum efficiency? </a:t>
            </a:r>
          </a:p>
          <a:p>
            <a:pPr>
              <a:buFont typeface="Wingdings" panose="05000000000000000000" pitchFamily="2" charset="2"/>
              <a:buChar char="Ø"/>
            </a:pPr>
            <a:r>
              <a:rPr lang="en-US" sz="1800" b="0" dirty="0"/>
              <a:t> ___</a:t>
            </a:r>
          </a:p>
          <a:p>
            <a:endParaRPr lang="en-US" sz="1800" dirty="0"/>
          </a:p>
          <a:p>
            <a:endParaRPr lang="en-US" sz="1800" dirty="0"/>
          </a:p>
          <a:p>
            <a:r>
              <a:rPr lang="en-US" sz="1800" dirty="0"/>
              <a:t>Q2 –Do you agree with the above assessment on demand for commercial mobile services in the next few years? Is there additional information on demand, which is not covered above, that should be considered? If so, please explain in detail. </a:t>
            </a:r>
          </a:p>
          <a:p>
            <a:pPr>
              <a:buFont typeface="Wingdings" panose="05000000000000000000" pitchFamily="2" charset="2"/>
              <a:buChar char="Ø"/>
            </a:pPr>
            <a:r>
              <a:rPr lang="en-US" sz="1800" b="0" dirty="0"/>
              <a:t>___</a:t>
            </a:r>
          </a:p>
          <a:p>
            <a:endParaRPr lang="en-US" sz="1400" dirty="0"/>
          </a:p>
          <a:p>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30652764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74" y="622300"/>
            <a:ext cx="7770813" cy="674687"/>
          </a:xfrm>
        </p:spPr>
        <p:txBody>
          <a:bodyPr/>
          <a:lstStyle/>
          <a:p>
            <a:r>
              <a:rPr lang="en-US" sz="2800" dirty="0"/>
              <a:t>Americas – 3d</a:t>
            </a:r>
          </a:p>
        </p:txBody>
      </p:sp>
      <p:sp>
        <p:nvSpPr>
          <p:cNvPr id="3" name="Content Placeholder 2"/>
          <p:cNvSpPr>
            <a:spLocks noGrp="1"/>
          </p:cNvSpPr>
          <p:nvPr>
            <p:ph idx="1"/>
          </p:nvPr>
        </p:nvSpPr>
        <p:spPr>
          <a:xfrm>
            <a:off x="723900" y="1195388"/>
            <a:ext cx="7770813" cy="4572000"/>
          </a:xfrm>
        </p:spPr>
        <p:txBody>
          <a:bodyPr/>
          <a:lstStyle/>
          <a:p>
            <a:pPr>
              <a:buFont typeface="Arial" panose="020B0604020202020204" pitchFamily="34" charset="0"/>
              <a:buChar char="•"/>
            </a:pPr>
            <a:r>
              <a:rPr lang="en-US" sz="2000" dirty="0"/>
              <a:t>ISED Spectrum Outlook 2018 to 2022</a:t>
            </a:r>
            <a:endParaRPr lang="en-US" sz="1400" dirty="0"/>
          </a:p>
          <a:p>
            <a:endParaRPr lang="en-US" sz="1800" dirty="0"/>
          </a:p>
          <a:p>
            <a:r>
              <a:rPr lang="en-US" sz="1800" dirty="0"/>
              <a:t>Q3 – What new technology developments and/or usage trends are expected to address traffic pressures and spectrum demand for commercial mobile services? When are these technologies expected to become available? </a:t>
            </a:r>
          </a:p>
          <a:p>
            <a:pPr>
              <a:buFont typeface="Wingdings" panose="05000000000000000000" pitchFamily="2" charset="2"/>
              <a:buChar char="Ø"/>
            </a:pPr>
            <a:r>
              <a:rPr lang="en-US" sz="1800" b="0" dirty="0"/>
              <a:t>___</a:t>
            </a:r>
          </a:p>
          <a:p>
            <a:endParaRPr lang="en-US" sz="1800" dirty="0"/>
          </a:p>
          <a:p>
            <a:endParaRPr lang="en-US" sz="1800" dirty="0"/>
          </a:p>
          <a:p>
            <a:r>
              <a:rPr lang="en-US" sz="1800" dirty="0"/>
              <a:t>Q4 – Recognizing the trend of increasing commercial mobile traffic, what operational measures (e.g. densification, small cells or advanced traffic management) are being taken to respond to, and support, increasing traffic? To what extent are these measures effective?</a:t>
            </a:r>
          </a:p>
          <a:p>
            <a:pPr>
              <a:buFont typeface="Wingdings" panose="05000000000000000000" pitchFamily="2" charset="2"/>
              <a:buChar char="Ø"/>
            </a:pPr>
            <a:r>
              <a:rPr lang="en-US" sz="1800" b="0" dirty="0"/>
              <a:t>___</a:t>
            </a:r>
          </a:p>
          <a:p>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1073613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74" y="622300"/>
            <a:ext cx="7770813" cy="674687"/>
          </a:xfrm>
        </p:spPr>
        <p:txBody>
          <a:bodyPr/>
          <a:lstStyle/>
          <a:p>
            <a:r>
              <a:rPr lang="en-US" sz="2800" dirty="0"/>
              <a:t>Americas – 3e</a:t>
            </a:r>
          </a:p>
        </p:txBody>
      </p:sp>
      <p:sp>
        <p:nvSpPr>
          <p:cNvPr id="3" name="Content Placeholder 2"/>
          <p:cNvSpPr>
            <a:spLocks noGrp="1"/>
          </p:cNvSpPr>
          <p:nvPr>
            <p:ph idx="1"/>
          </p:nvPr>
        </p:nvSpPr>
        <p:spPr>
          <a:xfrm>
            <a:off x="714374" y="1184276"/>
            <a:ext cx="7770813" cy="4572000"/>
          </a:xfrm>
        </p:spPr>
        <p:txBody>
          <a:bodyPr/>
          <a:lstStyle/>
          <a:p>
            <a:pPr>
              <a:buFont typeface="Arial" panose="020B0604020202020204" pitchFamily="34" charset="0"/>
              <a:buChar char="•"/>
            </a:pPr>
            <a:r>
              <a:rPr lang="en-US" sz="2000" dirty="0"/>
              <a:t>ISED Spectrum Outlook 2018 to 2022</a:t>
            </a:r>
          </a:p>
          <a:p>
            <a:endParaRPr lang="en-US" sz="1800" dirty="0"/>
          </a:p>
          <a:p>
            <a:r>
              <a:rPr lang="en-US" sz="1800" dirty="0"/>
              <a:t>Q5 – Do you agree with the above assessment of demand for </a:t>
            </a:r>
            <a:r>
              <a:rPr lang="en-US" sz="1800" dirty="0" err="1"/>
              <a:t>licence</a:t>
            </a:r>
            <a:r>
              <a:rPr lang="en-US" sz="1800" dirty="0"/>
              <a:t>-exempt spectrum in the next few years? Is there additional information regarding demand, which is not covered above, that should be considered? If so, please explain in detail. </a:t>
            </a:r>
          </a:p>
          <a:p>
            <a:pPr>
              <a:buFont typeface="Wingdings" panose="05000000000000000000" pitchFamily="2" charset="2"/>
              <a:buChar char="Ø"/>
            </a:pPr>
            <a:r>
              <a:rPr lang="en-US" sz="1800" dirty="0"/>
              <a:t> </a:t>
            </a:r>
            <a:r>
              <a:rPr lang="en-US" sz="1800" b="0" dirty="0"/>
              <a:t>___</a:t>
            </a:r>
          </a:p>
          <a:p>
            <a:endParaRPr lang="en-US" sz="1800" dirty="0"/>
          </a:p>
          <a:p>
            <a:endParaRPr lang="en-US" sz="1800" dirty="0"/>
          </a:p>
          <a:p>
            <a:r>
              <a:rPr lang="en-US" sz="1800" dirty="0"/>
              <a:t>Q6 – What new technologies and/or sharing techniques are expected to aid in relieving traffic pressures and addressing spectrum demand for </a:t>
            </a:r>
            <a:r>
              <a:rPr lang="en-US" sz="1800" dirty="0" err="1"/>
              <a:t>licence</a:t>
            </a:r>
            <a:r>
              <a:rPr lang="en-US" sz="1800" dirty="0"/>
              <a:t>-exempt applications? When are these technologies expected to become available? </a:t>
            </a:r>
          </a:p>
          <a:p>
            <a:pPr>
              <a:buFont typeface="Wingdings" panose="05000000000000000000" pitchFamily="2" charset="2"/>
              <a:buChar char="Ø"/>
            </a:pPr>
            <a:r>
              <a:rPr lang="en-US" sz="1800" b="0" dirty="0"/>
              <a:t>___</a:t>
            </a:r>
          </a:p>
          <a:p>
            <a:r>
              <a:rPr lang="en-US" sz="180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30720066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800" dirty="0">
                <a:latin typeface="Times New Roman" charset="0"/>
              </a:rPr>
              <a:t>Call to Order / Administrative Items</a:t>
            </a:r>
          </a:p>
        </p:txBody>
      </p:sp>
      <p:sp>
        <p:nvSpPr>
          <p:cNvPr id="5123" name="Content Placeholder 2"/>
          <p:cNvSpPr>
            <a:spLocks noGrp="1"/>
          </p:cNvSpPr>
          <p:nvPr>
            <p:ph idx="1"/>
          </p:nvPr>
        </p:nvSpPr>
        <p:spPr>
          <a:xfrm>
            <a:off x="688334" y="1371600"/>
            <a:ext cx="8303266" cy="4724400"/>
          </a:xfrm>
        </p:spPr>
        <p:txBody>
          <a:bodyPr/>
          <a:lstStyle/>
          <a:p>
            <a:pPr>
              <a:buFont typeface="Arial" panose="020B0604020202020204" pitchFamily="34" charset="0"/>
              <a:buChar char="•"/>
            </a:pPr>
            <a:r>
              <a:rPr lang="en-US" altLang="en-US" sz="2000" b="1" dirty="0"/>
              <a:t>Number of voters:  </a:t>
            </a:r>
            <a:r>
              <a:rPr lang="en-US" altLang="en-US" sz="1800" b="1" dirty="0"/>
              <a:t>40 (9 on EC);  Nearly voters: 2;  Aspirant members: 14</a:t>
            </a:r>
          </a:p>
          <a:p>
            <a:pPr eaLnBrk="1" hangingPunct="1">
              <a:defRPr/>
            </a:pPr>
            <a:endParaRPr lang="en-US" sz="1000" dirty="0">
              <a:ea typeface="+mn-ea"/>
              <a:cs typeface="+mn-cs"/>
            </a:endParaRPr>
          </a:p>
          <a:p>
            <a:pPr eaLnBrk="1" hangingPunct="1">
              <a:buFont typeface="Arial" panose="020B0604020202020204" pitchFamily="34" charset="0"/>
              <a:buChar char="•"/>
              <a:defRPr/>
            </a:pPr>
            <a:r>
              <a:rPr lang="en-US" sz="2000" dirty="0">
                <a:ea typeface="+mn-ea"/>
                <a:cs typeface="+mn-cs"/>
              </a:rPr>
              <a:t>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lvl="1">
              <a:spcBef>
                <a:spcPts val="600"/>
              </a:spcBef>
              <a:spcAft>
                <a:spcPts val="600"/>
              </a:spcAft>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a:p>
            <a:pPr eaLnBrk="1" hangingPunct="1">
              <a:buFont typeface="Arial" panose="020B0604020202020204" pitchFamily="34" charset="0"/>
              <a:buChar char="•"/>
              <a:defRPr/>
            </a:pPr>
            <a:r>
              <a:rPr lang="en-US" sz="2000" dirty="0">
                <a:ea typeface="+mn-ea"/>
                <a:cs typeface="+mn-cs"/>
              </a:rPr>
              <a:t>Officers or the RR-TAG / IEEE 802.18:</a:t>
            </a:r>
          </a:p>
          <a:p>
            <a:pPr lvl="1" eaLnBrk="1" hangingPunct="1">
              <a:defRPr/>
            </a:pPr>
            <a:r>
              <a:rPr lang="en-US" sz="1600" dirty="0"/>
              <a:t>Chair is Rich Kennedy (Self)</a:t>
            </a:r>
          </a:p>
          <a:p>
            <a:pPr lvl="1" eaLnBrk="1" hangingPunct="1">
              <a:defRPr/>
            </a:pPr>
            <a:r>
              <a:rPr lang="en-US" sz="1600" dirty="0"/>
              <a:t>Vice-chair is Jay Holcomb (Itron)  - Presiding at this week’s f2f. </a:t>
            </a:r>
          </a:p>
          <a:p>
            <a:pPr lvl="1" eaLnBrk="1" hangingPunct="1">
              <a:defRPr/>
            </a:pPr>
            <a:r>
              <a:rPr lang="en-US" sz="1600" dirty="0"/>
              <a:t>Secretary: Allan Zhu (Huawei)</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a:t>January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a:t>Rich Kennedy  (Self) / 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603932864"/>
              </p:ext>
            </p:extLst>
          </p:nvPr>
        </p:nvGraphicFramePr>
        <p:xfrm>
          <a:off x="7664816" y="4267200"/>
          <a:ext cx="914400" cy="771525"/>
        </p:xfrm>
        <a:graphic>
          <a:graphicData uri="http://schemas.openxmlformats.org/presentationml/2006/ole">
            <mc:AlternateContent xmlns:mc="http://schemas.openxmlformats.org/markup-compatibility/2006">
              <mc:Choice xmlns:v="urn:schemas-microsoft-com:vml" Requires="v">
                <p:oleObj spid="_x0000_s5226"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664816" y="42672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74" y="622300"/>
            <a:ext cx="7770813" cy="674687"/>
          </a:xfrm>
        </p:spPr>
        <p:txBody>
          <a:bodyPr/>
          <a:lstStyle/>
          <a:p>
            <a:r>
              <a:rPr lang="en-US" sz="2800" dirty="0"/>
              <a:t>Americas – 3f</a:t>
            </a:r>
          </a:p>
        </p:txBody>
      </p:sp>
      <p:sp>
        <p:nvSpPr>
          <p:cNvPr id="3" name="Content Placeholder 2"/>
          <p:cNvSpPr>
            <a:spLocks noGrp="1"/>
          </p:cNvSpPr>
          <p:nvPr>
            <p:ph idx="1"/>
          </p:nvPr>
        </p:nvSpPr>
        <p:spPr>
          <a:xfrm>
            <a:off x="714374" y="1184276"/>
            <a:ext cx="7770813" cy="4572000"/>
          </a:xfrm>
        </p:spPr>
        <p:txBody>
          <a:bodyPr/>
          <a:lstStyle/>
          <a:p>
            <a:pPr>
              <a:buFont typeface="Arial" panose="020B0604020202020204" pitchFamily="34" charset="0"/>
              <a:buChar char="•"/>
            </a:pPr>
            <a:r>
              <a:rPr lang="en-US" sz="2000" dirty="0"/>
              <a:t>ISED Spectrum Outlook 2018 to 2022</a:t>
            </a:r>
          </a:p>
          <a:p>
            <a:r>
              <a:rPr lang="en-US" sz="1800" dirty="0"/>
              <a:t> </a:t>
            </a:r>
          </a:p>
          <a:p>
            <a:r>
              <a:rPr lang="en-US" sz="1800" dirty="0"/>
              <a:t>Q7 – What existing </a:t>
            </a:r>
            <a:r>
              <a:rPr lang="en-US" sz="1800" dirty="0" err="1"/>
              <a:t>licence</a:t>
            </a:r>
            <a:r>
              <a:rPr lang="en-US" sz="1800" dirty="0"/>
              <a:t>-exempt frequency bands will see the most evolution in the next five years? Are there any IoT applications that will have a large impact on the existing </a:t>
            </a:r>
            <a:r>
              <a:rPr lang="en-US" sz="1800" dirty="0" err="1"/>
              <a:t>licence</a:t>
            </a:r>
            <a:r>
              <a:rPr lang="en-US" sz="1800" dirty="0"/>
              <a:t>-exempt bands? If so, what bands will see the most impact from these applications? </a:t>
            </a:r>
          </a:p>
          <a:p>
            <a:pPr>
              <a:buFont typeface="Wingdings" panose="05000000000000000000" pitchFamily="2" charset="2"/>
              <a:buChar char="Ø"/>
            </a:pPr>
            <a:r>
              <a:rPr lang="en-US" sz="1800" b="0" dirty="0"/>
              <a:t>___</a:t>
            </a:r>
          </a:p>
          <a:p>
            <a:r>
              <a:rPr lang="en-US" sz="1800" b="0" dirty="0"/>
              <a:t> </a:t>
            </a:r>
          </a:p>
          <a:p>
            <a:r>
              <a:rPr lang="en-US" sz="1800" dirty="0"/>
              <a:t>Q8 – Will the trend for offering carrier-grade or managed Wi-Fi services continue to increase over the next five years? If so, will this impact congestion in Wi-Fi bands and which bands would be most affected?</a:t>
            </a:r>
          </a:p>
          <a:p>
            <a:pPr>
              <a:buFont typeface="Wingdings" panose="05000000000000000000" pitchFamily="2" charset="2"/>
              <a:buChar char="Ø"/>
            </a:pPr>
            <a:r>
              <a:rPr lang="en-US" sz="1800" b="0" dirty="0"/>
              <a:t>___</a:t>
            </a:r>
          </a:p>
          <a:p>
            <a:r>
              <a:rPr lang="en-US" sz="1800" b="0" dirty="0"/>
              <a:t> </a:t>
            </a:r>
            <a:endParaRPr lang="en-US" sz="14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42635748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74" y="622300"/>
            <a:ext cx="7770813" cy="674687"/>
          </a:xfrm>
        </p:spPr>
        <p:txBody>
          <a:bodyPr/>
          <a:lstStyle/>
          <a:p>
            <a:r>
              <a:rPr lang="en-US" sz="2800" dirty="0"/>
              <a:t>Americas – 3g</a:t>
            </a:r>
          </a:p>
        </p:txBody>
      </p:sp>
      <p:sp>
        <p:nvSpPr>
          <p:cNvPr id="3" name="Content Placeholder 2"/>
          <p:cNvSpPr>
            <a:spLocks noGrp="1"/>
          </p:cNvSpPr>
          <p:nvPr>
            <p:ph idx="1"/>
          </p:nvPr>
        </p:nvSpPr>
        <p:spPr>
          <a:xfrm>
            <a:off x="714374" y="1215171"/>
            <a:ext cx="7770813" cy="4572000"/>
          </a:xfrm>
        </p:spPr>
        <p:txBody>
          <a:bodyPr/>
          <a:lstStyle/>
          <a:p>
            <a:pPr>
              <a:buFont typeface="Arial" panose="020B0604020202020204" pitchFamily="34" charset="0"/>
              <a:buChar char="•"/>
            </a:pPr>
            <a:r>
              <a:rPr lang="en-US" sz="2000" dirty="0"/>
              <a:t>ISED Spectrum Outlook 2018 to 2022</a:t>
            </a:r>
          </a:p>
          <a:p>
            <a:endParaRPr lang="en-US" sz="1800" dirty="0"/>
          </a:p>
          <a:p>
            <a:r>
              <a:rPr lang="en-US" sz="1800" dirty="0"/>
              <a:t>Q9 – ISED is seeking comments on the above demand assessment for MSS and earth observation applications for the period 2018-2022. Is there additional information on demand, which is not covered above, that should be considered? </a:t>
            </a:r>
          </a:p>
          <a:p>
            <a:pPr>
              <a:buFont typeface="Wingdings" panose="05000000000000000000" pitchFamily="2" charset="2"/>
              <a:buChar char="Ø"/>
            </a:pPr>
            <a:r>
              <a:rPr lang="en-US" sz="1800" dirty="0"/>
              <a:t> </a:t>
            </a:r>
            <a:r>
              <a:rPr lang="en-US" sz="1800" b="0" dirty="0"/>
              <a:t>___</a:t>
            </a:r>
          </a:p>
          <a:p>
            <a:endParaRPr lang="en-US" sz="1800" b="0" dirty="0"/>
          </a:p>
          <a:p>
            <a:r>
              <a:rPr lang="en-US" sz="1800" dirty="0"/>
              <a:t>Q10 – ISED is seeking comments on the above demand assessment for FSS/BSS for the period 2018-2022. Is there additional information on demand, which is not covered above, that should be considered with regards to the below bands?    a) C-band 	b) Ku-band 	c) Ka-band</a:t>
            </a:r>
          </a:p>
          <a:p>
            <a:pPr>
              <a:buFont typeface="Wingdings" panose="05000000000000000000" pitchFamily="2" charset="2"/>
              <a:buChar char="Ø"/>
            </a:pPr>
            <a:r>
              <a:rPr lang="en-US" sz="1800" b="0" dirty="0"/>
              <a:t>___</a:t>
            </a:r>
          </a:p>
          <a:p>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24471295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74" y="622300"/>
            <a:ext cx="7770813" cy="674687"/>
          </a:xfrm>
        </p:spPr>
        <p:txBody>
          <a:bodyPr/>
          <a:lstStyle/>
          <a:p>
            <a:r>
              <a:rPr lang="en-US" sz="2800" dirty="0"/>
              <a:t>Americas – 3h</a:t>
            </a:r>
          </a:p>
        </p:txBody>
      </p:sp>
      <p:sp>
        <p:nvSpPr>
          <p:cNvPr id="3" name="Content Placeholder 2"/>
          <p:cNvSpPr>
            <a:spLocks noGrp="1"/>
          </p:cNvSpPr>
          <p:nvPr>
            <p:ph idx="1"/>
          </p:nvPr>
        </p:nvSpPr>
        <p:spPr>
          <a:xfrm>
            <a:off x="714374" y="1188794"/>
            <a:ext cx="7770813" cy="4572000"/>
          </a:xfrm>
        </p:spPr>
        <p:txBody>
          <a:bodyPr/>
          <a:lstStyle/>
          <a:p>
            <a:pPr>
              <a:buFont typeface="Arial" panose="020B0604020202020204" pitchFamily="34" charset="0"/>
              <a:buChar char="•"/>
            </a:pPr>
            <a:r>
              <a:rPr lang="en-US" sz="2000" dirty="0"/>
              <a:t>ISED Spectrum Outlook 2018 to 2022</a:t>
            </a:r>
          </a:p>
          <a:p>
            <a:r>
              <a:rPr lang="en-US" sz="1200" dirty="0"/>
              <a:t> </a:t>
            </a:r>
            <a:endParaRPr lang="en-US" sz="1800" dirty="0"/>
          </a:p>
          <a:p>
            <a:r>
              <a:rPr lang="en-US" sz="1800" dirty="0"/>
              <a:t>Q11 – What and how will technology developments and/or usage trends aid in relieving traffic pressures and addressing spectrum demand for satellite services? When are these technologies expected to become available? </a:t>
            </a:r>
          </a:p>
          <a:p>
            <a:pPr>
              <a:buFont typeface="Wingdings" panose="05000000000000000000" pitchFamily="2" charset="2"/>
              <a:buChar char="Ø"/>
            </a:pPr>
            <a:r>
              <a:rPr lang="en-US" sz="1800" b="0" dirty="0"/>
              <a:t>___</a:t>
            </a:r>
          </a:p>
          <a:p>
            <a:r>
              <a:rPr lang="en-US" sz="1800" b="0" dirty="0"/>
              <a:t> </a:t>
            </a:r>
          </a:p>
          <a:p>
            <a:r>
              <a:rPr lang="en-US" sz="1800" dirty="0"/>
              <a:t>Q12 – What satellite applications (e.g. broadband Internet, video broadcasting, backhaul, etc.) do you consider a priority for the period 2018-2022? </a:t>
            </a:r>
          </a:p>
          <a:p>
            <a:pPr>
              <a:buFont typeface="Wingdings" panose="05000000000000000000" pitchFamily="2" charset="2"/>
              <a:buChar char="Ø"/>
            </a:pPr>
            <a:r>
              <a:rPr lang="en-US" sz="1800" b="0" dirty="0"/>
              <a:t>___</a:t>
            </a:r>
          </a:p>
          <a:p>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4793434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74" y="622300"/>
            <a:ext cx="7770813" cy="674687"/>
          </a:xfrm>
        </p:spPr>
        <p:txBody>
          <a:bodyPr/>
          <a:lstStyle/>
          <a:p>
            <a:r>
              <a:rPr lang="en-US" sz="2800" dirty="0"/>
              <a:t>Americas – 3i</a:t>
            </a:r>
          </a:p>
        </p:txBody>
      </p:sp>
      <p:sp>
        <p:nvSpPr>
          <p:cNvPr id="3" name="Content Placeholder 2"/>
          <p:cNvSpPr>
            <a:spLocks noGrp="1"/>
          </p:cNvSpPr>
          <p:nvPr>
            <p:ph idx="1"/>
          </p:nvPr>
        </p:nvSpPr>
        <p:spPr>
          <a:xfrm>
            <a:off x="714373" y="1184276"/>
            <a:ext cx="7770813" cy="4572000"/>
          </a:xfrm>
        </p:spPr>
        <p:txBody>
          <a:bodyPr/>
          <a:lstStyle/>
          <a:p>
            <a:pPr>
              <a:buFont typeface="Arial" panose="020B0604020202020204" pitchFamily="34" charset="0"/>
              <a:buChar char="•"/>
            </a:pPr>
            <a:r>
              <a:rPr lang="en-US" sz="2000" dirty="0"/>
              <a:t>ISED Spectrum Outlook 2018 to 2022</a:t>
            </a:r>
          </a:p>
          <a:p>
            <a:endParaRPr lang="en-US" sz="1800" dirty="0"/>
          </a:p>
          <a:p>
            <a:r>
              <a:rPr lang="en-US" sz="1800" dirty="0"/>
              <a:t>Q13 – Do you agree with the above assessment on demand for backhaul in the next five years? Is there additional information on demand, which is not covered above, that should be considered? If so, please explain in detail. </a:t>
            </a:r>
          </a:p>
          <a:p>
            <a:pPr>
              <a:buFont typeface="Wingdings" panose="05000000000000000000" pitchFamily="2" charset="2"/>
              <a:buChar char="Ø"/>
            </a:pPr>
            <a:r>
              <a:rPr lang="en-US" sz="1800" dirty="0"/>
              <a:t> </a:t>
            </a:r>
            <a:r>
              <a:rPr lang="en-US" sz="1800" b="0" dirty="0"/>
              <a:t>___</a:t>
            </a:r>
          </a:p>
          <a:p>
            <a:endParaRPr lang="en-US" sz="1800" b="0" dirty="0"/>
          </a:p>
          <a:p>
            <a:r>
              <a:rPr lang="en-US" sz="1800" dirty="0"/>
              <a:t>Q14 – Backhaul service in Canada is delivered using a variety of solutions, including </a:t>
            </a:r>
            <a:r>
              <a:rPr lang="en-US" sz="1800" dirty="0" err="1"/>
              <a:t>fibre</a:t>
            </a:r>
            <a:r>
              <a:rPr lang="en-US" sz="1800" dirty="0"/>
              <a:t> optics, microwave radio and satellites. What changes, if any, are anticipated to the mix of backhaul solutions employed? </a:t>
            </a:r>
          </a:p>
          <a:p>
            <a:pPr>
              <a:buFont typeface="Wingdings" panose="05000000000000000000" pitchFamily="2" charset="2"/>
              <a:buChar char="Ø"/>
            </a:pPr>
            <a:r>
              <a:rPr lang="en-US" sz="1800" b="0" dirty="0"/>
              <a:t>___</a:t>
            </a:r>
          </a:p>
          <a:p>
            <a:r>
              <a:rPr lang="en-US" sz="18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470243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74" y="622300"/>
            <a:ext cx="7770813" cy="674687"/>
          </a:xfrm>
        </p:spPr>
        <p:txBody>
          <a:bodyPr/>
          <a:lstStyle/>
          <a:p>
            <a:r>
              <a:rPr lang="en-US" sz="2800" dirty="0"/>
              <a:t>Americas – 3j</a:t>
            </a:r>
          </a:p>
        </p:txBody>
      </p:sp>
      <p:sp>
        <p:nvSpPr>
          <p:cNvPr id="3" name="Content Placeholder 2"/>
          <p:cNvSpPr>
            <a:spLocks noGrp="1"/>
          </p:cNvSpPr>
          <p:nvPr>
            <p:ph idx="1"/>
          </p:nvPr>
        </p:nvSpPr>
        <p:spPr>
          <a:xfrm>
            <a:off x="714374" y="1184276"/>
            <a:ext cx="7770813" cy="4572000"/>
          </a:xfrm>
        </p:spPr>
        <p:txBody>
          <a:bodyPr/>
          <a:lstStyle/>
          <a:p>
            <a:pPr>
              <a:buFont typeface="Arial" panose="020B0604020202020204" pitchFamily="34" charset="0"/>
              <a:buChar char="•"/>
            </a:pPr>
            <a:r>
              <a:rPr lang="en-US" sz="2000" dirty="0"/>
              <a:t>ISED Spectrum Outlook 2018 to 2022</a:t>
            </a:r>
          </a:p>
          <a:p>
            <a:r>
              <a:rPr lang="en-US" sz="1400" dirty="0"/>
              <a:t> </a:t>
            </a:r>
            <a:endParaRPr lang="en-US" sz="1800" dirty="0"/>
          </a:p>
          <a:p>
            <a:r>
              <a:rPr lang="en-US" sz="1800" dirty="0"/>
              <a:t>Q15 – What and how will technology developments and/or usage trends aid in relieving traffic pressures and addressing spectrum demand for backhaul services? When are these technologies expected to become available? </a:t>
            </a:r>
          </a:p>
          <a:p>
            <a:pPr>
              <a:buFont typeface="Wingdings" panose="05000000000000000000" pitchFamily="2" charset="2"/>
              <a:buChar char="Ø"/>
            </a:pPr>
            <a:r>
              <a:rPr lang="en-US" sz="1800" b="0" dirty="0"/>
              <a:t>___</a:t>
            </a:r>
          </a:p>
          <a:p>
            <a:r>
              <a:rPr lang="en-US" sz="1800" b="0" dirty="0"/>
              <a:t> </a:t>
            </a:r>
          </a:p>
          <a:p>
            <a:r>
              <a:rPr lang="en-US" sz="1800" dirty="0"/>
              <a:t>Q16 – Will the demand for commercial mobile, </a:t>
            </a:r>
            <a:r>
              <a:rPr lang="en-US" sz="1800" dirty="0" err="1"/>
              <a:t>licence</a:t>
            </a:r>
            <a:r>
              <a:rPr lang="en-US" sz="1800" dirty="0"/>
              <a:t>-exempt, satellite, or fixed wireless services/applications impact the demand for backhaul spectrum? If so, how and which of these services/applications will create the most impact?</a:t>
            </a:r>
          </a:p>
          <a:p>
            <a:pPr>
              <a:buFont typeface="Wingdings" panose="05000000000000000000" pitchFamily="2" charset="2"/>
              <a:buChar char="Ø"/>
            </a:pPr>
            <a:r>
              <a:rPr lang="en-US" sz="1800" b="0" dirty="0"/>
              <a:t>___</a:t>
            </a:r>
          </a:p>
          <a:p>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23344978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74" y="622300"/>
            <a:ext cx="7770813" cy="674687"/>
          </a:xfrm>
        </p:spPr>
        <p:txBody>
          <a:bodyPr/>
          <a:lstStyle/>
          <a:p>
            <a:r>
              <a:rPr lang="en-US" sz="2800" dirty="0"/>
              <a:t>Americas – 3k</a:t>
            </a:r>
          </a:p>
        </p:txBody>
      </p:sp>
      <p:sp>
        <p:nvSpPr>
          <p:cNvPr id="3" name="Content Placeholder 2"/>
          <p:cNvSpPr>
            <a:spLocks noGrp="1"/>
          </p:cNvSpPr>
          <p:nvPr>
            <p:ph idx="1"/>
          </p:nvPr>
        </p:nvSpPr>
        <p:spPr>
          <a:xfrm>
            <a:off x="714374" y="1206378"/>
            <a:ext cx="7770813" cy="4572000"/>
          </a:xfrm>
        </p:spPr>
        <p:txBody>
          <a:bodyPr/>
          <a:lstStyle/>
          <a:p>
            <a:pPr>
              <a:buFont typeface="Arial" panose="020B0604020202020204" pitchFamily="34" charset="0"/>
              <a:buChar char="•"/>
            </a:pPr>
            <a:r>
              <a:rPr lang="en-US" sz="2000" dirty="0"/>
              <a:t>ISED Spectrum Outlook 2018 to 2022</a:t>
            </a:r>
          </a:p>
          <a:p>
            <a:endParaRPr lang="en-US" sz="1400" dirty="0"/>
          </a:p>
          <a:p>
            <a:r>
              <a:rPr lang="en-US" sz="1800" dirty="0"/>
              <a:t>Q17 – Is there a range or ranges of frequencies that will be in higher demand over the next five years? Why is higher demand anticipated for these frequency ranges? </a:t>
            </a:r>
          </a:p>
          <a:p>
            <a:pPr>
              <a:buFont typeface="Wingdings" panose="05000000000000000000" pitchFamily="2" charset="2"/>
              <a:buChar char="Ø"/>
            </a:pPr>
            <a:r>
              <a:rPr lang="en-US" sz="1800" dirty="0"/>
              <a:t> </a:t>
            </a:r>
            <a:r>
              <a:rPr lang="en-US" sz="1800" b="0" dirty="0"/>
              <a:t>___</a:t>
            </a:r>
          </a:p>
          <a:p>
            <a:endParaRPr lang="en-US" sz="1800" dirty="0"/>
          </a:p>
          <a:p>
            <a:r>
              <a:rPr lang="en-US" sz="1800" dirty="0"/>
              <a:t>Q18 –Will allowing flexible fixed and mobile services within the same frequency band change how backhaul is planned and used? </a:t>
            </a:r>
          </a:p>
          <a:p>
            <a:pPr>
              <a:buFont typeface="Wingdings" panose="05000000000000000000" pitchFamily="2" charset="2"/>
              <a:buChar char="Ø"/>
            </a:pPr>
            <a:r>
              <a:rPr lang="en-US" sz="1800" b="0" dirty="0"/>
              <a:t>___</a:t>
            </a:r>
          </a:p>
          <a:p>
            <a:r>
              <a:rPr lang="en-US" sz="18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31437408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74" y="622300"/>
            <a:ext cx="7770813" cy="674687"/>
          </a:xfrm>
        </p:spPr>
        <p:txBody>
          <a:bodyPr/>
          <a:lstStyle/>
          <a:p>
            <a:r>
              <a:rPr lang="en-US" sz="2800" dirty="0"/>
              <a:t>Americas – 3l</a:t>
            </a:r>
          </a:p>
        </p:txBody>
      </p:sp>
      <p:sp>
        <p:nvSpPr>
          <p:cNvPr id="3" name="Content Placeholder 2"/>
          <p:cNvSpPr>
            <a:spLocks noGrp="1"/>
          </p:cNvSpPr>
          <p:nvPr>
            <p:ph idx="1"/>
          </p:nvPr>
        </p:nvSpPr>
        <p:spPr>
          <a:xfrm>
            <a:off x="714374" y="1188794"/>
            <a:ext cx="7770813" cy="4572000"/>
          </a:xfrm>
        </p:spPr>
        <p:txBody>
          <a:bodyPr/>
          <a:lstStyle/>
          <a:p>
            <a:pPr>
              <a:buFont typeface="Arial" panose="020B0604020202020204" pitchFamily="34" charset="0"/>
              <a:buChar char="•"/>
            </a:pPr>
            <a:r>
              <a:rPr lang="en-US" sz="2000" dirty="0"/>
              <a:t>ISED Spectrum Outlook 2018 to 2022</a:t>
            </a:r>
          </a:p>
          <a:p>
            <a:endParaRPr lang="en-US" sz="1800" dirty="0"/>
          </a:p>
          <a:p>
            <a:r>
              <a:rPr lang="en-US" sz="1800" dirty="0"/>
              <a:t>Q19 – Provide, with rationale, your view of the above assessments on the bands being considered internationally for commercial mobile, fixed, satellite, or </a:t>
            </a:r>
            <a:r>
              <a:rPr lang="en-US" sz="1800" dirty="0" err="1"/>
              <a:t>licence</a:t>
            </a:r>
            <a:r>
              <a:rPr lang="en-US" sz="1800" dirty="0"/>
              <a:t>-exempt. </a:t>
            </a:r>
          </a:p>
          <a:p>
            <a:pPr>
              <a:buFont typeface="Wingdings" panose="05000000000000000000" pitchFamily="2" charset="2"/>
              <a:buChar char="Ø"/>
            </a:pPr>
            <a:r>
              <a:rPr lang="en-US" sz="1800" b="0" dirty="0"/>
              <a:t>___</a:t>
            </a:r>
          </a:p>
          <a:p>
            <a:r>
              <a:rPr lang="en-US" sz="1800" b="0" dirty="0"/>
              <a:t> </a:t>
            </a:r>
          </a:p>
          <a:p>
            <a:r>
              <a:rPr lang="en-US" sz="1800" dirty="0"/>
              <a:t>Q20 – ISED is seeking comments on the potential frequency bands for release in table 7: </a:t>
            </a:r>
          </a:p>
          <a:p>
            <a:pPr lvl="1"/>
            <a:r>
              <a:rPr lang="en-US" sz="1800" dirty="0"/>
              <a:t>a) the proposed services and/or applications for each frequency band </a:t>
            </a:r>
          </a:p>
          <a:p>
            <a:pPr lvl="1"/>
            <a:r>
              <a:rPr lang="en-US" sz="1800" dirty="0"/>
              <a:t>b) the potential timing of releasing for each frequency band </a:t>
            </a:r>
          </a:p>
          <a:p>
            <a:pPr lvl="1"/>
            <a:r>
              <a:rPr lang="en-US" sz="1800" dirty="0"/>
              <a:t>c) the priority of the release of the frequency bands </a:t>
            </a:r>
          </a:p>
          <a:p>
            <a:pPr>
              <a:buFont typeface="Wingdings" panose="05000000000000000000" pitchFamily="2" charset="2"/>
              <a:buChar char="Ø"/>
            </a:pPr>
            <a:r>
              <a:rPr lang="en-US" sz="1800" b="0" dirty="0"/>
              <a:t>___</a:t>
            </a:r>
          </a:p>
          <a:p>
            <a:r>
              <a:rPr lang="en-US" sz="1800" b="0" dirty="0"/>
              <a:t> </a:t>
            </a:r>
          </a:p>
          <a:p>
            <a:pPr lvl="1"/>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38857424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74" y="622300"/>
            <a:ext cx="7770813" cy="674687"/>
          </a:xfrm>
        </p:spPr>
        <p:txBody>
          <a:bodyPr/>
          <a:lstStyle/>
          <a:p>
            <a:r>
              <a:rPr lang="en-US" sz="2800" dirty="0"/>
              <a:t>Americas – 3m</a:t>
            </a:r>
          </a:p>
        </p:txBody>
      </p:sp>
      <p:sp>
        <p:nvSpPr>
          <p:cNvPr id="3" name="Content Placeholder 2"/>
          <p:cNvSpPr>
            <a:spLocks noGrp="1"/>
          </p:cNvSpPr>
          <p:nvPr>
            <p:ph idx="1"/>
          </p:nvPr>
        </p:nvSpPr>
        <p:spPr>
          <a:xfrm>
            <a:off x="714374" y="1296987"/>
            <a:ext cx="7770813" cy="4572000"/>
          </a:xfrm>
        </p:spPr>
        <p:txBody>
          <a:bodyPr/>
          <a:lstStyle/>
          <a:p>
            <a:pPr>
              <a:buFont typeface="Arial" panose="020B0604020202020204" pitchFamily="34" charset="0"/>
              <a:buChar char="•"/>
            </a:pPr>
            <a:r>
              <a:rPr lang="en-US" sz="2000" dirty="0"/>
              <a:t>ISED Spectrum Outlook 2018 to 2022</a:t>
            </a:r>
          </a:p>
          <a:p>
            <a:r>
              <a:rPr lang="en-US" sz="1800" dirty="0"/>
              <a:t>      </a:t>
            </a:r>
          </a:p>
          <a:p>
            <a:r>
              <a:rPr lang="en-US" sz="1800" dirty="0"/>
              <a:t>       Provide supporting rationale for your responses. </a:t>
            </a:r>
          </a:p>
          <a:p>
            <a:r>
              <a:rPr lang="en-US" sz="1800" dirty="0"/>
              <a:t>Q21 – Are there any other bands that should be considered for release in the next five years for commercial mobile, fixed, satellite, or </a:t>
            </a:r>
            <a:r>
              <a:rPr lang="en-US" sz="1800" dirty="0" err="1"/>
              <a:t>licence</a:t>
            </a:r>
            <a:r>
              <a:rPr lang="en-US" sz="1800" dirty="0"/>
              <a:t>-exempt that are not discussed above? Provide rationale for your response. </a:t>
            </a:r>
          </a:p>
          <a:p>
            <a:pPr>
              <a:buFont typeface="Wingdings" panose="05000000000000000000" pitchFamily="2" charset="2"/>
              <a:buChar char="Ø"/>
            </a:pPr>
            <a:r>
              <a:rPr lang="en-US" sz="1800" b="0" dirty="0"/>
              <a:t> ___</a:t>
            </a:r>
          </a:p>
          <a:p>
            <a:r>
              <a:rPr lang="en-US" sz="1800" b="0" dirty="0"/>
              <a:t> </a:t>
            </a:r>
          </a:p>
          <a:p>
            <a:r>
              <a:rPr lang="en-US" sz="1800" dirty="0"/>
              <a:t>Q22 – Are there specific frequency ranges/spectrum bands that should be made available for specific applications? </a:t>
            </a:r>
          </a:p>
          <a:p>
            <a:pPr>
              <a:buFont typeface="Wingdings" panose="05000000000000000000" pitchFamily="2" charset="2"/>
              <a:buChar char="Ø"/>
            </a:pPr>
            <a:r>
              <a:rPr lang="en-US" sz="1800" b="0" dirty="0"/>
              <a:t>___</a:t>
            </a:r>
          </a:p>
          <a:p>
            <a:r>
              <a:rPr lang="en-US" sz="1800" b="0" dirty="0"/>
              <a:t> </a:t>
            </a:r>
          </a:p>
          <a:p>
            <a:r>
              <a:rPr lang="en-US" sz="1800" dirty="0"/>
              <a:t> Q23 – Are there any factors that would impact the potential release of these frequency bands between 2018 and 2022? </a:t>
            </a:r>
          </a:p>
          <a:p>
            <a:pPr>
              <a:buFont typeface="Wingdings" panose="05000000000000000000" pitchFamily="2" charset="2"/>
              <a:buChar char="Ø"/>
            </a:pPr>
            <a:r>
              <a:rPr lang="en-US" sz="1800" b="0" dirty="0"/>
              <a:t>___</a:t>
            </a:r>
          </a:p>
          <a:p>
            <a:r>
              <a:rPr lang="en-US" sz="1800" b="0" dirty="0"/>
              <a:t> </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42662832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4086"/>
            <a:ext cx="7770813" cy="684213"/>
          </a:xfrm>
        </p:spPr>
        <p:txBody>
          <a:bodyPr/>
          <a:lstStyle/>
          <a:p>
            <a:r>
              <a:rPr lang="en-US" sz="2800" dirty="0"/>
              <a:t>EMEA-1</a:t>
            </a:r>
          </a:p>
        </p:txBody>
      </p:sp>
      <p:sp>
        <p:nvSpPr>
          <p:cNvPr id="3" name="Content Placeholder 2"/>
          <p:cNvSpPr>
            <a:spLocks noGrp="1"/>
          </p:cNvSpPr>
          <p:nvPr>
            <p:ph idx="1"/>
          </p:nvPr>
        </p:nvSpPr>
        <p:spPr>
          <a:xfrm>
            <a:off x="685800" y="1143793"/>
            <a:ext cx="8306595" cy="4570413"/>
          </a:xfrm>
        </p:spPr>
        <p:txBody>
          <a:bodyPr/>
          <a:lstStyle/>
          <a:p>
            <a:pPr>
              <a:buFont typeface="Arial" panose="020B0604020202020204" pitchFamily="34" charset="0"/>
              <a:buChar char="•"/>
            </a:pPr>
            <a:r>
              <a:rPr lang="en-US" sz="2000" dirty="0"/>
              <a:t>6 GHz activity</a:t>
            </a:r>
            <a:endParaRPr lang="en-US" sz="1600" dirty="0"/>
          </a:p>
          <a:p>
            <a:pPr lvl="1">
              <a:buFont typeface="Arial" panose="020B0604020202020204" pitchFamily="34" charset="0"/>
              <a:buChar char="•"/>
            </a:pPr>
            <a:r>
              <a:rPr lang="en-US" sz="1800" b="1" dirty="0"/>
              <a:t>EC mandate, RSCOM17-53rev1</a:t>
            </a:r>
            <a:r>
              <a:rPr lang="en-US" sz="1800" dirty="0"/>
              <a:t>, now final and is limited to 5925-6425MHz.  </a:t>
            </a:r>
          </a:p>
          <a:p>
            <a:pPr lvl="2">
              <a:buFont typeface="Arial" panose="020B0604020202020204" pitchFamily="34" charset="0"/>
              <a:buChar char="•"/>
            </a:pPr>
            <a:r>
              <a:rPr lang="en-US" dirty="0"/>
              <a:t>Did not go to 7125MHz, too much opposition. </a:t>
            </a:r>
          </a:p>
          <a:p>
            <a:pPr lvl="1">
              <a:buFont typeface="Arial" panose="020B0604020202020204" pitchFamily="34" charset="0"/>
              <a:buChar char="•"/>
            </a:pPr>
            <a:endParaRPr lang="en-US" sz="1800" dirty="0"/>
          </a:p>
          <a:p>
            <a:pPr lvl="1">
              <a:buFont typeface="Arial" panose="020B0604020202020204" pitchFamily="34" charset="0"/>
              <a:buChar char="•"/>
            </a:pPr>
            <a:r>
              <a:rPr lang="en-US" sz="1800" b="1" dirty="0"/>
              <a:t>ERM SR Doc, TR 103 524 </a:t>
            </a:r>
            <a:r>
              <a:rPr lang="en-US" sz="1800" dirty="0"/>
              <a:t>has some opposition, still expecting to get published end of January </a:t>
            </a:r>
          </a:p>
          <a:p>
            <a:pPr lvl="2">
              <a:buFont typeface="Arial" panose="020B0604020202020204" pitchFamily="34" charset="0"/>
              <a:buChar char="•"/>
            </a:pPr>
            <a:r>
              <a:rPr lang="en-GB" dirty="0"/>
              <a:t>Marshal Ian (Brocade) is rapporteur; </a:t>
            </a:r>
            <a:r>
              <a:rPr lang="en-GB" u="sng" dirty="0">
                <a:hlinkClick r:id="rId2"/>
              </a:rPr>
              <a:t>DTR/ERM-570 (TR 103 524)</a:t>
            </a:r>
            <a:r>
              <a:rPr lang="en-GB" dirty="0"/>
              <a:t>.</a:t>
            </a:r>
            <a:endParaRPr lang="en-US" dirty="0"/>
          </a:p>
          <a:p>
            <a:pPr lvl="2">
              <a:buFont typeface="Arial" panose="020B0604020202020204" pitchFamily="34" charset="0"/>
              <a:buChar char="•"/>
            </a:pPr>
            <a:r>
              <a:rPr lang="en-US" dirty="0"/>
              <a:t>More worse case use scenarios;  more clarity on power out levels, few more.  </a:t>
            </a:r>
          </a:p>
          <a:p>
            <a:pPr lvl="1">
              <a:buFont typeface="Arial" panose="020B0604020202020204" pitchFamily="34" charset="0"/>
              <a:buChar char="•"/>
            </a:pPr>
            <a:endParaRPr lang="en-US" sz="1800" dirty="0"/>
          </a:p>
          <a:p>
            <a:pPr lvl="1">
              <a:buFont typeface="Arial" panose="020B0604020202020204" pitchFamily="34" charset="0"/>
              <a:buChar char="•"/>
            </a:pPr>
            <a:r>
              <a:rPr lang="en-US" sz="1800" b="1" dirty="0"/>
              <a:t>3GPPP RAN#78 (RP-172804)  </a:t>
            </a:r>
            <a:r>
              <a:rPr lang="en-US" sz="1800" dirty="0"/>
              <a:t>study item, looking at 5925 – 7125GHz also.</a:t>
            </a:r>
          </a:p>
          <a:p>
            <a:pPr lvl="2">
              <a:buFont typeface="Arial" panose="020B0604020202020204" pitchFamily="34" charset="0"/>
              <a:buChar char="•"/>
            </a:pPr>
            <a:r>
              <a:rPr lang="en-US" dirty="0"/>
              <a:t>The objective of this Study Item is to investigate the existing regulatory framework in different regions for the band 5.925-7.125 GHz and to monitor the ongoing work within the regulatory </a:t>
            </a:r>
            <a:r>
              <a:rPr lang="en-US" dirty="0" err="1"/>
              <a:t>organisations</a:t>
            </a:r>
            <a:r>
              <a:rPr lang="en-US" dirty="0"/>
              <a:t> on this band. This will provide useful information for consideration of this band for potential LTE operations and NR operations if this band becomes available for operation</a:t>
            </a:r>
          </a:p>
          <a:p>
            <a:pPr lvl="1">
              <a:buFont typeface="Arial" panose="020B0604020202020204" pitchFamily="34" charset="0"/>
              <a:buChar char="•"/>
            </a:pPr>
            <a:endParaRPr lang="en-US" sz="1800" dirty="0"/>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37037999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4086"/>
            <a:ext cx="7770813" cy="684213"/>
          </a:xfrm>
        </p:spPr>
        <p:txBody>
          <a:bodyPr/>
          <a:lstStyle/>
          <a:p>
            <a:r>
              <a:rPr lang="en-US" sz="2800" dirty="0"/>
              <a:t>EMEA-2</a:t>
            </a:r>
          </a:p>
        </p:txBody>
      </p:sp>
      <p:sp>
        <p:nvSpPr>
          <p:cNvPr id="3" name="Content Placeholder 2"/>
          <p:cNvSpPr>
            <a:spLocks noGrp="1"/>
          </p:cNvSpPr>
          <p:nvPr>
            <p:ph idx="1"/>
          </p:nvPr>
        </p:nvSpPr>
        <p:spPr>
          <a:xfrm>
            <a:off x="685800" y="1143793"/>
            <a:ext cx="8306595" cy="4570413"/>
          </a:xfrm>
        </p:spPr>
        <p:txBody>
          <a:bodyPr/>
          <a:lstStyle/>
          <a:p>
            <a:pPr>
              <a:buFont typeface="Arial" panose="020B0604020202020204" pitchFamily="34" charset="0"/>
              <a:buChar char="•"/>
            </a:pPr>
            <a:r>
              <a:rPr lang="en-US" sz="2000" dirty="0"/>
              <a:t>6 GHz activity – cont.</a:t>
            </a:r>
            <a:endParaRPr lang="en-US" sz="1600" dirty="0"/>
          </a:p>
          <a:p>
            <a:pPr lvl="1">
              <a:buFont typeface="Arial" panose="020B0604020202020204" pitchFamily="34" charset="0"/>
              <a:buChar char="•"/>
            </a:pPr>
            <a:endParaRPr lang="en-US" sz="1800" dirty="0"/>
          </a:p>
          <a:p>
            <a:pPr lvl="1">
              <a:buFont typeface="Arial" panose="020B0604020202020204" pitchFamily="34" charset="0"/>
              <a:buChar char="•"/>
            </a:pPr>
            <a:r>
              <a:rPr lang="en-US" sz="1800" b="1" dirty="0"/>
              <a:t>CEPT ECC SE45 and FM57 </a:t>
            </a:r>
            <a:r>
              <a:rPr lang="en-US" sz="1800" dirty="0"/>
              <a:t>had their first meetings.</a:t>
            </a:r>
          </a:p>
          <a:p>
            <a:pPr lvl="2">
              <a:buFont typeface="Arial" panose="020B0604020202020204" pitchFamily="34" charset="0"/>
              <a:buChar char="•"/>
            </a:pPr>
            <a:r>
              <a:rPr lang="en-US" b="1" dirty="0"/>
              <a:t>SE45 </a:t>
            </a:r>
            <a:r>
              <a:rPr lang="en-US" dirty="0"/>
              <a:t>updated the draft ECC Report formerly developed under WI SE24_62. In particular, SE45 introduced RLAN parameters as contained in the </a:t>
            </a:r>
            <a:r>
              <a:rPr lang="en-US" dirty="0" err="1"/>
              <a:t>SRDoc</a:t>
            </a:r>
            <a:r>
              <a:rPr lang="en-US" dirty="0"/>
              <a:t> ETSI TR 103 524 currently under approval.</a:t>
            </a:r>
          </a:p>
          <a:p>
            <a:pPr lvl="2">
              <a:buFont typeface="Arial" panose="020B0604020202020204" pitchFamily="34" charset="0"/>
              <a:buChar char="•"/>
            </a:pPr>
            <a:endParaRPr lang="en-US" dirty="0"/>
          </a:p>
          <a:p>
            <a:pPr lvl="2">
              <a:buFont typeface="Arial" panose="020B0604020202020204" pitchFamily="34" charset="0"/>
              <a:buChar char="•"/>
            </a:pPr>
            <a:r>
              <a:rPr lang="en-US" b="1" dirty="0"/>
              <a:t>FM57 </a:t>
            </a:r>
            <a:r>
              <a:rPr lang="en-US" dirty="0"/>
              <a:t>discussed the opportunity to prepare a questionnaire and obtain information on the actual deployment and technical and operational parameters of FS in the 6 GHz range. Initial views were expressed by the meeting including the ongoing work in SE19 on the revision of ECC Report 173 on FS usage. FM57 agreed to ask for guidance to next WG FM meeting with respect to the workings of the group.</a:t>
            </a:r>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30099585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dirty="0"/>
              <a:t>January 2018</a:t>
            </a:r>
          </a:p>
        </p:txBody>
      </p:sp>
      <p:sp>
        <p:nvSpPr>
          <p:cNvPr id="7171" name="Footer Placeholder 2"/>
          <p:cNvSpPr>
            <a:spLocks noGrp="1"/>
          </p:cNvSpPr>
          <p:nvPr>
            <p:ph type="ftr" sz="quarter" idx="11"/>
          </p:nvPr>
        </p:nvSpPr>
        <p:spPr>
          <a:noFill/>
        </p:spPr>
        <p:txBody>
          <a:bodyPr/>
          <a:lstStyle/>
          <a:p>
            <a:r>
              <a:rPr lang="en-US"/>
              <a:t>Rich Kennedy  (Self) / Jay Holcomb (Itron)</a:t>
            </a:r>
            <a:endParaRPr lang="en-US" dirty="0"/>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8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4086"/>
            <a:ext cx="7770813" cy="684213"/>
          </a:xfrm>
        </p:spPr>
        <p:txBody>
          <a:bodyPr/>
          <a:lstStyle/>
          <a:p>
            <a:r>
              <a:rPr lang="en-US" sz="2800" dirty="0"/>
              <a:t>EMEA-3</a:t>
            </a:r>
          </a:p>
        </p:txBody>
      </p:sp>
      <p:sp>
        <p:nvSpPr>
          <p:cNvPr id="3" name="Content Placeholder 2"/>
          <p:cNvSpPr>
            <a:spLocks noGrp="1"/>
          </p:cNvSpPr>
          <p:nvPr>
            <p:ph idx="1"/>
          </p:nvPr>
        </p:nvSpPr>
        <p:spPr>
          <a:xfrm>
            <a:off x="685005" y="1176775"/>
            <a:ext cx="8154195" cy="4570413"/>
          </a:xfrm>
        </p:spPr>
        <p:txBody>
          <a:bodyPr/>
          <a:lstStyle/>
          <a:p>
            <a:pPr>
              <a:buFont typeface="Arial" panose="020B0604020202020204" pitchFamily="34" charset="0"/>
              <a:buChar char="•"/>
            </a:pPr>
            <a:r>
              <a:rPr lang="en-US" sz="2000" dirty="0"/>
              <a:t>60 GHz activity</a:t>
            </a:r>
          </a:p>
          <a:p>
            <a:pPr lvl="1">
              <a:buFont typeface="Arial" panose="020B0604020202020204" pitchFamily="34" charset="0"/>
              <a:buChar char="•"/>
            </a:pPr>
            <a:endParaRPr lang="en-US" sz="1800" dirty="0"/>
          </a:p>
          <a:p>
            <a:pPr lvl="1">
              <a:buFont typeface="Arial" panose="020B0604020202020204" pitchFamily="34" charset="0"/>
              <a:buChar char="•"/>
            </a:pPr>
            <a:r>
              <a:rPr lang="en-US" sz="1800" b="1" dirty="0"/>
              <a:t>60GHz ETSI SR </a:t>
            </a:r>
            <a:r>
              <a:rPr lang="en-US" sz="1800" dirty="0"/>
              <a:t>doc being worked on with some points on ITS channelization.  </a:t>
            </a:r>
          </a:p>
          <a:p>
            <a:pPr lvl="1">
              <a:buFont typeface="Arial" panose="020B0604020202020204" pitchFamily="34" charset="0"/>
              <a:buChar char="•"/>
            </a:pPr>
            <a:endParaRPr lang="en-US" sz="1800" dirty="0"/>
          </a:p>
          <a:p>
            <a:pPr lvl="2">
              <a:buFont typeface="Arial" panose="020B0604020202020204" pitchFamily="34" charset="0"/>
              <a:buChar char="•"/>
            </a:pPr>
            <a:r>
              <a:rPr lang="en-US" dirty="0"/>
              <a:t>Scott Blue (Microsoft) is the rapporteur;  </a:t>
            </a:r>
            <a:r>
              <a:rPr lang="en-GB" u="sng" dirty="0">
                <a:hlinkClick r:id="rId2"/>
              </a:rPr>
              <a:t>DTR/ERM-575 (TR 103 583)</a:t>
            </a:r>
            <a:endParaRPr lang="en-GB" u="sng" dirty="0"/>
          </a:p>
          <a:p>
            <a:pPr lvl="2">
              <a:buFont typeface="Arial" panose="020B0604020202020204" pitchFamily="34" charset="0"/>
              <a:buChar char="•"/>
            </a:pPr>
            <a:endParaRPr lang="en-US" dirty="0"/>
          </a:p>
          <a:p>
            <a:pPr lvl="2">
              <a:buFont typeface="Arial" panose="020B0604020202020204" pitchFamily="34" charset="0"/>
              <a:buChar char="•"/>
            </a:pPr>
            <a:r>
              <a:rPr lang="en-US" dirty="0"/>
              <a:t>1) To provide information on the intended applications of multiple gigabit wireless systems (MGWS) in radio spectrum between 57GHz and 71GHz including outdoor applications; 2) To detail </a:t>
            </a:r>
            <a:r>
              <a:rPr lang="en-US" dirty="0" err="1"/>
              <a:t>Millimetre</a:t>
            </a:r>
            <a:r>
              <a:rPr lang="en-US" dirty="0"/>
              <a:t> Wave communication for Intelligent Transport Systems (</a:t>
            </a:r>
            <a:r>
              <a:rPr lang="en-US" dirty="0" err="1"/>
              <a:t>mmW</a:t>
            </a:r>
            <a:r>
              <a:rPr lang="en-US" dirty="0"/>
              <a:t>-ITS) and propose moving the existing </a:t>
            </a:r>
            <a:r>
              <a:rPr lang="en-US" dirty="0" err="1"/>
              <a:t>mmW</a:t>
            </a:r>
            <a:r>
              <a:rPr lang="en-US" dirty="0"/>
              <a:t>-ITS allocation to a single MGWS channel; 3) To include technical parameters, mitigation techniques, the relation to the existing spectrum regulation, additional new radio spectrum requirements and expected compatibility issues; 4) This document is intended to update and replace TR 102 555 and TR 102 400. </a:t>
            </a:r>
            <a:r>
              <a:rPr lang="en-US" sz="16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6192894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4086"/>
            <a:ext cx="7770813" cy="684213"/>
          </a:xfrm>
        </p:spPr>
        <p:txBody>
          <a:bodyPr/>
          <a:lstStyle/>
          <a:p>
            <a:r>
              <a:rPr lang="en-US" sz="2800" dirty="0"/>
              <a:t>EMEA-4a</a:t>
            </a:r>
          </a:p>
        </p:txBody>
      </p:sp>
      <p:sp>
        <p:nvSpPr>
          <p:cNvPr id="3" name="Content Placeholder 2"/>
          <p:cNvSpPr>
            <a:spLocks noGrp="1"/>
          </p:cNvSpPr>
          <p:nvPr>
            <p:ph idx="1"/>
          </p:nvPr>
        </p:nvSpPr>
        <p:spPr>
          <a:xfrm>
            <a:off x="685801" y="1298299"/>
            <a:ext cx="7856538" cy="4570413"/>
          </a:xfrm>
        </p:spPr>
        <p:txBody>
          <a:bodyPr/>
          <a:lstStyle/>
          <a:p>
            <a:pPr>
              <a:buFont typeface="Arial" panose="020B0604020202020204" pitchFamily="34" charset="0"/>
              <a:buChar char="•"/>
            </a:pPr>
            <a:r>
              <a:rPr lang="en-US" sz="2000" dirty="0" err="1"/>
              <a:t>Ofcom</a:t>
            </a:r>
            <a:r>
              <a:rPr lang="en-US" sz="2000" dirty="0"/>
              <a:t> consultation looking at 6 and 60 GHz</a:t>
            </a:r>
            <a:endParaRPr lang="en-US" sz="1600" dirty="0"/>
          </a:p>
          <a:p>
            <a:pPr lvl="1">
              <a:buFont typeface="Arial" panose="020B0604020202020204" pitchFamily="34" charset="0"/>
              <a:buChar char="•"/>
            </a:pPr>
            <a:r>
              <a:rPr lang="en-US" sz="1800" u="sng" dirty="0">
                <a:hlinkClick r:id="rId2"/>
              </a:rPr>
              <a:t>https://www.ofcom.org.uk/consultations-and-statements/category-2/fixed-wireless-spectrum-strategy</a:t>
            </a:r>
            <a:r>
              <a:rPr lang="en-US" sz="1800" dirty="0"/>
              <a:t> </a:t>
            </a:r>
          </a:p>
          <a:p>
            <a:pPr lvl="1">
              <a:buFont typeface="Arial" panose="020B0604020202020204" pitchFamily="34" charset="0"/>
              <a:buChar char="•"/>
            </a:pPr>
            <a:r>
              <a:rPr lang="en-US" sz="1800" dirty="0">
                <a:hlinkClick r:id="rId3"/>
              </a:rPr>
              <a:t>https://mentor.ieee.org/802.18/dcn/18/18-18-0003-00-0000-ofcom-fixed-wireless-spectrum-strategy.pdf</a:t>
            </a:r>
            <a:r>
              <a:rPr lang="en-US" sz="1800" dirty="0"/>
              <a:t> </a:t>
            </a:r>
          </a:p>
          <a:p>
            <a:pPr lvl="1">
              <a:buFont typeface="Arial" panose="020B0604020202020204" pitchFamily="34" charset="0"/>
              <a:buChar char="•"/>
            </a:pPr>
            <a:endParaRPr lang="en-US" sz="1800" dirty="0"/>
          </a:p>
          <a:p>
            <a:pPr lvl="1">
              <a:buFont typeface="Arial" panose="020B0604020202020204" pitchFamily="34" charset="0"/>
              <a:buChar char="•"/>
            </a:pPr>
            <a:r>
              <a:rPr lang="en-US" sz="1800" dirty="0"/>
              <a:t>The document consults on changing the </a:t>
            </a:r>
            <a:r>
              <a:rPr lang="en-US" sz="1800" dirty="0" err="1"/>
              <a:t>authorisation</a:t>
            </a:r>
            <a:r>
              <a:rPr lang="en-US" sz="1800" dirty="0"/>
              <a:t> regime in the 64 – 66 GHz band to </a:t>
            </a:r>
            <a:r>
              <a:rPr lang="en-US" sz="1800" dirty="0" err="1"/>
              <a:t>licence</a:t>
            </a:r>
            <a:r>
              <a:rPr lang="en-US" sz="1800" dirty="0"/>
              <a:t> exempt and seeks views on a revised technical condition across the 57-66 GHz, commonly known as V band, in order to enable new fixed wireless access use cases. We are also seeking views on the adjacent 66 - 71 GHz band given that it could be part of the same ecosystem as V band.</a:t>
            </a:r>
          </a:p>
          <a:p>
            <a:pPr lvl="1">
              <a:buFont typeface="Arial" panose="020B0604020202020204" pitchFamily="34" charset="0"/>
              <a:buChar char="•"/>
            </a:pPr>
            <a:endParaRPr lang="en-US" sz="14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396449848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4086"/>
            <a:ext cx="7770813" cy="684213"/>
          </a:xfrm>
        </p:spPr>
        <p:txBody>
          <a:bodyPr/>
          <a:lstStyle/>
          <a:p>
            <a:r>
              <a:rPr lang="en-US" sz="2800" dirty="0"/>
              <a:t>EMEA-4b</a:t>
            </a:r>
          </a:p>
        </p:txBody>
      </p:sp>
      <p:sp>
        <p:nvSpPr>
          <p:cNvPr id="3" name="Content Placeholder 2"/>
          <p:cNvSpPr>
            <a:spLocks noGrp="1"/>
          </p:cNvSpPr>
          <p:nvPr>
            <p:ph idx="1"/>
          </p:nvPr>
        </p:nvSpPr>
        <p:spPr>
          <a:xfrm>
            <a:off x="685801" y="1298299"/>
            <a:ext cx="7924800" cy="4570413"/>
          </a:xfrm>
        </p:spPr>
        <p:txBody>
          <a:bodyPr/>
          <a:lstStyle/>
          <a:p>
            <a:pPr>
              <a:buFont typeface="Arial" panose="020B0604020202020204" pitchFamily="34" charset="0"/>
              <a:buChar char="•"/>
            </a:pPr>
            <a:r>
              <a:rPr lang="en-US" sz="2000" dirty="0" err="1"/>
              <a:t>Ofcom</a:t>
            </a:r>
            <a:r>
              <a:rPr lang="en-US" sz="2000" dirty="0"/>
              <a:t> consultation looking at 6 and 60 GHz</a:t>
            </a:r>
            <a:endParaRPr lang="en-US" sz="1600" dirty="0"/>
          </a:p>
          <a:p>
            <a:pPr lvl="1">
              <a:buFont typeface="Arial" panose="020B0604020202020204" pitchFamily="34" charset="0"/>
              <a:buChar char="•"/>
            </a:pPr>
            <a:endParaRPr lang="en-US" sz="1800" b="0" dirty="0"/>
          </a:p>
          <a:p>
            <a:pPr lvl="1">
              <a:buFont typeface="Arial" panose="020B0604020202020204" pitchFamily="34" charset="0"/>
              <a:buChar char="•"/>
            </a:pPr>
            <a:r>
              <a:rPr lang="en-US" sz="1800" b="0" dirty="0"/>
              <a:t>We also wish to further explore small channels based on CEPT channel plans at 6 GHz as potential replacement option for low capacity links in the 1.4 GHz band noting that spectrum at 6 GHz is also currently being considered for radio local area network (RLAN) within Europe. </a:t>
            </a:r>
            <a:endParaRPr lang="en-US" sz="1800" dirty="0"/>
          </a:p>
          <a:p>
            <a:pPr lvl="1">
              <a:buFont typeface="Arial" panose="020B0604020202020204" pitchFamily="34" charset="0"/>
              <a:buChar char="•"/>
            </a:pPr>
            <a:endParaRPr lang="en-US" sz="1800" b="0" dirty="0"/>
          </a:p>
          <a:p>
            <a:pPr lvl="1">
              <a:buFont typeface="Arial" panose="020B0604020202020204" pitchFamily="34" charset="0"/>
              <a:buChar char="•"/>
            </a:pPr>
            <a:r>
              <a:rPr lang="en-US" sz="1800" b="0" dirty="0"/>
              <a:t>Given the current use of the 6 GHz band for long range high capacity connectivity, particularly between remote islands and between oil platforms, we are of the view that the international co-existence studies will first need to be completed to understand the feasibility of sharing before any decisions are taken regarding the use of RLANs in these frequency bands. </a:t>
            </a:r>
          </a:p>
          <a:p>
            <a:pPr marL="457200" lvl="1" indent="0"/>
            <a:r>
              <a:rPr lang="en-US" sz="1800" b="0" dirty="0"/>
              <a:t> </a:t>
            </a:r>
          </a:p>
          <a:p>
            <a:pPr lvl="1">
              <a:buFont typeface="Arial" panose="020B0604020202020204" pitchFamily="34" charset="0"/>
              <a:buChar char="•"/>
            </a:pPr>
            <a:r>
              <a:rPr lang="en-US" sz="1800" b="0" dirty="0"/>
              <a:t>Closing Date for Responses: 1 February 2018 </a:t>
            </a: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344748011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4086"/>
            <a:ext cx="7770813" cy="684213"/>
          </a:xfrm>
        </p:spPr>
        <p:txBody>
          <a:bodyPr/>
          <a:lstStyle/>
          <a:p>
            <a:r>
              <a:rPr lang="en-US" sz="2800" dirty="0"/>
              <a:t>EMEA-4c</a:t>
            </a:r>
          </a:p>
        </p:txBody>
      </p:sp>
      <p:sp>
        <p:nvSpPr>
          <p:cNvPr id="3" name="Content Placeholder 2"/>
          <p:cNvSpPr>
            <a:spLocks noGrp="1"/>
          </p:cNvSpPr>
          <p:nvPr>
            <p:ph idx="1"/>
          </p:nvPr>
        </p:nvSpPr>
        <p:spPr>
          <a:xfrm>
            <a:off x="685800" y="1298299"/>
            <a:ext cx="8306595" cy="4570413"/>
          </a:xfrm>
        </p:spPr>
        <p:txBody>
          <a:bodyPr/>
          <a:lstStyle/>
          <a:p>
            <a:pPr>
              <a:buFont typeface="Arial" panose="020B0604020202020204" pitchFamily="34" charset="0"/>
              <a:buChar char="•"/>
            </a:pPr>
            <a:r>
              <a:rPr lang="en-US" sz="2000" dirty="0" err="1"/>
              <a:t>Ofcom</a:t>
            </a:r>
            <a:r>
              <a:rPr lang="en-US" sz="2000" dirty="0"/>
              <a:t> consultation looking at 6 and 60 GHz, questions. </a:t>
            </a:r>
            <a:endParaRPr lang="en-US" sz="1600" dirty="0"/>
          </a:p>
          <a:p>
            <a:endParaRPr lang="en-US" sz="1800" dirty="0"/>
          </a:p>
          <a:p>
            <a:r>
              <a:rPr lang="en-US" sz="1800" dirty="0"/>
              <a:t>Question 1: </a:t>
            </a:r>
            <a:endParaRPr lang="en-US" sz="1800" b="0" dirty="0"/>
          </a:p>
          <a:p>
            <a:r>
              <a:rPr lang="en-US" sz="1800" dirty="0"/>
              <a:t>Do you agree that we have identified the key drivers likely to have a significant impact on the spectrum demand for fixed wireless links? If not, please provide further detail and evidence to support your answer. </a:t>
            </a:r>
          </a:p>
          <a:p>
            <a:pPr>
              <a:buFont typeface="Wingdings" panose="05000000000000000000" pitchFamily="2" charset="2"/>
              <a:buChar char="Ø"/>
            </a:pPr>
            <a:r>
              <a:rPr lang="en-US" sz="1800" dirty="0"/>
              <a:t>___</a:t>
            </a:r>
          </a:p>
          <a:p>
            <a:endParaRPr lang="en-US" sz="1800" b="0" dirty="0"/>
          </a:p>
          <a:p>
            <a:r>
              <a:rPr lang="en-US" sz="1800" dirty="0"/>
              <a:t>Do you have other comments to make/points to raise with us on these issues? </a:t>
            </a:r>
          </a:p>
          <a:p>
            <a:pPr>
              <a:buFont typeface="Wingdings" panose="05000000000000000000" pitchFamily="2" charset="2"/>
              <a:buChar char="Ø"/>
            </a:pPr>
            <a:r>
              <a:rPr lang="en-US" sz="1800" dirty="0"/>
              <a:t>___</a:t>
            </a:r>
          </a:p>
          <a:p>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222232922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4086"/>
            <a:ext cx="7770813" cy="684213"/>
          </a:xfrm>
        </p:spPr>
        <p:txBody>
          <a:bodyPr/>
          <a:lstStyle/>
          <a:p>
            <a:r>
              <a:rPr lang="en-US" sz="2800" dirty="0"/>
              <a:t>EMEA-4d</a:t>
            </a:r>
          </a:p>
        </p:txBody>
      </p:sp>
      <p:sp>
        <p:nvSpPr>
          <p:cNvPr id="3" name="Content Placeholder 2"/>
          <p:cNvSpPr>
            <a:spLocks noGrp="1"/>
          </p:cNvSpPr>
          <p:nvPr>
            <p:ph idx="1"/>
          </p:nvPr>
        </p:nvSpPr>
        <p:spPr>
          <a:xfrm>
            <a:off x="685800" y="1298299"/>
            <a:ext cx="8306595" cy="4570413"/>
          </a:xfrm>
        </p:spPr>
        <p:txBody>
          <a:bodyPr/>
          <a:lstStyle/>
          <a:p>
            <a:pPr>
              <a:buFont typeface="Arial" panose="020B0604020202020204" pitchFamily="34" charset="0"/>
              <a:buChar char="•"/>
            </a:pPr>
            <a:r>
              <a:rPr lang="en-US" sz="2000" dirty="0" err="1"/>
              <a:t>Ofcom</a:t>
            </a:r>
            <a:r>
              <a:rPr lang="en-US" sz="2000" dirty="0"/>
              <a:t> consultation looking at 6 and 60 GHz, questions. </a:t>
            </a:r>
            <a:endParaRPr lang="en-US" sz="1600" dirty="0"/>
          </a:p>
          <a:p>
            <a:endParaRPr lang="en-US" sz="1800" dirty="0"/>
          </a:p>
          <a:p>
            <a:r>
              <a:rPr lang="en-US" sz="1800" dirty="0"/>
              <a:t>Question 2: </a:t>
            </a:r>
            <a:endParaRPr lang="en-US" sz="1800" b="0" dirty="0"/>
          </a:p>
          <a:p>
            <a:r>
              <a:rPr lang="en-US" sz="1800" dirty="0"/>
              <a:t>Do you agree with our conclusions on spectrum implications and our proposed strategy/next steps for each band? </a:t>
            </a:r>
          </a:p>
          <a:p>
            <a:pPr>
              <a:buFont typeface="Wingdings" panose="05000000000000000000" pitchFamily="2" charset="2"/>
              <a:buChar char="Ø"/>
            </a:pPr>
            <a:r>
              <a:rPr lang="en-US" sz="1800" dirty="0"/>
              <a:t>___</a:t>
            </a:r>
          </a:p>
          <a:p>
            <a:endParaRPr lang="en-US" sz="1800" b="0" dirty="0"/>
          </a:p>
          <a:p>
            <a:r>
              <a:rPr lang="en-US" sz="1800" dirty="0"/>
              <a:t>Are there any other considerations of significance that you feel we should have included or do you have other comments to make/points to raise with us on these issues? </a:t>
            </a:r>
          </a:p>
          <a:p>
            <a:pPr>
              <a:buFont typeface="Wingdings" panose="05000000000000000000" pitchFamily="2" charset="2"/>
              <a:buChar char="Ø"/>
            </a:pPr>
            <a:r>
              <a:rPr lang="en-US" sz="1800" dirty="0"/>
              <a:t>___</a:t>
            </a:r>
          </a:p>
          <a:p>
            <a:endParaRPr lang="en-US" sz="1800" b="0" dirty="0"/>
          </a:p>
          <a:p>
            <a:r>
              <a:rPr lang="en-US" sz="1800" dirty="0"/>
              <a:t>Please provide as much detail as possible to support your answer. </a:t>
            </a:r>
          </a:p>
          <a:p>
            <a:pPr>
              <a:buFont typeface="Wingdings" panose="05000000000000000000" pitchFamily="2" charset="2"/>
              <a:buChar char="Ø"/>
            </a:pPr>
            <a:r>
              <a:rPr lang="en-US" sz="1800" dirty="0"/>
              <a:t>___</a:t>
            </a:r>
          </a:p>
          <a:p>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34003709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4086"/>
            <a:ext cx="7770813" cy="684213"/>
          </a:xfrm>
        </p:spPr>
        <p:txBody>
          <a:bodyPr/>
          <a:lstStyle/>
          <a:p>
            <a:r>
              <a:rPr lang="en-US" sz="2800" dirty="0"/>
              <a:t>EMEA-4e</a:t>
            </a:r>
          </a:p>
        </p:txBody>
      </p:sp>
      <p:sp>
        <p:nvSpPr>
          <p:cNvPr id="3" name="Content Placeholder 2"/>
          <p:cNvSpPr>
            <a:spLocks noGrp="1"/>
          </p:cNvSpPr>
          <p:nvPr>
            <p:ph idx="1"/>
          </p:nvPr>
        </p:nvSpPr>
        <p:spPr>
          <a:xfrm>
            <a:off x="685800" y="1298299"/>
            <a:ext cx="8306595" cy="4570413"/>
          </a:xfrm>
        </p:spPr>
        <p:txBody>
          <a:bodyPr/>
          <a:lstStyle/>
          <a:p>
            <a:pPr>
              <a:buFont typeface="Arial" panose="020B0604020202020204" pitchFamily="34" charset="0"/>
              <a:buChar char="•"/>
            </a:pPr>
            <a:r>
              <a:rPr lang="en-US" sz="2000" dirty="0" err="1"/>
              <a:t>Ofcom</a:t>
            </a:r>
            <a:r>
              <a:rPr lang="en-US" sz="2000" dirty="0"/>
              <a:t> consultation looking at 6 and 60 GHz, questions. </a:t>
            </a:r>
            <a:endParaRPr lang="en-US" sz="1600" dirty="0"/>
          </a:p>
          <a:p>
            <a:endParaRPr lang="en-US" sz="1800" dirty="0"/>
          </a:p>
          <a:p>
            <a:r>
              <a:rPr lang="en-US" sz="1800" dirty="0"/>
              <a:t>Question 3: </a:t>
            </a:r>
            <a:endParaRPr lang="en-US" sz="1800" b="0" dirty="0"/>
          </a:p>
          <a:p>
            <a:r>
              <a:rPr lang="en-US" sz="1800" dirty="0"/>
              <a:t>Do you agree with the items we’ve identified for further consideration? </a:t>
            </a:r>
          </a:p>
          <a:p>
            <a:pPr>
              <a:buFont typeface="Wingdings" panose="05000000000000000000" pitchFamily="2" charset="2"/>
              <a:buChar char="Ø"/>
            </a:pPr>
            <a:r>
              <a:rPr lang="en-US" sz="1800" dirty="0"/>
              <a:t>___</a:t>
            </a:r>
          </a:p>
          <a:p>
            <a:endParaRPr lang="en-US" sz="1800" b="0" dirty="0"/>
          </a:p>
          <a:p>
            <a:r>
              <a:rPr lang="en-US" sz="1800" dirty="0"/>
              <a:t>Are there any other significant areas that you believe should be included? </a:t>
            </a:r>
          </a:p>
          <a:p>
            <a:pPr>
              <a:buFont typeface="Wingdings" panose="05000000000000000000" pitchFamily="2" charset="2"/>
              <a:buChar char="Ø"/>
            </a:pPr>
            <a:r>
              <a:rPr lang="en-US" sz="1800" dirty="0"/>
              <a:t>___</a:t>
            </a:r>
          </a:p>
          <a:p>
            <a:endParaRPr lang="en-US" sz="1800" b="0" dirty="0"/>
          </a:p>
          <a:p>
            <a:r>
              <a:rPr lang="en-US" sz="1800" dirty="0"/>
              <a:t>If so, please include all necessary evidence to support your view. </a:t>
            </a:r>
          </a:p>
          <a:p>
            <a:pPr>
              <a:buFont typeface="Wingdings" panose="05000000000000000000" pitchFamily="2" charset="2"/>
              <a:buChar char="Ø"/>
            </a:pPr>
            <a:r>
              <a:rPr lang="en-US" sz="1800" dirty="0"/>
              <a:t>___</a:t>
            </a:r>
          </a:p>
          <a:p>
            <a:endParaRPr lang="en-US" sz="11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180682784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4086"/>
            <a:ext cx="7770813" cy="684213"/>
          </a:xfrm>
        </p:spPr>
        <p:txBody>
          <a:bodyPr/>
          <a:lstStyle/>
          <a:p>
            <a:r>
              <a:rPr lang="en-US" sz="2800" dirty="0"/>
              <a:t>EMEA-4f</a:t>
            </a:r>
          </a:p>
        </p:txBody>
      </p:sp>
      <p:sp>
        <p:nvSpPr>
          <p:cNvPr id="3" name="Content Placeholder 2"/>
          <p:cNvSpPr>
            <a:spLocks noGrp="1"/>
          </p:cNvSpPr>
          <p:nvPr>
            <p:ph idx="1"/>
          </p:nvPr>
        </p:nvSpPr>
        <p:spPr>
          <a:xfrm>
            <a:off x="685800" y="1298299"/>
            <a:ext cx="8306595" cy="4570413"/>
          </a:xfrm>
        </p:spPr>
        <p:txBody>
          <a:bodyPr/>
          <a:lstStyle/>
          <a:p>
            <a:pPr>
              <a:buFont typeface="Arial" panose="020B0604020202020204" pitchFamily="34" charset="0"/>
              <a:buChar char="•"/>
            </a:pPr>
            <a:r>
              <a:rPr lang="en-US" sz="2000" dirty="0" err="1"/>
              <a:t>Ofcom</a:t>
            </a:r>
            <a:r>
              <a:rPr lang="en-US" sz="2000" dirty="0"/>
              <a:t> consultation looking at 6 and 60 GHz, questions. </a:t>
            </a:r>
            <a:endParaRPr lang="en-US" sz="1600" dirty="0"/>
          </a:p>
          <a:p>
            <a:endParaRPr lang="en-US" sz="1800" dirty="0"/>
          </a:p>
          <a:p>
            <a:r>
              <a:rPr lang="en-US" sz="1800" dirty="0"/>
              <a:t>Question 4: </a:t>
            </a:r>
            <a:endParaRPr lang="en-US" sz="1800" b="0" dirty="0"/>
          </a:p>
          <a:p>
            <a:r>
              <a:rPr lang="en-US" sz="1800" dirty="0"/>
              <a:t>Do you agree with our proposal to change the </a:t>
            </a:r>
            <a:r>
              <a:rPr lang="en-US" sz="1800" dirty="0" err="1"/>
              <a:t>authorisation</a:t>
            </a:r>
            <a:r>
              <a:rPr lang="en-US" sz="1800" dirty="0"/>
              <a:t> regime in the 64 – 66 GHz band to </a:t>
            </a:r>
            <a:r>
              <a:rPr lang="en-US" sz="1800" dirty="0" err="1"/>
              <a:t>licence</a:t>
            </a:r>
            <a:r>
              <a:rPr lang="en-US" sz="1800" dirty="0"/>
              <a:t> exempt to create a common </a:t>
            </a:r>
            <a:r>
              <a:rPr lang="en-US" sz="1800" dirty="0" err="1"/>
              <a:t>authorisation</a:t>
            </a:r>
            <a:r>
              <a:rPr lang="en-US" sz="1800" dirty="0"/>
              <a:t> approach across the 57 – 66 GHz band for fixed outdoor installation use and that this would be a benefit to UK citizens and consumers? </a:t>
            </a:r>
          </a:p>
          <a:p>
            <a:pPr>
              <a:buFont typeface="Wingdings" panose="05000000000000000000" pitchFamily="2" charset="2"/>
              <a:buChar char="Ø"/>
            </a:pPr>
            <a:r>
              <a:rPr lang="en-US" sz="1800" dirty="0"/>
              <a:t>___</a:t>
            </a:r>
          </a:p>
          <a:p>
            <a:endParaRPr lang="en-US" sz="1800" dirty="0"/>
          </a:p>
          <a:p>
            <a:endParaRPr lang="en-US" sz="11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70371207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4086"/>
            <a:ext cx="7770813" cy="684213"/>
          </a:xfrm>
        </p:spPr>
        <p:txBody>
          <a:bodyPr/>
          <a:lstStyle/>
          <a:p>
            <a:r>
              <a:rPr lang="en-US" sz="2800" dirty="0"/>
              <a:t>EMEA-4g</a:t>
            </a:r>
          </a:p>
        </p:txBody>
      </p:sp>
      <p:sp>
        <p:nvSpPr>
          <p:cNvPr id="3" name="Content Placeholder 2"/>
          <p:cNvSpPr>
            <a:spLocks noGrp="1"/>
          </p:cNvSpPr>
          <p:nvPr>
            <p:ph idx="1"/>
          </p:nvPr>
        </p:nvSpPr>
        <p:spPr>
          <a:xfrm>
            <a:off x="685800" y="1143793"/>
            <a:ext cx="8306595" cy="4570413"/>
          </a:xfrm>
        </p:spPr>
        <p:txBody>
          <a:bodyPr/>
          <a:lstStyle/>
          <a:p>
            <a:pPr>
              <a:buFont typeface="Arial" panose="020B0604020202020204" pitchFamily="34" charset="0"/>
              <a:buChar char="•"/>
            </a:pPr>
            <a:r>
              <a:rPr lang="en-US" sz="2000" dirty="0" err="1"/>
              <a:t>Ofcom</a:t>
            </a:r>
            <a:r>
              <a:rPr lang="en-US" sz="2000" dirty="0"/>
              <a:t> consultation looking at 6 and 60 GHz, questions. </a:t>
            </a:r>
            <a:endParaRPr lang="en-US" sz="1600" dirty="0"/>
          </a:p>
          <a:p>
            <a:r>
              <a:rPr lang="en-US" sz="1600" dirty="0"/>
              <a:t>Question 5: </a:t>
            </a:r>
            <a:endParaRPr lang="en-US" sz="1600" b="0" dirty="0"/>
          </a:p>
          <a:p>
            <a:pPr>
              <a:buAutoNum type="alphaLcParenR"/>
            </a:pPr>
            <a:r>
              <a:rPr lang="en-US" sz="1600" dirty="0"/>
              <a:t>Do you agree with the proposed new technical conditions in Table 6 to facilitate equipment intended for fixed outdoor installation in the 57 – 66 GHz band? Please provide evidenced views /alternatives if you disagree with our proposal. Do you consider any additional conditions should be mandated as part of a </a:t>
            </a:r>
            <a:r>
              <a:rPr lang="en-US" sz="1600" dirty="0" err="1"/>
              <a:t>licence</a:t>
            </a:r>
            <a:r>
              <a:rPr lang="en-US" sz="1600" dirty="0"/>
              <a:t> exemption to manage the interference environment? </a:t>
            </a:r>
          </a:p>
          <a:p>
            <a:pPr marL="285750" indent="-285750">
              <a:buFont typeface="Wingdings" panose="05000000000000000000" pitchFamily="2" charset="2"/>
              <a:buChar char="Ø"/>
            </a:pPr>
            <a:r>
              <a:rPr lang="en-US" sz="1600" dirty="0"/>
              <a:t>___</a:t>
            </a:r>
          </a:p>
          <a:p>
            <a:pPr marL="0" indent="0"/>
            <a:endParaRPr lang="en-US" sz="1600" b="0" dirty="0"/>
          </a:p>
          <a:p>
            <a:r>
              <a:rPr lang="en-US" sz="1600" b="0" dirty="0"/>
              <a:t>b) </a:t>
            </a:r>
            <a:r>
              <a:rPr lang="en-US" sz="1600" dirty="0"/>
              <a:t>Do you agree with our assessment that the proposed changes in technical conditions will have minimal impact on existing use and are appropriate to manage the future outdoor interference environment? </a:t>
            </a:r>
          </a:p>
          <a:p>
            <a:pPr>
              <a:buFont typeface="Wingdings" panose="05000000000000000000" pitchFamily="2" charset="2"/>
              <a:buChar char="Ø"/>
            </a:pPr>
            <a:r>
              <a:rPr lang="en-US" sz="1600" dirty="0"/>
              <a:t>___</a:t>
            </a:r>
          </a:p>
          <a:p>
            <a:endParaRPr lang="en-US" sz="1600" b="0" dirty="0"/>
          </a:p>
          <a:p>
            <a:r>
              <a:rPr lang="en-US" sz="1600" b="0" dirty="0"/>
              <a:t>c) </a:t>
            </a:r>
            <a:r>
              <a:rPr lang="en-US" sz="1600" dirty="0"/>
              <a:t>Are there likely to be any fixed outdoor installation use cases that will require operation at </a:t>
            </a:r>
            <a:r>
              <a:rPr lang="en-US" sz="1600" dirty="0" err="1"/>
              <a:t>eirp</a:t>
            </a:r>
            <a:r>
              <a:rPr lang="en-US" sz="1600" dirty="0"/>
              <a:t> levels above 55 dBm? If so, please provide evidence of how the coexistence with the different outdoor users could be ensured? </a:t>
            </a:r>
          </a:p>
          <a:p>
            <a:pPr>
              <a:buFont typeface="Wingdings" panose="05000000000000000000" pitchFamily="2" charset="2"/>
              <a:buChar char="Ø"/>
            </a:pPr>
            <a:r>
              <a:rPr lang="en-US" sz="1600" dirty="0"/>
              <a:t>___</a:t>
            </a:r>
          </a:p>
          <a:p>
            <a:endParaRPr 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321955031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4086"/>
            <a:ext cx="7770813" cy="684213"/>
          </a:xfrm>
        </p:spPr>
        <p:txBody>
          <a:bodyPr/>
          <a:lstStyle/>
          <a:p>
            <a:r>
              <a:rPr lang="en-US" sz="2800" dirty="0"/>
              <a:t>EMEA-4h</a:t>
            </a:r>
          </a:p>
        </p:txBody>
      </p:sp>
      <p:sp>
        <p:nvSpPr>
          <p:cNvPr id="3" name="Content Placeholder 2"/>
          <p:cNvSpPr>
            <a:spLocks noGrp="1"/>
          </p:cNvSpPr>
          <p:nvPr>
            <p:ph idx="1"/>
          </p:nvPr>
        </p:nvSpPr>
        <p:spPr>
          <a:xfrm>
            <a:off x="685800" y="1143793"/>
            <a:ext cx="8382000" cy="4570413"/>
          </a:xfrm>
        </p:spPr>
        <p:txBody>
          <a:bodyPr/>
          <a:lstStyle/>
          <a:p>
            <a:pPr>
              <a:buFont typeface="Arial" panose="020B0604020202020204" pitchFamily="34" charset="0"/>
              <a:buChar char="•"/>
            </a:pPr>
            <a:r>
              <a:rPr lang="en-US" sz="2000" dirty="0" err="1"/>
              <a:t>Ofcom</a:t>
            </a:r>
            <a:r>
              <a:rPr lang="en-US" sz="2000" dirty="0"/>
              <a:t> consultation looking at 6 and 60 GHz, questions. </a:t>
            </a:r>
            <a:endParaRPr lang="en-US" sz="1600" dirty="0"/>
          </a:p>
          <a:p>
            <a:r>
              <a:rPr lang="en-US" sz="1600" dirty="0"/>
              <a:t>Question 6: </a:t>
            </a:r>
            <a:endParaRPr lang="en-US" sz="1600" b="0" dirty="0"/>
          </a:p>
          <a:p>
            <a:pPr>
              <a:buAutoNum type="alphaLcParenR"/>
            </a:pPr>
            <a:r>
              <a:rPr lang="en-US" sz="1600" dirty="0"/>
              <a:t>What are the use cases and technical parameters envisaged for the 66 - 71 GHz band? Are they likely to be similar to those in the 57 – 66 GHz band? If so, what are your views on extending the same or similar technical conditions as described above for the 57 - 66 GHz band (both existing wideband data transmission (SRD) and new fixed outdoor technical conditions) to the 66 – 71 GHz band to facilitate both fixed and mobile use cases. </a:t>
            </a:r>
          </a:p>
          <a:p>
            <a:pPr marL="285750" indent="-285750">
              <a:buFont typeface="Wingdings" panose="05000000000000000000" pitchFamily="2" charset="2"/>
              <a:buChar char="Ø"/>
            </a:pPr>
            <a:r>
              <a:rPr lang="en-US" sz="1600" dirty="0"/>
              <a:t>___</a:t>
            </a:r>
          </a:p>
          <a:p>
            <a:pPr marL="0" indent="0"/>
            <a:endParaRPr lang="en-US" sz="1600" b="0" dirty="0"/>
          </a:p>
          <a:p>
            <a:r>
              <a:rPr lang="en-US" sz="1600" b="0" dirty="0"/>
              <a:t>b) </a:t>
            </a:r>
            <a:r>
              <a:rPr lang="en-US" sz="1600" dirty="0"/>
              <a:t>Please provide your view on whether the technical parameters of wideband data transmission (SRD) as shown in Figure 4 are suitable to facilitate mobile/portable equipment including use outdoor? If you do not consider they are suitable, what alternative technical parameters do you think should be considered? </a:t>
            </a:r>
          </a:p>
          <a:p>
            <a:pPr>
              <a:buFont typeface="Wingdings" panose="05000000000000000000" pitchFamily="2" charset="2"/>
              <a:buChar char="Ø"/>
            </a:pPr>
            <a:r>
              <a:rPr lang="en-US" sz="1600" dirty="0"/>
              <a:t>___</a:t>
            </a:r>
          </a:p>
          <a:p>
            <a:endParaRPr lang="en-US" sz="1600" b="0" dirty="0"/>
          </a:p>
          <a:p>
            <a:r>
              <a:rPr lang="en-US" sz="1600" dirty="0"/>
              <a:t>Please provide as much detail to your answer as possible and your considerations on the co-existence aspects. </a:t>
            </a:r>
          </a:p>
          <a:p>
            <a:pPr>
              <a:buFont typeface="Wingdings" panose="05000000000000000000" pitchFamily="2" charset="2"/>
              <a:buChar char="Ø"/>
            </a:pPr>
            <a:r>
              <a:rPr lang="en-US" sz="1600" dirty="0"/>
              <a:t>___</a:t>
            </a:r>
          </a:p>
          <a:p>
            <a:endParaRPr lang="en-US" sz="1600" dirty="0"/>
          </a:p>
          <a:p>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20006416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4086"/>
            <a:ext cx="7770813" cy="684213"/>
          </a:xfrm>
        </p:spPr>
        <p:txBody>
          <a:bodyPr/>
          <a:lstStyle/>
          <a:p>
            <a:r>
              <a:rPr lang="en-US" sz="2800" dirty="0"/>
              <a:t>EMEA-4i</a:t>
            </a:r>
          </a:p>
        </p:txBody>
      </p:sp>
      <p:sp>
        <p:nvSpPr>
          <p:cNvPr id="3" name="Content Placeholder 2"/>
          <p:cNvSpPr>
            <a:spLocks noGrp="1"/>
          </p:cNvSpPr>
          <p:nvPr>
            <p:ph idx="1"/>
          </p:nvPr>
        </p:nvSpPr>
        <p:spPr>
          <a:xfrm>
            <a:off x="685800" y="1143793"/>
            <a:ext cx="8306595" cy="4570413"/>
          </a:xfrm>
        </p:spPr>
        <p:txBody>
          <a:bodyPr/>
          <a:lstStyle/>
          <a:p>
            <a:pPr>
              <a:buFont typeface="Arial" panose="020B0604020202020204" pitchFamily="34" charset="0"/>
              <a:buChar char="•"/>
            </a:pPr>
            <a:r>
              <a:rPr lang="en-US" sz="2000" dirty="0" err="1"/>
              <a:t>Ofcom</a:t>
            </a:r>
            <a:r>
              <a:rPr lang="en-US" sz="2000" dirty="0"/>
              <a:t> consultation looking at 6 and 60 GHz, questions. </a:t>
            </a:r>
            <a:endParaRPr lang="en-US" sz="1600" dirty="0"/>
          </a:p>
          <a:p>
            <a:endParaRPr lang="en-US" sz="1800" dirty="0"/>
          </a:p>
          <a:p>
            <a:r>
              <a:rPr lang="en-US" sz="1800" dirty="0"/>
              <a:t>Question 7: </a:t>
            </a:r>
            <a:endParaRPr lang="en-US" sz="1800" b="0" dirty="0"/>
          </a:p>
          <a:p>
            <a:r>
              <a:rPr lang="en-US" sz="1800" dirty="0"/>
              <a:t>Do you agree that there is a continued need for future low capacity fixed link applications? </a:t>
            </a:r>
          </a:p>
          <a:p>
            <a:pPr>
              <a:buFont typeface="Wingdings" panose="05000000000000000000" pitchFamily="2" charset="2"/>
              <a:buChar char="Ø"/>
            </a:pPr>
            <a:r>
              <a:rPr lang="en-US" sz="1800" dirty="0"/>
              <a:t>___</a:t>
            </a:r>
          </a:p>
          <a:p>
            <a:endParaRPr lang="en-US" sz="1800" b="0" dirty="0"/>
          </a:p>
          <a:p>
            <a:r>
              <a:rPr lang="en-US" sz="1800" dirty="0"/>
              <a:t>If so, please provide information to support your view and what alternatives you would consider appropriate should the upper 1.4 GHz band no longer be available.</a:t>
            </a:r>
          </a:p>
          <a:p>
            <a:pPr>
              <a:buFont typeface="Wingdings" panose="05000000000000000000" pitchFamily="2" charset="2"/>
              <a:buChar char="Ø"/>
            </a:pPr>
            <a:r>
              <a:rPr lang="en-US" sz="1800" b="0" dirty="0"/>
              <a:t> </a:t>
            </a:r>
            <a:r>
              <a:rPr lang="en-US" sz="1800" dirty="0"/>
              <a:t>___</a:t>
            </a:r>
          </a:p>
          <a:p>
            <a:endParaRPr lang="en-US" sz="1800" b="0" dirty="0"/>
          </a:p>
          <a:p>
            <a:r>
              <a:rPr lang="en-US" sz="1800" dirty="0"/>
              <a:t>Please provide clear evidence to support the reasons for your views. </a:t>
            </a:r>
          </a:p>
          <a:p>
            <a:pPr>
              <a:buFont typeface="Wingdings" panose="05000000000000000000" pitchFamily="2" charset="2"/>
              <a:buChar char="Ø"/>
            </a:pPr>
            <a:r>
              <a:rPr lang="en-US" sz="1800" dirty="0"/>
              <a:t>___</a:t>
            </a:r>
          </a:p>
          <a:p>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15249801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8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pleases leave the room.)</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4086"/>
            <a:ext cx="7770813" cy="684213"/>
          </a:xfrm>
        </p:spPr>
        <p:txBody>
          <a:bodyPr/>
          <a:lstStyle/>
          <a:p>
            <a:r>
              <a:rPr lang="en-US" sz="2800" dirty="0"/>
              <a:t>EMEA-4j</a:t>
            </a:r>
          </a:p>
        </p:txBody>
      </p:sp>
      <p:sp>
        <p:nvSpPr>
          <p:cNvPr id="3" name="Content Placeholder 2"/>
          <p:cNvSpPr>
            <a:spLocks noGrp="1"/>
          </p:cNvSpPr>
          <p:nvPr>
            <p:ph idx="1"/>
          </p:nvPr>
        </p:nvSpPr>
        <p:spPr>
          <a:xfrm>
            <a:off x="685800" y="1143793"/>
            <a:ext cx="8306595" cy="4570413"/>
          </a:xfrm>
        </p:spPr>
        <p:txBody>
          <a:bodyPr/>
          <a:lstStyle/>
          <a:p>
            <a:pPr>
              <a:buFont typeface="Arial" panose="020B0604020202020204" pitchFamily="34" charset="0"/>
              <a:buChar char="•"/>
            </a:pPr>
            <a:r>
              <a:rPr lang="en-US" sz="2000" dirty="0" err="1"/>
              <a:t>Ofcom</a:t>
            </a:r>
            <a:r>
              <a:rPr lang="en-US" sz="2000" dirty="0"/>
              <a:t> consultation looking at 6 and 60 GHz, questions. </a:t>
            </a:r>
            <a:endParaRPr lang="en-US" sz="1600" dirty="0"/>
          </a:p>
          <a:p>
            <a:endParaRPr lang="en-US" sz="1800" dirty="0"/>
          </a:p>
          <a:p>
            <a:r>
              <a:rPr lang="en-US" sz="1800" dirty="0"/>
              <a:t>Question 8: </a:t>
            </a:r>
            <a:endParaRPr lang="en-US" sz="1800" b="0" dirty="0"/>
          </a:p>
          <a:p>
            <a:r>
              <a:rPr lang="en-US" sz="1800" dirty="0"/>
              <a:t>Do you consider there is merit in considering making the bands 52 GHz and 55 GHz available under alternative </a:t>
            </a:r>
            <a:r>
              <a:rPr lang="en-US" sz="1800" dirty="0" err="1"/>
              <a:t>authorisation</a:t>
            </a:r>
            <a:r>
              <a:rPr lang="en-US" sz="1800" dirty="0"/>
              <a:t> approach(</a:t>
            </a:r>
            <a:r>
              <a:rPr lang="en-US" sz="1800" dirty="0" err="1"/>
              <a:t>es</a:t>
            </a:r>
            <a:r>
              <a:rPr lang="en-US" sz="1800" dirty="0"/>
              <a:t>)such as block assignment? If so, what would you consider to be the best approach(</a:t>
            </a:r>
            <a:r>
              <a:rPr lang="en-US" sz="1800" dirty="0" err="1"/>
              <a:t>es</a:t>
            </a:r>
            <a:r>
              <a:rPr lang="en-US" sz="1800" dirty="0"/>
              <a:t>)? Please provide detailed views to support your response. </a:t>
            </a:r>
          </a:p>
          <a:p>
            <a:pPr>
              <a:buFont typeface="Wingdings" panose="05000000000000000000" pitchFamily="2" charset="2"/>
              <a:buChar char="Ø"/>
            </a:pPr>
            <a:r>
              <a:rPr lang="en-US" sz="1800" dirty="0"/>
              <a:t>___</a:t>
            </a:r>
          </a:p>
          <a:p>
            <a:pPr>
              <a:buFont typeface="Wingdings" panose="05000000000000000000" pitchFamily="2" charset="2"/>
              <a:buChar char="Ø"/>
            </a:pPr>
            <a:endParaRPr lang="en-US" sz="1800" dirty="0"/>
          </a:p>
          <a:p>
            <a:pPr>
              <a:buFont typeface="Wingdings" panose="05000000000000000000" pitchFamily="2" charset="2"/>
              <a:buChar char="Ø"/>
            </a:pPr>
            <a:endParaRPr lang="en-US" sz="1800" dirty="0"/>
          </a:p>
          <a:p>
            <a:r>
              <a:rPr lang="en-US" sz="1800" dirty="0"/>
              <a:t>Question 9: </a:t>
            </a:r>
            <a:endParaRPr lang="en-US" sz="1800" b="0" dirty="0"/>
          </a:p>
          <a:p>
            <a:r>
              <a:rPr lang="en-US" sz="1800" dirty="0"/>
              <a:t>Do you think we should review our </a:t>
            </a:r>
            <a:r>
              <a:rPr lang="en-US" sz="1800" dirty="0" err="1"/>
              <a:t>authorisation</a:t>
            </a:r>
            <a:r>
              <a:rPr lang="en-US" sz="1800" dirty="0"/>
              <a:t> approach to any other band used for fixed wireless links? </a:t>
            </a:r>
          </a:p>
          <a:p>
            <a:pPr>
              <a:buFont typeface="Wingdings" panose="05000000000000000000" pitchFamily="2" charset="2"/>
              <a:buChar char="Ø"/>
            </a:pPr>
            <a:r>
              <a:rPr lang="en-US" sz="1800" dirty="0"/>
              <a:t>___</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261860286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4086"/>
            <a:ext cx="7770813" cy="684213"/>
          </a:xfrm>
        </p:spPr>
        <p:txBody>
          <a:bodyPr/>
          <a:lstStyle/>
          <a:p>
            <a:r>
              <a:rPr lang="en-US" sz="2800" dirty="0"/>
              <a:t>EMEA-4k</a:t>
            </a:r>
          </a:p>
        </p:txBody>
      </p:sp>
      <p:sp>
        <p:nvSpPr>
          <p:cNvPr id="3" name="Content Placeholder 2"/>
          <p:cNvSpPr>
            <a:spLocks noGrp="1"/>
          </p:cNvSpPr>
          <p:nvPr>
            <p:ph idx="1"/>
          </p:nvPr>
        </p:nvSpPr>
        <p:spPr>
          <a:xfrm>
            <a:off x="685800" y="1298299"/>
            <a:ext cx="8306595" cy="4570413"/>
          </a:xfrm>
        </p:spPr>
        <p:txBody>
          <a:bodyPr/>
          <a:lstStyle/>
          <a:p>
            <a:pPr>
              <a:buFont typeface="Arial" panose="020B0604020202020204" pitchFamily="34" charset="0"/>
              <a:buChar char="•"/>
            </a:pPr>
            <a:r>
              <a:rPr lang="en-US" sz="2000" dirty="0" err="1"/>
              <a:t>Ofcom</a:t>
            </a:r>
            <a:r>
              <a:rPr lang="en-US" sz="2000" dirty="0"/>
              <a:t> consultation looking at 6 and 60 GHz, questions. </a:t>
            </a:r>
            <a:endParaRPr lang="en-US" sz="1600" dirty="0"/>
          </a:p>
          <a:p>
            <a:endParaRPr lang="en-US" sz="1800" b="0" dirty="0"/>
          </a:p>
          <a:p>
            <a:r>
              <a:rPr lang="en-US" sz="1800" dirty="0"/>
              <a:t>Question 10: </a:t>
            </a:r>
            <a:endParaRPr lang="en-US" sz="1800" b="0" dirty="0"/>
          </a:p>
          <a:p>
            <a:pPr>
              <a:buAutoNum type="alphaLcParenR"/>
            </a:pPr>
            <a:r>
              <a:rPr lang="en-US" sz="1800" dirty="0"/>
              <a:t>How do you envisage W band and D band will be used for mobile backhaul provision and the likely timescales? Please provide as much detail as possible on deployment scenarios and whether this would include indoor use. Are there any other types of applications (other than mobile backhaul) that could be suited for these bands? </a:t>
            </a:r>
          </a:p>
          <a:p>
            <a:pPr marL="285750" indent="-285750">
              <a:buFont typeface="Wingdings" panose="05000000000000000000" pitchFamily="2" charset="2"/>
              <a:buChar char="Ø"/>
            </a:pPr>
            <a:r>
              <a:rPr lang="en-US" sz="1800" dirty="0"/>
              <a:t>___</a:t>
            </a:r>
          </a:p>
          <a:p>
            <a:pPr marL="0" indent="0"/>
            <a:endParaRPr lang="en-US" sz="1800" b="0" dirty="0"/>
          </a:p>
          <a:p>
            <a:r>
              <a:rPr lang="en-US" sz="1800" b="0" dirty="0"/>
              <a:t>b) </a:t>
            </a:r>
            <a:r>
              <a:rPr lang="en-US" sz="1800" dirty="0"/>
              <a:t>What are your views on the most appropriate </a:t>
            </a:r>
            <a:r>
              <a:rPr lang="en-US" sz="1800" dirty="0" err="1"/>
              <a:t>authorisation</a:t>
            </a:r>
            <a:r>
              <a:rPr lang="en-US" sz="1800" dirty="0"/>
              <a:t> approach for the W and D bands? Please provide as much detail and technical evidence as possible in your answer. </a:t>
            </a:r>
          </a:p>
          <a:p>
            <a:pPr>
              <a:buFont typeface="Wingdings" panose="05000000000000000000" pitchFamily="2" charset="2"/>
              <a:buChar char="Ø"/>
            </a:pPr>
            <a:r>
              <a:rPr lang="en-US" sz="1800" dirty="0"/>
              <a:t>___</a:t>
            </a:r>
          </a:p>
          <a:p>
            <a:endParaRPr lang="en-US" sz="1800" dirty="0"/>
          </a:p>
          <a:p>
            <a:endParaRPr lang="en-US" sz="11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76043797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4086"/>
            <a:ext cx="7770813" cy="684213"/>
          </a:xfrm>
        </p:spPr>
        <p:txBody>
          <a:bodyPr/>
          <a:lstStyle/>
          <a:p>
            <a:r>
              <a:rPr lang="en-US" sz="2800" dirty="0"/>
              <a:t>EMEA-4l</a:t>
            </a:r>
          </a:p>
        </p:txBody>
      </p:sp>
      <p:sp>
        <p:nvSpPr>
          <p:cNvPr id="3" name="Content Placeholder 2"/>
          <p:cNvSpPr>
            <a:spLocks noGrp="1"/>
          </p:cNvSpPr>
          <p:nvPr>
            <p:ph idx="1"/>
          </p:nvPr>
        </p:nvSpPr>
        <p:spPr>
          <a:xfrm>
            <a:off x="685800" y="1298299"/>
            <a:ext cx="8306595" cy="4570413"/>
          </a:xfrm>
        </p:spPr>
        <p:txBody>
          <a:bodyPr/>
          <a:lstStyle/>
          <a:p>
            <a:pPr>
              <a:buFont typeface="Arial" panose="020B0604020202020204" pitchFamily="34" charset="0"/>
              <a:buChar char="•"/>
            </a:pPr>
            <a:r>
              <a:rPr lang="en-US" sz="2000" dirty="0" err="1"/>
              <a:t>Ofcom</a:t>
            </a:r>
            <a:r>
              <a:rPr lang="en-US" sz="2000" dirty="0"/>
              <a:t> consultation looking at 6 and 60 GHz, questions. </a:t>
            </a:r>
            <a:endParaRPr lang="en-US" sz="1600" dirty="0"/>
          </a:p>
          <a:p>
            <a:endParaRPr lang="en-US" sz="1800" dirty="0"/>
          </a:p>
          <a:p>
            <a:r>
              <a:rPr lang="en-US" sz="1800" dirty="0"/>
              <a:t>Question 11: </a:t>
            </a:r>
            <a:endParaRPr lang="en-US" sz="1800" b="0" dirty="0"/>
          </a:p>
          <a:p>
            <a:r>
              <a:rPr lang="en-US" sz="1800" dirty="0"/>
              <a:t>Which capacity enhancing technique(s) are you using or planning to use? </a:t>
            </a:r>
          </a:p>
          <a:p>
            <a:pPr>
              <a:buFont typeface="Wingdings" panose="05000000000000000000" pitchFamily="2" charset="2"/>
              <a:buChar char="Ø"/>
            </a:pPr>
            <a:r>
              <a:rPr lang="en-US" sz="1800" dirty="0"/>
              <a:t>___</a:t>
            </a:r>
          </a:p>
          <a:p>
            <a:endParaRPr lang="en-US" sz="1800" b="0" dirty="0"/>
          </a:p>
          <a:p>
            <a:r>
              <a:rPr lang="en-US" sz="1800" dirty="0"/>
              <a:t>Please provide detail / evidence and clearly explain why and how each technique is planned to be used and if you consider there are any other aspects that should be considered. </a:t>
            </a:r>
          </a:p>
          <a:p>
            <a:pPr>
              <a:buFont typeface="Wingdings" panose="05000000000000000000" pitchFamily="2" charset="2"/>
              <a:buChar char="Ø"/>
            </a:pPr>
            <a:r>
              <a:rPr lang="en-US" sz="1800" dirty="0"/>
              <a:t>___</a:t>
            </a:r>
          </a:p>
          <a:p>
            <a:endParaRPr lang="en-US" sz="1800" dirty="0"/>
          </a:p>
          <a:p>
            <a:endParaRPr lang="en-US" sz="105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300910229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4086"/>
            <a:ext cx="7770813" cy="684213"/>
          </a:xfrm>
        </p:spPr>
        <p:txBody>
          <a:bodyPr/>
          <a:lstStyle/>
          <a:p>
            <a:r>
              <a:rPr lang="en-US" sz="2800" dirty="0"/>
              <a:t>EMEA-5</a:t>
            </a:r>
          </a:p>
        </p:txBody>
      </p:sp>
      <p:sp>
        <p:nvSpPr>
          <p:cNvPr id="3" name="Content Placeholder 2"/>
          <p:cNvSpPr>
            <a:spLocks noGrp="1"/>
          </p:cNvSpPr>
          <p:nvPr>
            <p:ph idx="1"/>
          </p:nvPr>
        </p:nvSpPr>
        <p:spPr>
          <a:xfrm>
            <a:off x="685005" y="1176775"/>
            <a:ext cx="7925595" cy="4570413"/>
          </a:xfrm>
        </p:spPr>
        <p:txBody>
          <a:bodyPr/>
          <a:lstStyle/>
          <a:p>
            <a:pPr>
              <a:buFont typeface="Arial" panose="020B0604020202020204" pitchFamily="34" charset="0"/>
              <a:buChar char="•"/>
            </a:pPr>
            <a:r>
              <a:rPr lang="en-US" sz="2000" dirty="0"/>
              <a:t>ETSI standards</a:t>
            </a:r>
          </a:p>
          <a:p>
            <a:pPr lvl="1">
              <a:buFont typeface="Arial" panose="020B0604020202020204" pitchFamily="34" charset="0"/>
              <a:buChar char="•"/>
            </a:pPr>
            <a:endParaRPr lang="en-US" sz="1800" dirty="0"/>
          </a:p>
          <a:p>
            <a:pPr lvl="1">
              <a:buFont typeface="Arial" panose="020B0604020202020204" pitchFamily="34" charset="0"/>
              <a:buChar char="•"/>
            </a:pPr>
            <a:r>
              <a:rPr lang="en-US" sz="1800" b="1" dirty="0"/>
              <a:t>EN 301 893 has a new work item looking at several things.</a:t>
            </a:r>
          </a:p>
          <a:p>
            <a:pPr lvl="2">
              <a:buFont typeface="Arial" panose="020B0604020202020204" pitchFamily="34" charset="0"/>
              <a:buChar char="•"/>
            </a:pPr>
            <a:r>
              <a:rPr lang="en-US" dirty="0"/>
              <a:t>(1) To consider the possible inclusion of the band 5 725 MHz to 5 850 MHz together with appropriate mitigation techniques for operation in this band; (2) To revise clause 4.2.7.3.2.5 on Energy Detection Threshold (ED) and other sections of Adaptivity related to detection; (3) To revise clause 4.2.8 on Receiver Blocking and to consider the need to include additional receiver requirements; (4) To consider improving existing text throughout the entire document without changing requirements other than those identified in (1) to (3) above; (5) To revise/improve existing test methods where appropriate. </a:t>
            </a: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34188411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4086"/>
            <a:ext cx="7770813" cy="684213"/>
          </a:xfrm>
        </p:spPr>
        <p:txBody>
          <a:bodyPr/>
          <a:lstStyle/>
          <a:p>
            <a:r>
              <a:rPr lang="en-US" sz="2800" dirty="0"/>
              <a:t>EMEA-6</a:t>
            </a:r>
          </a:p>
        </p:txBody>
      </p:sp>
      <p:sp>
        <p:nvSpPr>
          <p:cNvPr id="3" name="Content Placeholder 2"/>
          <p:cNvSpPr>
            <a:spLocks noGrp="1"/>
          </p:cNvSpPr>
          <p:nvPr>
            <p:ph idx="1"/>
          </p:nvPr>
        </p:nvSpPr>
        <p:spPr>
          <a:xfrm>
            <a:off x="685005" y="1176775"/>
            <a:ext cx="8001795" cy="4570413"/>
          </a:xfrm>
        </p:spPr>
        <p:txBody>
          <a:bodyPr/>
          <a:lstStyle/>
          <a:p>
            <a:pPr>
              <a:buFont typeface="Arial" panose="020B0604020202020204" pitchFamily="34" charset="0"/>
              <a:buChar char="•"/>
            </a:pPr>
            <a:r>
              <a:rPr lang="en-US" sz="2000" dirty="0"/>
              <a:t>ETSI standards – cont.</a:t>
            </a:r>
          </a:p>
          <a:p>
            <a:pPr marL="457200" lvl="1" indent="0"/>
            <a:endParaRPr lang="en-US" sz="1800" dirty="0"/>
          </a:p>
          <a:p>
            <a:pPr lvl="1">
              <a:buFont typeface="Arial" panose="020B0604020202020204" pitchFamily="34" charset="0"/>
              <a:buChar char="•"/>
            </a:pPr>
            <a:r>
              <a:rPr lang="en-US" sz="1800" b="1" dirty="0"/>
              <a:t>EN 302 567, 60GHz, not in OJEU yet, possibly by end of February</a:t>
            </a:r>
          </a:p>
          <a:p>
            <a:pPr lvl="2">
              <a:buFont typeface="Arial" panose="020B0604020202020204" pitchFamily="34" charset="0"/>
              <a:buChar char="•"/>
            </a:pPr>
            <a:r>
              <a:rPr lang="en-US" dirty="0"/>
              <a:t>It  is harmonized with the note: </a:t>
            </a:r>
          </a:p>
          <a:p>
            <a:pPr lvl="2">
              <a:buFont typeface="Arial" panose="020B0604020202020204" pitchFamily="34" charset="0"/>
              <a:buChar char="•"/>
            </a:pPr>
            <a:r>
              <a:rPr lang="en-US" dirty="0"/>
              <a:t>This </a:t>
            </a:r>
            <a:r>
              <a:rPr lang="en-US" dirty="0" err="1"/>
              <a:t>harmonised</a:t>
            </a:r>
            <a:r>
              <a:rPr lang="en-US" dirty="0"/>
              <a:t> standard does not address requirements relating to receiver performance parameters and does not confer a presumption of conformity as regards those parameters</a:t>
            </a:r>
          </a:p>
          <a:p>
            <a:pPr lvl="2">
              <a:buFont typeface="Arial" panose="020B0604020202020204" pitchFamily="34" charset="0"/>
              <a:buChar char="•"/>
            </a:pPr>
            <a:r>
              <a:rPr lang="en-US" dirty="0"/>
              <a:t>From the work item:  (1) to revise the OOB/Mask, (2) to consider inclusion of RX Sensitivity, (3) to revise existing receiver requirements, (4) where appropriate, to revise/improve the test methods. </a:t>
            </a:r>
          </a:p>
          <a:p>
            <a:pPr marL="457200" lvl="1" indent="0"/>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114374174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4086"/>
            <a:ext cx="7770813" cy="684213"/>
          </a:xfrm>
        </p:spPr>
        <p:txBody>
          <a:bodyPr/>
          <a:lstStyle/>
          <a:p>
            <a:r>
              <a:rPr lang="en-US" sz="2800" dirty="0"/>
              <a:t>EMEA-7a</a:t>
            </a:r>
          </a:p>
        </p:txBody>
      </p:sp>
      <p:sp>
        <p:nvSpPr>
          <p:cNvPr id="3" name="Content Placeholder 2"/>
          <p:cNvSpPr>
            <a:spLocks noGrp="1"/>
          </p:cNvSpPr>
          <p:nvPr>
            <p:ph idx="1"/>
          </p:nvPr>
        </p:nvSpPr>
        <p:spPr>
          <a:xfrm>
            <a:off x="685801" y="990600"/>
            <a:ext cx="8001000" cy="4570413"/>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IMT </a:t>
            </a:r>
            <a:r>
              <a:rPr lang="en-US" sz="2000" b="0" dirty="0"/>
              <a:t>(International Mobile Telecommunication) </a:t>
            </a:r>
            <a:r>
              <a:rPr lang="en-US" sz="2000" dirty="0"/>
              <a:t>2020</a:t>
            </a:r>
          </a:p>
          <a:p>
            <a:pPr lvl="1">
              <a:buFont typeface="Arial" panose="020B0604020202020204" pitchFamily="34" charset="0"/>
              <a:buChar char="•"/>
            </a:pPr>
            <a:endParaRPr lang="en-US" sz="1800" dirty="0"/>
          </a:p>
          <a:p>
            <a:pPr lvl="1">
              <a:buFont typeface="Arial" panose="020B0604020202020204" pitchFamily="34" charset="0"/>
              <a:buChar char="•"/>
            </a:pPr>
            <a:r>
              <a:rPr lang="en-US" sz="1800" b="1" dirty="0"/>
              <a:t>ITU-R WP5D has issued a circular letter </a:t>
            </a:r>
            <a:r>
              <a:rPr lang="en-US" sz="1800" dirty="0"/>
              <a:t>(</a:t>
            </a:r>
            <a:r>
              <a:rPr lang="en-US" sz="1800" u="sng" dirty="0">
                <a:hlinkClick r:id="rId2"/>
              </a:rPr>
              <a:t>https://www.itu.int/md/meetingdoc.asp?lang=en&amp;parent=R00-SG05-CIR-0059</a:t>
            </a:r>
            <a:r>
              <a:rPr lang="en-US" sz="1800" dirty="0"/>
              <a:t>) </a:t>
            </a:r>
          </a:p>
          <a:p>
            <a:pPr lvl="1">
              <a:buFont typeface="Arial" panose="020B0604020202020204" pitchFamily="34" charset="0"/>
              <a:buChar char="•"/>
            </a:pPr>
            <a:r>
              <a:rPr lang="en-US" sz="1800" dirty="0">
                <a:hlinkClick r:id="rId3"/>
              </a:rPr>
              <a:t>https://mentor.ieee.org/802.18/dcn/18/18-18-0006-00-0000-imt-2020-radio-interface-tech-r00-sg05-cir-0059.docx</a:t>
            </a:r>
            <a:r>
              <a:rPr lang="en-US" sz="1800" dirty="0"/>
              <a:t> </a:t>
            </a:r>
          </a:p>
          <a:p>
            <a:pPr lvl="1">
              <a:buFont typeface="Arial" panose="020B0604020202020204" pitchFamily="34" charset="0"/>
              <a:buChar char="•"/>
            </a:pPr>
            <a:r>
              <a:rPr lang="en-US" sz="1800" dirty="0">
                <a:hlinkClick r:id="rId4"/>
              </a:rPr>
              <a:t>https://mentor.ieee.org/802.18/dcn/18/18-18-0007-00-0000-imt-2020-radio-interface-tech-r00-sg05-cir-0059-support.zip</a:t>
            </a:r>
            <a:r>
              <a:rPr lang="en-US" sz="1800" dirty="0"/>
              <a:t> </a:t>
            </a:r>
          </a:p>
          <a:p>
            <a:pPr lvl="2">
              <a:buFont typeface="Arial" panose="020B0604020202020204" pitchFamily="34" charset="0"/>
              <a:buChar char="•"/>
            </a:pPr>
            <a:r>
              <a:rPr lang="en-US" dirty="0"/>
              <a:t>For more information on the IMT-2020 process please see: </a:t>
            </a:r>
            <a:r>
              <a:rPr lang="en-US" u="sng" dirty="0">
                <a:hlinkClick r:id="rId5"/>
              </a:rPr>
              <a:t>http://www.itu.int/en/ITU-R/study-groups/rsg5/rwp5d/imt-2020/Pages/ws-20171004.aspx</a:t>
            </a:r>
            <a:r>
              <a:rPr lang="en-US" dirty="0"/>
              <a:t> and/or </a:t>
            </a:r>
            <a:r>
              <a:rPr lang="en-US" u="sng" dirty="0">
                <a:hlinkClick r:id="rId6"/>
              </a:rPr>
              <a:t>http://www.itu.int/en/ITU-R/study-groups/rsg5/rwp5d/imt-2020/Pages/default.aspx</a:t>
            </a:r>
            <a:endParaRPr lang="en-US" u="sng" dirty="0"/>
          </a:p>
          <a:p>
            <a:pPr lvl="1">
              <a:buFont typeface="Arial" panose="020B0604020202020204" pitchFamily="34" charset="0"/>
              <a:buChar char="•"/>
            </a:pPr>
            <a:endParaRPr lang="en-US" sz="1800" u="sng" dirty="0"/>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54217437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4086"/>
            <a:ext cx="7770813" cy="684213"/>
          </a:xfrm>
        </p:spPr>
        <p:txBody>
          <a:bodyPr/>
          <a:lstStyle/>
          <a:p>
            <a:r>
              <a:rPr lang="en-US" sz="2800" dirty="0"/>
              <a:t>EMEA-7b</a:t>
            </a:r>
          </a:p>
        </p:txBody>
      </p:sp>
      <p:sp>
        <p:nvSpPr>
          <p:cNvPr id="3" name="Content Placeholder 2"/>
          <p:cNvSpPr>
            <a:spLocks noGrp="1"/>
          </p:cNvSpPr>
          <p:nvPr>
            <p:ph idx="1"/>
          </p:nvPr>
        </p:nvSpPr>
        <p:spPr>
          <a:xfrm>
            <a:off x="685801" y="990600"/>
            <a:ext cx="8077200" cy="4570413"/>
          </a:xfrm>
        </p:spPr>
        <p:txBody>
          <a:bodyPr/>
          <a:lstStyle/>
          <a:p>
            <a:pPr>
              <a:buFont typeface="Arial" panose="020B0604020202020204" pitchFamily="34" charset="0"/>
              <a:buChar char="•"/>
            </a:pPr>
            <a:r>
              <a:rPr lang="en-US" sz="2000" dirty="0"/>
              <a:t>IMT 2020</a:t>
            </a:r>
          </a:p>
          <a:p>
            <a:pPr lvl="1">
              <a:buFont typeface="Arial" panose="020B0604020202020204" pitchFamily="34" charset="0"/>
              <a:buChar char="•"/>
            </a:pPr>
            <a:r>
              <a:rPr lang="en-US" sz="1800" dirty="0"/>
              <a:t>The purpose of this Circular Letter is to invite the submission of proposals for candidate radio interface technologies (RITs) or a set of RITs (SRITs) for the terrestrial components of IMT‑2020. </a:t>
            </a:r>
            <a:br>
              <a:rPr lang="en-US" sz="1800" dirty="0"/>
            </a:br>
            <a:r>
              <a:rPr lang="en-US" sz="1800" dirty="0"/>
              <a:t>The Working Party 5D timeline shows that the submission of proposals is scheduled to begin at meeting #28 (October 2017) and end at meeting #32 (mid-2019)</a:t>
            </a:r>
            <a:endParaRPr lang="en-US" sz="1800" u="sng" dirty="0"/>
          </a:p>
          <a:p>
            <a:pPr lvl="1">
              <a:buFont typeface="Arial" panose="020B0604020202020204" pitchFamily="34" charset="0"/>
              <a:buChar char="•"/>
            </a:pPr>
            <a:endParaRPr lang="en-US" sz="1800" u="sng" dirty="0"/>
          </a:p>
          <a:p>
            <a:pPr lvl="1">
              <a:buFont typeface="Arial" panose="020B0604020202020204" pitchFamily="34" charset="0"/>
              <a:buChar char="•"/>
            </a:pPr>
            <a:r>
              <a:rPr lang="en-US" sz="1800" dirty="0"/>
              <a:t>802.11 AANI SC meetings this week will be working on a response to get to ITU-R WP5D by their meeting on 31 January 2018.  </a:t>
            </a:r>
          </a:p>
          <a:p>
            <a:pPr lvl="2">
              <a:buFont typeface="Arial" panose="020B0604020202020204" pitchFamily="34" charset="0"/>
              <a:buChar char="•"/>
            </a:pPr>
            <a:r>
              <a:rPr lang="en-US" dirty="0"/>
              <a:t>Mon PM1, Mon Eve, Tue PM1, Tue Eve, Wed PM2, Thu AM2, </a:t>
            </a:r>
          </a:p>
          <a:p>
            <a:pPr lvl="2">
              <a:buFont typeface="Arial" panose="020B0604020202020204" pitchFamily="34" charset="0"/>
              <a:buChar char="•"/>
            </a:pPr>
            <a:r>
              <a:rPr lang="en-US" dirty="0"/>
              <a:t>The 802.11 start of a contribution:  </a:t>
            </a:r>
          </a:p>
          <a:p>
            <a:pPr lvl="2">
              <a:buFont typeface="Arial" panose="020B0604020202020204" pitchFamily="34" charset="0"/>
              <a:buChar char="•"/>
            </a:pPr>
            <a:r>
              <a:rPr lang="en-US" dirty="0">
                <a:hlinkClick r:id="rId2"/>
              </a:rPr>
              <a:t>https://mentor.ieee.org/802.11/dcn/17/11-17-1889-02-AANI-skeleton-for-a-candidate-imt-2020-rit-based-on-ieee-802-11.docx</a:t>
            </a:r>
            <a:r>
              <a:rPr lang="en-US" dirty="0"/>
              <a:t> </a:t>
            </a:r>
          </a:p>
          <a:p>
            <a:pPr lvl="1">
              <a:buFont typeface="Wingdings" panose="05000000000000000000" pitchFamily="2" charset="2"/>
              <a:buChar char="Ø"/>
            </a:pPr>
            <a:r>
              <a:rPr lang="en-US" sz="1800" dirty="0"/>
              <a:t> ______</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143616484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1662"/>
            <a:ext cx="7770813" cy="609599"/>
          </a:xfrm>
        </p:spPr>
        <p:txBody>
          <a:bodyPr/>
          <a:lstStyle/>
          <a:p>
            <a:r>
              <a:rPr lang="en-US" sz="2800" dirty="0"/>
              <a:t>APAC-1a</a:t>
            </a:r>
          </a:p>
        </p:txBody>
      </p:sp>
      <p:sp>
        <p:nvSpPr>
          <p:cNvPr id="3" name="Content Placeholder 2"/>
          <p:cNvSpPr>
            <a:spLocks noGrp="1"/>
          </p:cNvSpPr>
          <p:nvPr>
            <p:ph idx="1"/>
          </p:nvPr>
        </p:nvSpPr>
        <p:spPr>
          <a:xfrm>
            <a:off x="685800" y="1248083"/>
            <a:ext cx="8153401" cy="4495800"/>
          </a:xfrm>
        </p:spPr>
        <p:txBody>
          <a:bodyPr/>
          <a:lstStyle/>
          <a:p>
            <a:pPr>
              <a:buFont typeface="Arial" panose="020B0604020202020204" pitchFamily="34" charset="0"/>
              <a:buChar char="•"/>
            </a:pPr>
            <a:r>
              <a:rPr lang="en-US" sz="2000" dirty="0"/>
              <a:t>ACMA LIPD class licensing:</a:t>
            </a:r>
            <a:r>
              <a:rPr lang="en-US" altLang="en-US" sz="2000" dirty="0"/>
              <a:t> </a:t>
            </a:r>
          </a:p>
          <a:p>
            <a:pPr lvl="2">
              <a:buFont typeface="Arial" panose="020B0604020202020204" pitchFamily="34" charset="0"/>
              <a:buChar char="•"/>
            </a:pPr>
            <a:r>
              <a:rPr lang="en-US" u="sng" dirty="0">
                <a:hlinkClick r:id="rId2"/>
              </a:rPr>
              <a:t>https://www.legislation.gov.au/Details/F2016C00432/Html/Text#primary-nav</a:t>
            </a:r>
            <a:r>
              <a:rPr lang="en-US" altLang="en-US" dirty="0"/>
              <a:t> </a:t>
            </a:r>
          </a:p>
          <a:p>
            <a:pPr lvl="2">
              <a:buFont typeface="Arial" panose="020B0604020202020204" pitchFamily="34" charset="0"/>
              <a:buChar char="•"/>
            </a:pPr>
            <a:r>
              <a:rPr lang="en-US" u="sng" dirty="0">
                <a:hlinkClick r:id="rId3"/>
              </a:rPr>
              <a:t>https://www.acma.gov.au/theACMA/Consultations/Consultations</a:t>
            </a:r>
            <a:r>
              <a:rPr lang="en-US" altLang="en-US" dirty="0"/>
              <a:t> </a:t>
            </a:r>
          </a:p>
          <a:p>
            <a:pPr lvl="2">
              <a:buFont typeface="Arial" panose="020B0604020202020204" pitchFamily="34" charset="0"/>
              <a:buChar char="•"/>
            </a:pPr>
            <a:r>
              <a:rPr lang="en-US" u="sng" dirty="0">
                <a:hlinkClick r:id="rId4"/>
              </a:rPr>
              <a:t>https://www.acma.gov.au/theACMA/variations-to-the-lipd-class-licence-2</a:t>
            </a:r>
            <a:endParaRPr lang="en-US" u="sng" dirty="0"/>
          </a:p>
          <a:p>
            <a:pPr lvl="1">
              <a:buFont typeface="Arial" panose="020B0604020202020204" pitchFamily="34" charset="0"/>
              <a:buChar char="•"/>
            </a:pPr>
            <a:r>
              <a:rPr lang="en-US" sz="1800" u="sng" dirty="0">
                <a:hlinkClick r:id="rId5"/>
              </a:rPr>
              <a:t>https://mentor.ieee.org/802.18/dcn/18/18-18-0001-00-0000-acma-proposed-variation-to-lipd-licensing-3-docs.docx</a:t>
            </a:r>
            <a:r>
              <a:rPr lang="en-US" sz="1800" u="sng" dirty="0"/>
              <a:t> </a:t>
            </a:r>
            <a:r>
              <a:rPr lang="en-US" altLang="en-US" sz="1800" u="sng" dirty="0"/>
              <a:t> </a:t>
            </a:r>
            <a:endParaRPr lang="en-US" altLang="en-US" sz="1800" b="1" u="sng" dirty="0"/>
          </a:p>
          <a:p>
            <a:pPr lvl="1">
              <a:buFont typeface="Arial" panose="020B0604020202020204" pitchFamily="34" charset="0"/>
              <a:buChar char="•"/>
            </a:pPr>
            <a:endParaRPr lang="en-AU" sz="1800" dirty="0"/>
          </a:p>
          <a:p>
            <a:pPr lvl="1">
              <a:buFont typeface="Arial" panose="020B0604020202020204" pitchFamily="34" charset="0"/>
              <a:buChar char="•"/>
            </a:pPr>
            <a:r>
              <a:rPr lang="en-AU" sz="1800" dirty="0"/>
              <a:t>A class licence sets out the conditions under which any person is permitted to operate any device to which the class licence is applicable—it is not issued to an individual user and does not involve the payment of licence fees</a:t>
            </a:r>
          </a:p>
          <a:p>
            <a:pPr marL="1371600" lvl="3" indent="0"/>
            <a:endParaRPr lang="en-US" sz="11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48809855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1662"/>
            <a:ext cx="7770813" cy="609599"/>
          </a:xfrm>
        </p:spPr>
        <p:txBody>
          <a:bodyPr/>
          <a:lstStyle/>
          <a:p>
            <a:r>
              <a:rPr lang="en-US" sz="2800" dirty="0"/>
              <a:t>APAC-1b</a:t>
            </a:r>
          </a:p>
        </p:txBody>
      </p:sp>
      <p:sp>
        <p:nvSpPr>
          <p:cNvPr id="3" name="Content Placeholder 2"/>
          <p:cNvSpPr>
            <a:spLocks noGrp="1"/>
          </p:cNvSpPr>
          <p:nvPr>
            <p:ph idx="1"/>
          </p:nvPr>
        </p:nvSpPr>
        <p:spPr>
          <a:xfrm>
            <a:off x="685801" y="1248083"/>
            <a:ext cx="8077200" cy="4495800"/>
          </a:xfrm>
        </p:spPr>
        <p:txBody>
          <a:bodyPr/>
          <a:lstStyle/>
          <a:p>
            <a:pPr>
              <a:buFont typeface="Arial" panose="020B0604020202020204" pitchFamily="34" charset="0"/>
              <a:buChar char="•"/>
            </a:pPr>
            <a:r>
              <a:rPr lang="en-US" sz="2000" dirty="0"/>
              <a:t>ACMA LIPD class licensing:</a:t>
            </a:r>
            <a:r>
              <a:rPr lang="en-US" altLang="en-US" sz="2000" dirty="0"/>
              <a:t> </a:t>
            </a:r>
          </a:p>
          <a:p>
            <a:pPr lvl="1">
              <a:buFont typeface="Arial" panose="020B0604020202020204" pitchFamily="34" charset="0"/>
              <a:buChar char="•"/>
            </a:pPr>
            <a:r>
              <a:rPr lang="en-AU" sz="1800" b="0" dirty="0"/>
              <a:t>In summary, the proposed variation to the LIPD Class Licence consists of:</a:t>
            </a:r>
            <a:endParaRPr lang="en-US" sz="1800" dirty="0"/>
          </a:p>
          <a:p>
            <a:pPr lvl="2">
              <a:buFont typeface="Arial" panose="020B0604020202020204" pitchFamily="34" charset="0"/>
              <a:buChar char="•"/>
            </a:pPr>
            <a:r>
              <a:rPr lang="en-AU" b="0" dirty="0"/>
              <a:t>adding the frequency range 122–122.25 GHz to arrangements for all transmitters, aligning with European arrangements</a:t>
            </a:r>
            <a:endParaRPr lang="en-US" dirty="0"/>
          </a:p>
          <a:p>
            <a:pPr lvl="2">
              <a:buFont typeface="Arial" panose="020B0604020202020204" pitchFamily="34" charset="0"/>
              <a:buChar char="•"/>
            </a:pPr>
            <a:r>
              <a:rPr lang="en-AU" b="0" dirty="0"/>
              <a:t>supporting the operation of endoscopy capsules in the frequency range  430–440 MHz </a:t>
            </a:r>
            <a:endParaRPr lang="en-US" dirty="0"/>
          </a:p>
          <a:p>
            <a:pPr lvl="2">
              <a:buFont typeface="Arial" panose="020B0604020202020204" pitchFamily="34" charset="0"/>
              <a:buChar char="•"/>
            </a:pPr>
            <a:r>
              <a:rPr lang="en-AU" b="0" dirty="0"/>
              <a:t>supporting wireless medical telemetry devices operating in the frequency range 2483.5–2500 MHz</a:t>
            </a:r>
            <a:endParaRPr lang="en-US" dirty="0"/>
          </a:p>
          <a:p>
            <a:pPr lvl="2">
              <a:buFont typeface="Arial" panose="020B0604020202020204" pitchFamily="34" charset="0"/>
              <a:buChar char="•"/>
            </a:pPr>
            <a:r>
              <a:rPr lang="en-AU" b="0" dirty="0"/>
              <a:t>revising technical limitations on existing arrangements for data communication transmitters operating in the 57–66 GHz band to align with changes by the United States Federal Communications Commission (FCC).</a:t>
            </a:r>
            <a:endParaRPr lang="en-US" altLang="en-US" dirty="0"/>
          </a:p>
          <a:p>
            <a:pPr lvl="1">
              <a:buFont typeface="Arial" panose="020B0604020202020204" pitchFamily="34" charset="0"/>
              <a:buChar char="•"/>
            </a:pPr>
            <a:endParaRPr lang="en-AU" sz="1800" dirty="0"/>
          </a:p>
          <a:p>
            <a:pPr lvl="1">
              <a:buFont typeface="Arial" panose="020B0604020202020204" pitchFamily="34" charset="0"/>
              <a:buChar char="•"/>
            </a:pPr>
            <a:r>
              <a:rPr lang="en-AU" sz="1800" dirty="0"/>
              <a:t>The ACMA invites comment from interested parties on the proposed variation by </a:t>
            </a:r>
            <a:r>
              <a:rPr lang="en-AU" sz="1800" b="1" dirty="0"/>
              <a:t>COB, Friday 19 January 2018</a:t>
            </a:r>
          </a:p>
          <a:p>
            <a:pPr lvl="1">
              <a:buFont typeface="Arial" panose="020B0604020202020204" pitchFamily="34" charset="0"/>
              <a:buChar char="•"/>
            </a:pPr>
            <a:endParaRPr lang="en-US" altLang="en-US" sz="1800" dirty="0"/>
          </a:p>
          <a:p>
            <a:pPr marL="0" indent="0"/>
            <a:endParaRPr lang="en-US" dirty="0"/>
          </a:p>
          <a:p>
            <a:endParaRPr lang="en-US" dirty="0"/>
          </a:p>
          <a:p>
            <a:endParaRPr lang="en-US" dirty="0"/>
          </a:p>
          <a:p>
            <a:endParaRPr lang="en-US" dirty="0"/>
          </a:p>
          <a:p>
            <a:endParaRPr lang="en-US" dirty="0"/>
          </a:p>
          <a:p>
            <a:r>
              <a:rPr lang="en-US" dirty="0"/>
              <a:t> </a:t>
            </a:r>
          </a:p>
          <a:p>
            <a:pPr lvl="3">
              <a:buFont typeface="Arial" panose="020B0604020202020204" pitchFamily="34" charset="0"/>
              <a:buChar char="•"/>
            </a:pPr>
            <a:endParaRPr lang="en-US" sz="11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357065823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1662"/>
            <a:ext cx="7770813" cy="609599"/>
          </a:xfrm>
        </p:spPr>
        <p:txBody>
          <a:bodyPr/>
          <a:lstStyle/>
          <a:p>
            <a:r>
              <a:rPr lang="en-US" sz="2800" dirty="0"/>
              <a:t>APAC-2a</a:t>
            </a:r>
          </a:p>
        </p:txBody>
      </p:sp>
      <p:sp>
        <p:nvSpPr>
          <p:cNvPr id="3" name="Content Placeholder 2"/>
          <p:cNvSpPr>
            <a:spLocks noGrp="1"/>
          </p:cNvSpPr>
          <p:nvPr>
            <p:ph idx="1"/>
          </p:nvPr>
        </p:nvSpPr>
        <p:spPr>
          <a:xfrm>
            <a:off x="685800" y="847800"/>
            <a:ext cx="8153401" cy="4495800"/>
          </a:xfrm>
        </p:spPr>
        <p:txBody>
          <a:bodyPr/>
          <a:lstStyle/>
          <a:p>
            <a:pPr marL="457200" lvl="1" indent="0"/>
            <a:endParaRPr lang="en-US" altLang="en-US" sz="1200" dirty="0"/>
          </a:p>
          <a:p>
            <a:pPr>
              <a:buFont typeface="Arial" panose="020B0604020202020204" pitchFamily="34" charset="0"/>
              <a:buChar char="•"/>
            </a:pPr>
            <a:r>
              <a:rPr lang="en-US" sz="1800" dirty="0"/>
              <a:t>HKCA: Performance specification for radio equipment operating in the 920-925 MHz band for the provision of public tele services</a:t>
            </a:r>
            <a:endParaRPr lang="en-US" altLang="en-US" sz="1800" dirty="0"/>
          </a:p>
          <a:p>
            <a:pPr lvl="1">
              <a:buFont typeface="Arial" panose="020B0604020202020204" pitchFamily="34" charset="0"/>
              <a:buChar char="•"/>
            </a:pPr>
            <a:r>
              <a:rPr lang="en-US" sz="1800" dirty="0">
                <a:hlinkClick r:id="rId2"/>
              </a:rPr>
              <a:t>https://www.ofca.gov.hk/filemanager/ofca/en/content_401/hkca1078.pdf</a:t>
            </a:r>
            <a:endParaRPr lang="en-US" sz="1800" dirty="0"/>
          </a:p>
          <a:p>
            <a:pPr lvl="1">
              <a:buFont typeface="Arial" panose="020B0604020202020204" pitchFamily="34" charset="0"/>
              <a:buChar char="•"/>
            </a:pPr>
            <a:r>
              <a:rPr lang="en-US" sz="1800" u="sng" dirty="0">
                <a:hlinkClick r:id="rId3"/>
              </a:rPr>
              <a:t>https://mentor.ieee.org/802.18/dcn/18/18-18-0002-00-0000-performance-specs-920-925mhz-equipment.pdf</a:t>
            </a:r>
            <a:r>
              <a:rPr lang="en-US" sz="1800" dirty="0"/>
              <a:t> </a:t>
            </a:r>
          </a:p>
          <a:p>
            <a:pPr>
              <a:buFont typeface="Arial" panose="020B0604020202020204" pitchFamily="34" charset="0"/>
              <a:buChar char="•"/>
            </a:pPr>
            <a:endParaRPr lang="en-US" altLang="en-US" sz="1800" dirty="0"/>
          </a:p>
          <a:p>
            <a:pPr marL="0" indent="0"/>
            <a:endParaRPr lang="en-US" dirty="0"/>
          </a:p>
          <a:p>
            <a:endParaRPr lang="en-US" dirty="0"/>
          </a:p>
          <a:p>
            <a:endParaRPr lang="en-US" dirty="0"/>
          </a:p>
          <a:p>
            <a:endParaRPr lang="en-US" dirty="0"/>
          </a:p>
          <a:p>
            <a:endParaRPr lang="en-US" dirty="0"/>
          </a:p>
          <a:p>
            <a:r>
              <a:rPr lang="en-US" dirty="0"/>
              <a:t> </a:t>
            </a:r>
          </a:p>
          <a:p>
            <a:pPr lvl="3">
              <a:buFont typeface="Arial" panose="020B0604020202020204" pitchFamily="34" charset="0"/>
              <a:buChar char="•"/>
            </a:pPr>
            <a:endParaRPr lang="en-US" sz="11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pic>
        <p:nvPicPr>
          <p:cNvPr id="10" name="Picture 9">
            <a:extLst>
              <a:ext uri="{FF2B5EF4-FFF2-40B4-BE49-F238E27FC236}">
                <a16:creationId xmlns:a16="http://schemas.microsoft.com/office/drawing/2014/main" id="{D32EDD8A-CB3C-447D-BB7A-10C46737F411}"/>
              </a:ext>
            </a:extLst>
          </p:cNvPr>
          <p:cNvPicPr>
            <a:picLocks noChangeAspect="1"/>
          </p:cNvPicPr>
          <p:nvPr/>
        </p:nvPicPr>
        <p:blipFill>
          <a:blip r:embed="rId4"/>
          <a:stretch>
            <a:fillRect/>
          </a:stretch>
        </p:blipFill>
        <p:spPr>
          <a:xfrm>
            <a:off x="685800" y="3116214"/>
            <a:ext cx="8123328" cy="2141585"/>
          </a:xfrm>
          <a:prstGeom prst="rect">
            <a:avLst/>
          </a:prstGeom>
        </p:spPr>
      </p:pic>
    </p:spTree>
    <p:extLst>
      <p:ext uri="{BB962C8B-B14F-4D97-AF65-F5344CB8AC3E}">
        <p14:creationId xmlns:p14="http://schemas.microsoft.com/office/powerpoint/2010/main" val="26187682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800" dirty="0">
                <a:latin typeface="Times New Roman" charset="0"/>
              </a:rPr>
              <a:t>Agenda</a:t>
            </a:r>
          </a:p>
        </p:txBody>
      </p:sp>
      <p:sp>
        <p:nvSpPr>
          <p:cNvPr id="31746" name="Content Placeholder 2"/>
          <p:cNvSpPr>
            <a:spLocks noGrp="1"/>
          </p:cNvSpPr>
          <p:nvPr>
            <p:ph idx="1"/>
          </p:nvPr>
        </p:nvSpPr>
        <p:spPr>
          <a:xfrm>
            <a:off x="647143" y="1199634"/>
            <a:ext cx="7772400" cy="4572000"/>
          </a:xfrm>
        </p:spPr>
        <p:txBody>
          <a:bodyPr/>
          <a:lstStyle/>
          <a:p>
            <a:pPr>
              <a:buFont typeface="Arial" panose="020B0604020202020204" pitchFamily="34" charset="0"/>
              <a:buChar char="•"/>
            </a:pPr>
            <a:r>
              <a:rPr lang="en-US" altLang="en-US" sz="2000" dirty="0"/>
              <a:t>Call to Order 		</a:t>
            </a:r>
            <a:r>
              <a:rPr lang="en-US" altLang="en-US" sz="1800" dirty="0"/>
              <a:t>(attendance server is open)</a:t>
            </a:r>
          </a:p>
          <a:p>
            <a:pPr>
              <a:buFont typeface="Arial" panose="020B0604020202020204" pitchFamily="34" charset="0"/>
              <a:buChar char="•"/>
            </a:pPr>
            <a:r>
              <a:rPr lang="en-US" altLang="en-US" sz="2000" dirty="0"/>
              <a:t>Administrative Items</a:t>
            </a:r>
          </a:p>
          <a:p>
            <a:pPr>
              <a:buFont typeface="Arial" panose="020B0604020202020204" pitchFamily="34" charset="0"/>
              <a:buChar char="•"/>
            </a:pPr>
            <a:r>
              <a:rPr lang="en-US" altLang="en-US" sz="2000" dirty="0"/>
              <a:t>Approve Agenda</a:t>
            </a:r>
          </a:p>
          <a:p>
            <a:pPr>
              <a:buFont typeface="Arial" panose="020B0604020202020204" pitchFamily="34" charset="0"/>
              <a:buChar char="•"/>
            </a:pPr>
            <a:r>
              <a:rPr lang="en-US" altLang="en-US" sz="2000" dirty="0"/>
              <a:t>Approve last f2f minutes</a:t>
            </a:r>
          </a:p>
          <a:p>
            <a:pPr>
              <a:buFont typeface="Arial" panose="020B0604020202020204" pitchFamily="34" charset="0"/>
              <a:buChar char="•"/>
            </a:pPr>
            <a:r>
              <a:rPr lang="en-US" altLang="en-US" sz="2000" dirty="0"/>
              <a:t>Approve last teleconference minutes </a:t>
            </a:r>
          </a:p>
          <a:p>
            <a:pPr>
              <a:buFont typeface="Arial" panose="020B0604020202020204" pitchFamily="34" charset="0"/>
              <a:buChar char="•"/>
            </a:pPr>
            <a:r>
              <a:rPr lang="en-US" altLang="en-US" sz="2000" dirty="0"/>
              <a:t>Discussion items</a:t>
            </a:r>
          </a:p>
          <a:p>
            <a:pPr lvl="1">
              <a:buFont typeface="Arial" panose="020B0604020202020204" pitchFamily="34" charset="0"/>
              <a:buChar char="•"/>
            </a:pPr>
            <a:r>
              <a:rPr lang="en-US" altLang="en-US" sz="1800" dirty="0"/>
              <a:t>Americas</a:t>
            </a:r>
          </a:p>
          <a:p>
            <a:pPr lvl="1">
              <a:buFont typeface="Arial" panose="020B0604020202020204" pitchFamily="34" charset="0"/>
              <a:buChar char="•"/>
            </a:pPr>
            <a:r>
              <a:rPr lang="en-US" altLang="en-US" sz="1800" dirty="0"/>
              <a:t>EMEA</a:t>
            </a:r>
          </a:p>
          <a:p>
            <a:pPr lvl="1">
              <a:buFont typeface="Arial" panose="020B0604020202020204" pitchFamily="34" charset="0"/>
              <a:buChar char="•"/>
            </a:pPr>
            <a:r>
              <a:rPr lang="en-US" altLang="en-US" sz="1800" dirty="0"/>
              <a:t>APAC</a:t>
            </a:r>
          </a:p>
          <a:p>
            <a:pPr>
              <a:buFont typeface="Arial" panose="020B0604020202020204" pitchFamily="34" charset="0"/>
              <a:buChar char="•"/>
            </a:pPr>
            <a:r>
              <a:rPr lang="en-US" altLang="en-US" sz="2000" dirty="0"/>
              <a:t>Actions required</a:t>
            </a:r>
          </a:p>
          <a:p>
            <a:pPr lvl="1">
              <a:buFont typeface="Arial" panose="020B0604020202020204" pitchFamily="34" charset="0"/>
              <a:buChar char="•"/>
            </a:pPr>
            <a:r>
              <a:rPr lang="en-US" altLang="en-US" sz="1800" dirty="0"/>
              <a:t>TBD (decided by the TAG on Tuesday)</a:t>
            </a:r>
          </a:p>
          <a:p>
            <a:pPr>
              <a:buFont typeface="Arial" panose="020B0604020202020204" pitchFamily="34" charset="0"/>
              <a:buChar char="•"/>
            </a:pPr>
            <a:r>
              <a:rPr lang="en-US" altLang="en-US" sz="2000" dirty="0"/>
              <a:t>AOB and Adjourn</a:t>
            </a:r>
            <a:endParaRPr lang="en-US" altLang="en-US" dirty="0"/>
          </a:p>
        </p:txBody>
      </p:sp>
      <p:sp>
        <p:nvSpPr>
          <p:cNvPr id="7" name="Date Placeholder 6"/>
          <p:cNvSpPr>
            <a:spLocks noGrp="1"/>
          </p:cNvSpPr>
          <p:nvPr>
            <p:ph type="dt" sz="quarter" idx="4294967295"/>
          </p:nvPr>
        </p:nvSpPr>
        <p:spPr>
          <a:xfrm>
            <a:off x="696912" y="304801"/>
            <a:ext cx="1589087" cy="304800"/>
          </a:xfrm>
          <a:prstGeom prst="rect">
            <a:avLst/>
          </a:prstGeom>
        </p:spPr>
        <p:txBody>
          <a:bodyPr/>
          <a:lstStyle/>
          <a:p>
            <a:pPr>
              <a:defRPr/>
            </a:pPr>
            <a:r>
              <a:rPr lang="en-US"/>
              <a:t>January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a:t>Rich Kennedy  (Self) / 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Tree>
    <p:extLst>
      <p:ext uri="{BB962C8B-B14F-4D97-AF65-F5344CB8AC3E}">
        <p14:creationId xmlns:p14="http://schemas.microsoft.com/office/powerpoint/2010/main" val="273194830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1662"/>
            <a:ext cx="7770813" cy="609599"/>
          </a:xfrm>
        </p:spPr>
        <p:txBody>
          <a:bodyPr/>
          <a:lstStyle/>
          <a:p>
            <a:r>
              <a:rPr lang="en-US" sz="2800" dirty="0"/>
              <a:t>APAC-2b</a:t>
            </a:r>
          </a:p>
        </p:txBody>
      </p:sp>
      <p:sp>
        <p:nvSpPr>
          <p:cNvPr id="3" name="Content Placeholder 2"/>
          <p:cNvSpPr>
            <a:spLocks noGrp="1"/>
          </p:cNvSpPr>
          <p:nvPr>
            <p:ph idx="1"/>
          </p:nvPr>
        </p:nvSpPr>
        <p:spPr>
          <a:xfrm>
            <a:off x="685800" y="847800"/>
            <a:ext cx="8153401" cy="4495800"/>
          </a:xfrm>
        </p:spPr>
        <p:txBody>
          <a:bodyPr/>
          <a:lstStyle/>
          <a:p>
            <a:pPr lvl="1">
              <a:buFont typeface="Arial" panose="020B0604020202020204" pitchFamily="34" charset="0"/>
              <a:buChar char="•"/>
            </a:pPr>
            <a:endParaRPr lang="en-US" altLang="en-US" sz="1200" dirty="0"/>
          </a:p>
          <a:p>
            <a:pPr>
              <a:buFont typeface="Arial" panose="020B0604020202020204" pitchFamily="34" charset="0"/>
              <a:buChar char="•"/>
            </a:pPr>
            <a:r>
              <a:rPr lang="en-US" sz="2000" dirty="0"/>
              <a:t>HKCA: Performance specification for radio equipment operating in the 920-925 MHz band for the provision of public tele services</a:t>
            </a:r>
            <a:endParaRPr lang="en-US" altLang="en-US" sz="2000" dirty="0"/>
          </a:p>
          <a:p>
            <a:endParaRPr lang="en-US" dirty="0"/>
          </a:p>
          <a:p>
            <a:r>
              <a:rPr lang="en-US" dirty="0"/>
              <a:t> </a:t>
            </a:r>
          </a:p>
          <a:p>
            <a:pPr lvl="3">
              <a:buFont typeface="Arial" panose="020B0604020202020204" pitchFamily="34" charset="0"/>
              <a:buChar char="•"/>
            </a:pPr>
            <a:endParaRPr lang="en-US" sz="11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pic>
        <p:nvPicPr>
          <p:cNvPr id="7" name="Picture 6">
            <a:extLst>
              <a:ext uri="{FF2B5EF4-FFF2-40B4-BE49-F238E27FC236}">
                <a16:creationId xmlns:a16="http://schemas.microsoft.com/office/drawing/2014/main" id="{7F0FC57A-BA04-4142-A0D2-8DAF00E3020E}"/>
              </a:ext>
            </a:extLst>
          </p:cNvPr>
          <p:cNvPicPr>
            <a:picLocks noChangeAspect="1"/>
          </p:cNvPicPr>
          <p:nvPr/>
        </p:nvPicPr>
        <p:blipFill>
          <a:blip r:embed="rId2"/>
          <a:stretch>
            <a:fillRect/>
          </a:stretch>
        </p:blipFill>
        <p:spPr>
          <a:xfrm>
            <a:off x="685799" y="2112548"/>
            <a:ext cx="7315201" cy="1799783"/>
          </a:xfrm>
          <a:prstGeom prst="rect">
            <a:avLst/>
          </a:prstGeom>
        </p:spPr>
      </p:pic>
      <p:pic>
        <p:nvPicPr>
          <p:cNvPr id="9" name="Picture 8">
            <a:extLst>
              <a:ext uri="{FF2B5EF4-FFF2-40B4-BE49-F238E27FC236}">
                <a16:creationId xmlns:a16="http://schemas.microsoft.com/office/drawing/2014/main" id="{A220BBF4-F72A-45C9-88F7-3450BD0E9246}"/>
              </a:ext>
            </a:extLst>
          </p:cNvPr>
          <p:cNvPicPr>
            <a:picLocks noChangeAspect="1"/>
          </p:cNvPicPr>
          <p:nvPr/>
        </p:nvPicPr>
        <p:blipFill>
          <a:blip r:embed="rId3"/>
          <a:stretch>
            <a:fillRect/>
          </a:stretch>
        </p:blipFill>
        <p:spPr>
          <a:xfrm>
            <a:off x="685799" y="4008469"/>
            <a:ext cx="7239002" cy="2374716"/>
          </a:xfrm>
          <a:prstGeom prst="rect">
            <a:avLst/>
          </a:prstGeom>
        </p:spPr>
      </p:pic>
    </p:spTree>
    <p:extLst>
      <p:ext uri="{BB962C8B-B14F-4D97-AF65-F5344CB8AC3E}">
        <p14:creationId xmlns:p14="http://schemas.microsoft.com/office/powerpoint/2010/main" val="368143946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7DCF184-DFC6-456D-ABBB-AC3644291535}"/>
              </a:ext>
            </a:extLst>
          </p:cNvPr>
          <p:cNvSpPr>
            <a:spLocks noGrp="1"/>
          </p:cNvSpPr>
          <p:nvPr>
            <p:ph type="dt" idx="10"/>
          </p:nvPr>
        </p:nvSpPr>
        <p:spPr/>
        <p:txBody>
          <a:bodyPr/>
          <a:lstStyle/>
          <a:p>
            <a:r>
              <a:rPr lang="en-US"/>
              <a:t>January 2018</a:t>
            </a:r>
            <a:endParaRPr lang="en-GB" dirty="0"/>
          </a:p>
        </p:txBody>
      </p:sp>
      <p:sp>
        <p:nvSpPr>
          <p:cNvPr id="3" name="Footer Placeholder 2">
            <a:extLst>
              <a:ext uri="{FF2B5EF4-FFF2-40B4-BE49-F238E27FC236}">
                <a16:creationId xmlns:a16="http://schemas.microsoft.com/office/drawing/2014/main" id="{4AC94CC2-3B1E-4F78-BEE5-40FBB43B957C}"/>
              </a:ext>
            </a:extLst>
          </p:cNvPr>
          <p:cNvSpPr>
            <a:spLocks noGrp="1"/>
          </p:cNvSpPr>
          <p:nvPr>
            <p:ph type="ftr" idx="11"/>
          </p:nvPr>
        </p:nvSpPr>
        <p:spPr/>
        <p:txBody>
          <a:bodyPr/>
          <a:lstStyle/>
          <a:p>
            <a:r>
              <a:rPr lang="en-US"/>
              <a:t>Rich Kennedy  (Self) / Jay Holcomb (Itron)</a:t>
            </a:r>
            <a:endParaRPr lang="en-GB" dirty="0"/>
          </a:p>
        </p:txBody>
      </p:sp>
      <p:sp>
        <p:nvSpPr>
          <p:cNvPr id="4" name="Slide Number Placeholder 3">
            <a:extLst>
              <a:ext uri="{FF2B5EF4-FFF2-40B4-BE49-F238E27FC236}">
                <a16:creationId xmlns:a16="http://schemas.microsoft.com/office/drawing/2014/main" id="{FD2F0462-9FC0-4B51-A254-2FB4F05E01A1}"/>
              </a:ext>
            </a:extLst>
          </p:cNvPr>
          <p:cNvSpPr>
            <a:spLocks noGrp="1"/>
          </p:cNvSpPr>
          <p:nvPr>
            <p:ph type="sldNum" idx="12"/>
          </p:nvPr>
        </p:nvSpPr>
        <p:spPr/>
        <p:txBody>
          <a:bodyPr/>
          <a:lstStyle/>
          <a:p>
            <a:r>
              <a:rPr lang="en-GB"/>
              <a:t>Slide </a:t>
            </a:r>
            <a:fld id="{F5D8E26B-7BCF-4D25-9C89-0168A6618F18}" type="slidenum">
              <a:rPr lang="en-GB" smtClean="0"/>
              <a:pPr/>
              <a:t>51</a:t>
            </a:fld>
            <a:endParaRPr lang="en-GB" dirty="0"/>
          </a:p>
        </p:txBody>
      </p:sp>
      <p:sp>
        <p:nvSpPr>
          <p:cNvPr id="5" name="Title 1">
            <a:extLst>
              <a:ext uri="{FF2B5EF4-FFF2-40B4-BE49-F238E27FC236}">
                <a16:creationId xmlns:a16="http://schemas.microsoft.com/office/drawing/2014/main" id="{A58CF875-5AFE-4E7B-AE1D-939918528753}"/>
              </a:ext>
            </a:extLst>
          </p:cNvPr>
          <p:cNvSpPr txBox="1">
            <a:spLocks/>
          </p:cNvSpPr>
          <p:nvPr/>
        </p:nvSpPr>
        <p:spPr>
          <a:xfrm>
            <a:off x="685800" y="685800"/>
            <a:ext cx="7770813" cy="1065213"/>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800" kern="0" dirty="0">
                <a:latin typeface="Times New Roman" charset="0"/>
              </a:rPr>
              <a:t>Thursday Agenda</a:t>
            </a:r>
          </a:p>
        </p:txBody>
      </p:sp>
      <p:sp>
        <p:nvSpPr>
          <p:cNvPr id="6" name="Content Placeholder 2">
            <a:extLst>
              <a:ext uri="{FF2B5EF4-FFF2-40B4-BE49-F238E27FC236}">
                <a16:creationId xmlns:a16="http://schemas.microsoft.com/office/drawing/2014/main" id="{86CC2D23-615D-461B-88BF-75B4375E1B68}"/>
              </a:ext>
            </a:extLst>
          </p:cNvPr>
          <p:cNvSpPr txBox="1">
            <a:spLocks/>
          </p:cNvSpPr>
          <p:nvPr/>
        </p:nvSpPr>
        <p:spPr>
          <a:xfrm>
            <a:off x="684213" y="1828800"/>
            <a:ext cx="7772400" cy="4572000"/>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kern="0" dirty="0"/>
              <a:t>Reminder of IEEE policies we are under</a:t>
            </a:r>
          </a:p>
          <a:p>
            <a:pPr>
              <a:buFont typeface="Arial" panose="020B0604020202020204" pitchFamily="34" charset="0"/>
              <a:buChar char="•"/>
            </a:pPr>
            <a:endParaRPr lang="en-US" altLang="en-US" sz="2000" kern="0" dirty="0"/>
          </a:p>
          <a:p>
            <a:pPr>
              <a:buFont typeface="Arial" panose="020B0604020202020204" pitchFamily="34" charset="0"/>
              <a:buChar char="•"/>
            </a:pPr>
            <a:r>
              <a:rPr lang="en-US" altLang="en-US" sz="2000" kern="0" dirty="0"/>
              <a:t>Items from Tuesday.</a:t>
            </a:r>
          </a:p>
          <a:p>
            <a:pPr>
              <a:buFont typeface="Arial" panose="020B0604020202020204" pitchFamily="34" charset="0"/>
              <a:buChar char="•"/>
            </a:pPr>
            <a:endParaRPr lang="en-US" altLang="en-US" kern="0" dirty="0"/>
          </a:p>
          <a:p>
            <a:pPr>
              <a:buFont typeface="Arial" panose="020B0604020202020204" pitchFamily="34" charset="0"/>
              <a:buChar char="•"/>
            </a:pPr>
            <a:endParaRPr lang="en-US" altLang="en-US" kern="0" dirty="0"/>
          </a:p>
        </p:txBody>
      </p:sp>
    </p:spTree>
    <p:extLst>
      <p:ext uri="{BB962C8B-B14F-4D97-AF65-F5344CB8AC3E}">
        <p14:creationId xmlns:p14="http://schemas.microsoft.com/office/powerpoint/2010/main" val="26052451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444" y="670012"/>
            <a:ext cx="7770813" cy="1065213"/>
          </a:xfrm>
        </p:spPr>
        <p:txBody>
          <a:bodyPr/>
          <a:lstStyle/>
          <a:p>
            <a:r>
              <a:rPr lang="en-US" altLang="en-US" sz="2800" dirty="0"/>
              <a:t>Actions Required</a:t>
            </a:r>
            <a:endParaRPr lang="en-US" sz="2800" dirty="0"/>
          </a:p>
        </p:txBody>
      </p:sp>
      <p:sp>
        <p:nvSpPr>
          <p:cNvPr id="3" name="Content Placeholder 2"/>
          <p:cNvSpPr>
            <a:spLocks noGrp="1"/>
          </p:cNvSpPr>
          <p:nvPr>
            <p:ph idx="1"/>
          </p:nvPr>
        </p:nvSpPr>
        <p:spPr>
          <a:xfrm>
            <a:off x="685800" y="1981200"/>
            <a:ext cx="8077200" cy="4113213"/>
          </a:xfrm>
        </p:spPr>
        <p:txBody>
          <a:bodyPr/>
          <a:lstStyle/>
          <a:p>
            <a:pPr>
              <a:buFont typeface="Arial" panose="020B0604020202020204" pitchFamily="34" charset="0"/>
              <a:buChar char="•"/>
            </a:pPr>
            <a:r>
              <a:rPr lang="en-US" altLang="en-US" dirty="0"/>
              <a:t> </a:t>
            </a:r>
          </a:p>
          <a:p>
            <a:pPr>
              <a:buFont typeface="Arial" panose="020B0604020202020204" pitchFamily="34" charset="0"/>
              <a:buChar char="•"/>
            </a:pPr>
            <a:r>
              <a:rPr lang="en-US" altLang="en-US" dirty="0"/>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52</a:t>
            </a:fld>
            <a:endParaRPr lang="en-US" altLang="en-US" dirty="0"/>
          </a:p>
        </p:txBody>
      </p:sp>
      <p:sp>
        <p:nvSpPr>
          <p:cNvPr id="7" name="Date Placeholder 6"/>
          <p:cNvSpPr>
            <a:spLocks noGrp="1"/>
          </p:cNvSpPr>
          <p:nvPr>
            <p:ph type="dt" idx="15"/>
          </p:nvPr>
        </p:nvSpPr>
        <p:spPr/>
        <p:txBody>
          <a:bodyPr/>
          <a:lstStyle/>
          <a:p>
            <a:r>
              <a:rPr lang="en-US"/>
              <a:t>January 2018</a:t>
            </a:r>
            <a:endParaRPr lang="en-GB" dirty="0"/>
          </a:p>
        </p:txBody>
      </p:sp>
      <p:sp>
        <p:nvSpPr>
          <p:cNvPr id="8" name="Footer Placeholder 7"/>
          <p:cNvSpPr>
            <a:spLocks noGrp="1"/>
          </p:cNvSpPr>
          <p:nvPr>
            <p:ph type="ftr" idx="14"/>
          </p:nvPr>
        </p:nvSpPr>
        <p:spPr/>
        <p:txBody>
          <a:bodyPr/>
          <a:lstStyle/>
          <a:p>
            <a:r>
              <a:rPr lang="en-US"/>
              <a:t>Rich Kennedy  (Self) / Jay Holcomb (Itron)</a:t>
            </a:r>
            <a:endParaRPr lang="en-GB" dirty="0"/>
          </a:p>
        </p:txBody>
      </p:sp>
    </p:spTree>
    <p:extLst>
      <p:ext uri="{BB962C8B-B14F-4D97-AF65-F5344CB8AC3E}">
        <p14:creationId xmlns:p14="http://schemas.microsoft.com/office/powerpoint/2010/main" val="89479283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Any Other Business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 </a:t>
            </a:r>
          </a:p>
          <a:p>
            <a:pPr>
              <a:buFont typeface="Arial" panose="020B0604020202020204" pitchFamily="34" charset="0"/>
              <a:buChar char="•"/>
            </a:pPr>
            <a:r>
              <a:rPr lang="en-US" sz="2000" b="0" dirty="0"/>
              <a:t> </a:t>
            </a:r>
          </a:p>
          <a:p>
            <a:pPr>
              <a:buFont typeface="Arial" panose="020B0604020202020204" pitchFamily="34" charset="0"/>
              <a:buChar char="•"/>
            </a:pPr>
            <a:endParaRPr lang="en-US" sz="2000" b="0" dirty="0"/>
          </a:p>
          <a:p>
            <a:pPr>
              <a:buFont typeface="Arial" panose="020B0604020202020204" pitchFamily="34" charset="0"/>
              <a:buChar char="•"/>
            </a:pPr>
            <a:endParaRPr lang="en-US" b="0" dirty="0"/>
          </a:p>
        </p:txBody>
      </p:sp>
      <p:sp>
        <p:nvSpPr>
          <p:cNvPr id="4" name="Date Placeholder 3"/>
          <p:cNvSpPr>
            <a:spLocks noGrp="1"/>
          </p:cNvSpPr>
          <p:nvPr>
            <p:ph type="dt" sz="half" idx="4294967295"/>
          </p:nvPr>
        </p:nvSpPr>
        <p:spPr>
          <a:xfrm>
            <a:off x="696912" y="333375"/>
            <a:ext cx="1741488" cy="276225"/>
          </a:xfrm>
          <a:prstGeom prst="rect">
            <a:avLst/>
          </a:prstGeom>
        </p:spPr>
        <p:txBody>
          <a:bodyPr/>
          <a:lstStyle/>
          <a:p>
            <a:pPr>
              <a:defRPr/>
            </a:pPr>
            <a:r>
              <a:rPr lang="en-US"/>
              <a:t>January 2018</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7" name="Footer Placeholder 6"/>
          <p:cNvSpPr>
            <a:spLocks noGrp="1"/>
          </p:cNvSpPr>
          <p:nvPr>
            <p:ph type="ftr" idx="14"/>
          </p:nvPr>
        </p:nvSpPr>
        <p:spPr/>
        <p:txBody>
          <a:bodyPr/>
          <a:lstStyle/>
          <a:p>
            <a:r>
              <a:rPr lang="en-US"/>
              <a:t>Rich Kennedy  (Self) / Jay Holcomb (Itron)</a:t>
            </a:r>
            <a:endParaRPr lang="en-GB" dirty="0"/>
          </a:p>
        </p:txBody>
      </p:sp>
    </p:spTree>
    <p:extLst>
      <p:ext uri="{BB962C8B-B14F-4D97-AF65-F5344CB8AC3E}">
        <p14:creationId xmlns:p14="http://schemas.microsoft.com/office/powerpoint/2010/main" val="229482888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Adjourn</a:t>
            </a:r>
          </a:p>
        </p:txBody>
      </p:sp>
      <p:sp>
        <p:nvSpPr>
          <p:cNvPr id="3" name="Content Placeholder 2"/>
          <p:cNvSpPr>
            <a:spLocks noGrp="1"/>
          </p:cNvSpPr>
          <p:nvPr>
            <p:ph idx="1"/>
          </p:nvPr>
        </p:nvSpPr>
        <p:spPr>
          <a:xfrm>
            <a:off x="723899" y="1751013"/>
            <a:ext cx="7770813" cy="4113213"/>
          </a:xfrm>
        </p:spPr>
        <p:txBody>
          <a:bodyPr/>
          <a:lstStyle/>
          <a:p>
            <a:pPr>
              <a:buFont typeface="Arial" panose="020B0604020202020204" pitchFamily="34" charset="0"/>
              <a:buChar char="•"/>
            </a:pPr>
            <a:r>
              <a:rPr lang="en-US" sz="2000" dirty="0"/>
              <a:t>Next teleconference: 25 January at 14:30 ET</a:t>
            </a:r>
          </a:p>
          <a:p>
            <a:pPr lvl="2">
              <a:buFont typeface="Arial" panose="020B0604020202020204" pitchFamily="34" charset="0"/>
              <a:buChar char="•"/>
            </a:pPr>
            <a:r>
              <a:rPr lang="en-US" dirty="0"/>
              <a:t>Note: updated call in info: </a:t>
            </a:r>
            <a:r>
              <a:rPr lang="en-US" dirty="0">
                <a:hlinkClick r:id="rId2"/>
              </a:rPr>
              <a:t>https://mentor.ieee.org/802.18/dcn/16/18-16-0038-08-0000-teleconference-call-in-info.pptx</a:t>
            </a:r>
            <a:r>
              <a:rPr lang="en-US" dirty="0"/>
              <a:t> </a:t>
            </a:r>
          </a:p>
          <a:p>
            <a:pPr>
              <a:buFont typeface="Arial" panose="020B0604020202020204" pitchFamily="34" charset="0"/>
              <a:buChar char="•"/>
            </a:pPr>
            <a:endParaRPr lang="en-US" sz="20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Agenda is complete,      Motion to Adjourn. </a:t>
            </a:r>
          </a:p>
          <a:p>
            <a:pPr lvl="1">
              <a:buFont typeface="Arial" panose="020B0604020202020204" pitchFamily="34" charset="0"/>
              <a:buChar char="•"/>
            </a:pPr>
            <a:r>
              <a:rPr lang="en-US" sz="1800" dirty="0"/>
              <a:t>Moved by:  	</a:t>
            </a:r>
          </a:p>
          <a:p>
            <a:pPr lvl="1">
              <a:buFont typeface="Arial" panose="020B0604020202020204" pitchFamily="34" charset="0"/>
              <a:buChar char="•"/>
            </a:pPr>
            <a:r>
              <a:rPr lang="en-US" sz="1800" dirty="0"/>
              <a:t>Seconded by: </a:t>
            </a:r>
          </a:p>
          <a:p>
            <a:pPr lvl="1">
              <a:buFont typeface="Arial" panose="020B0604020202020204" pitchFamily="34" charset="0"/>
              <a:buChar char="•"/>
            </a:pPr>
            <a:r>
              <a:rPr lang="en-US" sz="1800" dirty="0"/>
              <a:t>We are adjourned. </a:t>
            </a:r>
          </a:p>
          <a:p>
            <a:pPr>
              <a:buFont typeface="Arial" panose="020B0604020202020204" pitchFamily="34" charset="0"/>
              <a:buChar char="•"/>
            </a:pPr>
            <a:endParaRPr lang="en-US" sz="1800" dirty="0"/>
          </a:p>
          <a:p>
            <a:pPr>
              <a:buFont typeface="Arial" panose="020B0604020202020204" pitchFamily="34" charset="0"/>
              <a:buChar char="•"/>
            </a:pPr>
            <a:r>
              <a:rPr lang="en-US" sz="2000" dirty="0"/>
              <a:t>Thank You</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376522791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p:txBody>
          <a:bodyPr/>
          <a:lstStyle/>
          <a:p>
            <a:r>
              <a:rPr lang="en-US"/>
              <a:t>January 2018</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a:t>Rich Kennedy  (Self) / 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55</a:t>
            </a:fld>
            <a:endParaRPr lang="en-GB" dirty="0"/>
          </a:p>
        </p:txBody>
      </p:sp>
      <p:sp>
        <p:nvSpPr>
          <p:cNvPr id="5" name="TextBox 4">
            <a:extLst>
              <a:ext uri="{FF2B5EF4-FFF2-40B4-BE49-F238E27FC236}">
                <a16:creationId xmlns:a16="http://schemas.microsoft.com/office/drawing/2014/main" id="{F0F34DD2-6025-432B-99D0-CE6B45794AD4}"/>
              </a:ext>
            </a:extLst>
          </p:cNvPr>
          <p:cNvSpPr txBox="1"/>
          <p:nvPr/>
        </p:nvSpPr>
        <p:spPr>
          <a:xfrm>
            <a:off x="696912" y="1281708"/>
            <a:ext cx="4038600" cy="584775"/>
          </a:xfrm>
          <a:prstGeom prst="rect">
            <a:avLst/>
          </a:prstGeom>
          <a:noFill/>
        </p:spPr>
        <p:txBody>
          <a:bodyPr wrap="square" rtlCol="0">
            <a:spAutoFit/>
          </a:bodyPr>
          <a:lstStyle/>
          <a:p>
            <a:r>
              <a:rPr lang="en-US" sz="3200" dirty="0">
                <a:solidFill>
                  <a:schemeClr val="tx1"/>
                </a:solidFill>
              </a:rPr>
              <a:t>Safe Travels</a:t>
            </a:r>
          </a:p>
        </p:txBody>
      </p:sp>
      <p:sp>
        <p:nvSpPr>
          <p:cNvPr id="6" name="TextBox 5">
            <a:extLst>
              <a:ext uri="{FF2B5EF4-FFF2-40B4-BE49-F238E27FC236}">
                <a16:creationId xmlns:a16="http://schemas.microsoft.com/office/drawing/2014/main" id="{4AF7A38F-B33B-45DC-AA21-4A44AFBE9368}"/>
              </a:ext>
            </a:extLst>
          </p:cNvPr>
          <p:cNvSpPr txBox="1"/>
          <p:nvPr/>
        </p:nvSpPr>
        <p:spPr>
          <a:xfrm>
            <a:off x="4494905" y="5791200"/>
            <a:ext cx="4038600" cy="461665"/>
          </a:xfrm>
          <a:prstGeom prst="rect">
            <a:avLst/>
          </a:prstGeom>
          <a:noFill/>
        </p:spPr>
        <p:txBody>
          <a:bodyPr wrap="square" rtlCol="0">
            <a:spAutoFit/>
          </a:bodyPr>
          <a:lstStyle/>
          <a:p>
            <a:pPr algn="r"/>
            <a:r>
              <a:rPr lang="en-US" dirty="0">
                <a:solidFill>
                  <a:schemeClr val="tx1"/>
                </a:solidFill>
              </a:rPr>
              <a:t>Back up slides follow</a:t>
            </a:r>
          </a:p>
        </p:txBody>
      </p:sp>
    </p:spTree>
    <p:extLst>
      <p:ext uri="{BB962C8B-B14F-4D97-AF65-F5344CB8AC3E}">
        <p14:creationId xmlns:p14="http://schemas.microsoft.com/office/powerpoint/2010/main" val="312023658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S.1682</a:t>
            </a:r>
          </a:p>
        </p:txBody>
      </p:sp>
      <p:sp>
        <p:nvSpPr>
          <p:cNvPr id="3" name="Content Placeholder 2"/>
          <p:cNvSpPr>
            <a:spLocks noGrp="1"/>
          </p:cNvSpPr>
          <p:nvPr>
            <p:ph idx="1"/>
          </p:nvPr>
        </p:nvSpPr>
        <p:spPr>
          <a:xfrm>
            <a:off x="685800" y="1828800"/>
            <a:ext cx="7770813" cy="4495800"/>
          </a:xfrm>
        </p:spPr>
        <p:txBody>
          <a:bodyPr/>
          <a:lstStyle/>
          <a:p>
            <a:pPr>
              <a:buFont typeface="Arial" panose="020B0604020202020204" pitchFamily="34" charset="0"/>
              <a:buChar char="•"/>
            </a:pPr>
            <a:r>
              <a:rPr lang="en-US" sz="1800" b="0" dirty="0">
                <a:solidFill>
                  <a:schemeClr val="tx1"/>
                </a:solidFill>
              </a:rPr>
              <a:t>This bill requires the Federal Communications Commission (FCC) to complete auctions during each of the next three calendar years that will grant new broadcast licenses for specified frequency spectrum bands.</a:t>
            </a:r>
          </a:p>
          <a:p>
            <a:pPr>
              <a:buFont typeface="Arial" panose="020B0604020202020204" pitchFamily="34" charset="0"/>
              <a:buChar char="•"/>
            </a:pPr>
            <a:r>
              <a:rPr lang="en-US" sz="1800" b="0" dirty="0">
                <a:solidFill>
                  <a:schemeClr val="tx1"/>
                </a:solidFill>
              </a:rPr>
              <a:t>The FCC and the National Telecommunications and Information Administration are directed to identify frequencies in specified spectrum bands that may be utilized for: (1) non-federal unlicensed use; and (2) commercial licensed use.</a:t>
            </a:r>
          </a:p>
          <a:p>
            <a:pPr>
              <a:buFont typeface="Arial" panose="020B0604020202020204" pitchFamily="34" charset="0"/>
              <a:buChar char="•"/>
            </a:pPr>
            <a:r>
              <a:rPr lang="en-US" sz="1800" b="0" dirty="0">
                <a:solidFill>
                  <a:schemeClr val="tx1"/>
                </a:solidFill>
              </a:rPr>
              <a:t>The FCC must allocate 10% of proceeds from each of the spectrum band auctions specified in the bill to expand wireless infrastructure in rural areas that are underserved or unserved.</a:t>
            </a:r>
          </a:p>
          <a:p>
            <a:pPr>
              <a:buFont typeface="Arial" panose="020B0604020202020204" pitchFamily="34" charset="0"/>
              <a:buChar char="•"/>
            </a:pPr>
            <a:r>
              <a:rPr lang="en-US" sz="1800" dirty="0">
                <a:solidFill>
                  <a:schemeClr val="tx1"/>
                </a:solidFill>
              </a:rPr>
              <a:t>The FCC shall conduct a study on how unlicensed frequency spectrum bands can be utilized for: (1) the provision of healthcare in rural areas, (2) distance learning, and (3) facilitating innovations in agriculture.</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409544723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99C336-8812-4E4E-8360-4D4BD89F4BBF}"/>
              </a:ext>
            </a:extLst>
          </p:cNvPr>
          <p:cNvSpPr>
            <a:spLocks noGrp="1"/>
          </p:cNvSpPr>
          <p:nvPr>
            <p:ph type="dt" idx="10"/>
          </p:nvPr>
        </p:nvSpPr>
        <p:spPr/>
        <p:txBody>
          <a:bodyPr/>
          <a:lstStyle/>
          <a:p>
            <a:r>
              <a:rPr lang="en-US"/>
              <a:t>January 2018</a:t>
            </a:r>
            <a:endParaRPr lang="en-GB" dirty="0"/>
          </a:p>
        </p:txBody>
      </p:sp>
      <p:sp>
        <p:nvSpPr>
          <p:cNvPr id="3" name="Footer Placeholder 2">
            <a:extLst>
              <a:ext uri="{FF2B5EF4-FFF2-40B4-BE49-F238E27FC236}">
                <a16:creationId xmlns:a16="http://schemas.microsoft.com/office/drawing/2014/main" id="{A433FEFC-DADB-4CE4-BF04-D0E9DA8715A4}"/>
              </a:ext>
            </a:extLst>
          </p:cNvPr>
          <p:cNvSpPr>
            <a:spLocks noGrp="1"/>
          </p:cNvSpPr>
          <p:nvPr>
            <p:ph type="ftr" idx="11"/>
          </p:nvPr>
        </p:nvSpPr>
        <p:spPr/>
        <p:txBody>
          <a:bodyPr/>
          <a:lstStyle/>
          <a:p>
            <a:r>
              <a:rPr lang="en-US"/>
              <a:t>Rich Kennedy  (Self) / Jay Holcomb (Itron)</a:t>
            </a:r>
            <a:endParaRPr lang="en-GB" dirty="0"/>
          </a:p>
        </p:txBody>
      </p:sp>
      <p:sp>
        <p:nvSpPr>
          <p:cNvPr id="4" name="Slide Number Placeholder 3">
            <a:extLst>
              <a:ext uri="{FF2B5EF4-FFF2-40B4-BE49-F238E27FC236}">
                <a16:creationId xmlns:a16="http://schemas.microsoft.com/office/drawing/2014/main" id="{37CFB063-B45A-4F76-9CB6-78F3D94E7005}"/>
              </a:ext>
            </a:extLst>
          </p:cNvPr>
          <p:cNvSpPr>
            <a:spLocks noGrp="1"/>
          </p:cNvSpPr>
          <p:nvPr>
            <p:ph type="sldNum" idx="12"/>
          </p:nvPr>
        </p:nvSpPr>
        <p:spPr/>
        <p:txBody>
          <a:bodyPr/>
          <a:lstStyle/>
          <a:p>
            <a:r>
              <a:rPr lang="en-GB"/>
              <a:t>Slide </a:t>
            </a:r>
            <a:fld id="{F5D8E26B-7BCF-4D25-9C89-0168A6618F18}" type="slidenum">
              <a:rPr lang="en-GB" smtClean="0"/>
              <a:pPr/>
              <a:t>57</a:t>
            </a:fld>
            <a:endParaRPr lang="en-GB" dirty="0"/>
          </a:p>
        </p:txBody>
      </p:sp>
      <p:sp>
        <p:nvSpPr>
          <p:cNvPr id="5" name="Rectangle 4">
            <a:extLst>
              <a:ext uri="{FF2B5EF4-FFF2-40B4-BE49-F238E27FC236}">
                <a16:creationId xmlns:a16="http://schemas.microsoft.com/office/drawing/2014/main" id="{7A94455F-06E6-4667-A15A-3A62BEAC74F1}"/>
              </a:ext>
            </a:extLst>
          </p:cNvPr>
          <p:cNvSpPr/>
          <p:nvPr/>
        </p:nvSpPr>
        <p:spPr>
          <a:xfrm>
            <a:off x="533400" y="761999"/>
            <a:ext cx="8305800" cy="5324535"/>
          </a:xfrm>
          <a:prstGeom prst="rect">
            <a:avLst/>
          </a:prstGeom>
        </p:spPr>
        <p:txBody>
          <a:bodyPr wrap="square">
            <a:spAutoFit/>
          </a:bodyPr>
          <a:lstStyle/>
          <a:p>
            <a:r>
              <a:rPr lang="en-US" sz="1800" dirty="0">
                <a:solidFill>
                  <a:srgbClr val="444444"/>
                </a:solidFill>
                <a:latin typeface="+mj-lt"/>
              </a:rPr>
              <a:t>IMT 2020:  </a:t>
            </a:r>
          </a:p>
          <a:p>
            <a:r>
              <a:rPr lang="en-US" sz="1800" dirty="0">
                <a:solidFill>
                  <a:srgbClr val="444444"/>
                </a:solidFill>
                <a:latin typeface="+mj-lt"/>
              </a:rPr>
              <a:t>The buzz in the industry on future steps in mobile technology — 5G — has seen a sharp increase, with attention now focused on enabling a seamlessly connected society in the 2020 timeframe and beyond that brings together people along with things, data, applications, transport systems and cities in a smart networked communications environment. In this context, ITU and its partners, sharing a common community of interest, have recognized the relationship between IMT — International Mobile Telecommunication system — and 5G and are working towards realizing the future vision of mobile broadband communications.</a:t>
            </a:r>
          </a:p>
          <a:p>
            <a:endParaRPr lang="en-US" sz="1800" dirty="0">
              <a:solidFill>
                <a:srgbClr val="444444"/>
              </a:solidFill>
              <a:latin typeface="+mj-lt"/>
            </a:endParaRPr>
          </a:p>
          <a:p>
            <a:r>
              <a:rPr lang="en-US" sz="1800" dirty="0">
                <a:solidFill>
                  <a:srgbClr val="444444"/>
                </a:solidFill>
                <a:latin typeface="+mj-lt"/>
              </a:rPr>
              <a:t>In early 2012, ITU-R embarked on a </a:t>
            </a:r>
            <a:r>
              <a:rPr lang="en-US" sz="1800" dirty="0" err="1">
                <a:solidFill>
                  <a:srgbClr val="444444"/>
                </a:solidFill>
                <a:latin typeface="+mj-lt"/>
              </a:rPr>
              <a:t>programme</a:t>
            </a:r>
            <a:r>
              <a:rPr lang="en-US" sz="1800" dirty="0">
                <a:solidFill>
                  <a:srgbClr val="444444"/>
                </a:solidFill>
                <a:latin typeface="+mj-lt"/>
              </a:rPr>
              <a:t> to develop “IMT for 2020 and beyond”, setting the stage for 5G research activities that are emerging around the world.</a:t>
            </a:r>
          </a:p>
          <a:p>
            <a:endParaRPr lang="en-US" sz="1800" dirty="0">
              <a:solidFill>
                <a:srgbClr val="444444"/>
              </a:solidFill>
              <a:latin typeface="+mj-lt"/>
            </a:endParaRPr>
          </a:p>
          <a:p>
            <a:r>
              <a:rPr lang="en-US" sz="1800" dirty="0">
                <a:solidFill>
                  <a:srgbClr val="444444"/>
                </a:solidFill>
                <a:latin typeface="+mj-lt"/>
              </a:rPr>
              <a:t>Through the leading role of Working Party 5D, ITU’s Radiocommunication Sector (ITU-R) has finalized its view of a timeline towards IMT-2020. The detailed investigation of the key elements of 5G are already well underway, once again utilizing the highly successful partnership ITU-R has with the mobile broadband industry and the wide range of stakeholders in the 5G community.</a:t>
            </a:r>
          </a:p>
          <a:p>
            <a:endParaRPr lang="en-US" sz="1600" dirty="0">
              <a:solidFill>
                <a:srgbClr val="444444"/>
              </a:solidFill>
              <a:latin typeface="+mj-lt"/>
            </a:endParaRPr>
          </a:p>
        </p:txBody>
      </p:sp>
    </p:spTree>
    <p:extLst>
      <p:ext uri="{BB962C8B-B14F-4D97-AF65-F5344CB8AC3E}">
        <p14:creationId xmlns:p14="http://schemas.microsoft.com/office/powerpoint/2010/main" val="219160232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99C336-8812-4E4E-8360-4D4BD89F4BBF}"/>
              </a:ext>
            </a:extLst>
          </p:cNvPr>
          <p:cNvSpPr>
            <a:spLocks noGrp="1"/>
          </p:cNvSpPr>
          <p:nvPr>
            <p:ph type="dt" idx="10"/>
          </p:nvPr>
        </p:nvSpPr>
        <p:spPr/>
        <p:txBody>
          <a:bodyPr/>
          <a:lstStyle/>
          <a:p>
            <a:r>
              <a:rPr lang="en-US"/>
              <a:t>January 2018</a:t>
            </a:r>
            <a:endParaRPr lang="en-GB" dirty="0"/>
          </a:p>
        </p:txBody>
      </p:sp>
      <p:sp>
        <p:nvSpPr>
          <p:cNvPr id="3" name="Footer Placeholder 2">
            <a:extLst>
              <a:ext uri="{FF2B5EF4-FFF2-40B4-BE49-F238E27FC236}">
                <a16:creationId xmlns:a16="http://schemas.microsoft.com/office/drawing/2014/main" id="{A433FEFC-DADB-4CE4-BF04-D0E9DA8715A4}"/>
              </a:ext>
            </a:extLst>
          </p:cNvPr>
          <p:cNvSpPr>
            <a:spLocks noGrp="1"/>
          </p:cNvSpPr>
          <p:nvPr>
            <p:ph type="ftr" idx="11"/>
          </p:nvPr>
        </p:nvSpPr>
        <p:spPr/>
        <p:txBody>
          <a:bodyPr/>
          <a:lstStyle/>
          <a:p>
            <a:r>
              <a:rPr lang="en-US"/>
              <a:t>Rich Kennedy  (Self) / Jay Holcomb (Itron)</a:t>
            </a:r>
            <a:endParaRPr lang="en-GB" dirty="0"/>
          </a:p>
        </p:txBody>
      </p:sp>
      <p:sp>
        <p:nvSpPr>
          <p:cNvPr id="4" name="Slide Number Placeholder 3">
            <a:extLst>
              <a:ext uri="{FF2B5EF4-FFF2-40B4-BE49-F238E27FC236}">
                <a16:creationId xmlns:a16="http://schemas.microsoft.com/office/drawing/2014/main" id="{37CFB063-B45A-4F76-9CB6-78F3D94E7005}"/>
              </a:ext>
            </a:extLst>
          </p:cNvPr>
          <p:cNvSpPr>
            <a:spLocks noGrp="1"/>
          </p:cNvSpPr>
          <p:nvPr>
            <p:ph type="sldNum" idx="12"/>
          </p:nvPr>
        </p:nvSpPr>
        <p:spPr/>
        <p:txBody>
          <a:bodyPr/>
          <a:lstStyle/>
          <a:p>
            <a:r>
              <a:rPr lang="en-GB"/>
              <a:t>Slide </a:t>
            </a:r>
            <a:fld id="{F5D8E26B-7BCF-4D25-9C89-0168A6618F18}" type="slidenum">
              <a:rPr lang="en-GB" smtClean="0"/>
              <a:pPr/>
              <a:t>58</a:t>
            </a:fld>
            <a:endParaRPr lang="en-GB" dirty="0"/>
          </a:p>
        </p:txBody>
      </p:sp>
      <p:sp>
        <p:nvSpPr>
          <p:cNvPr id="5" name="Rectangle 4">
            <a:extLst>
              <a:ext uri="{FF2B5EF4-FFF2-40B4-BE49-F238E27FC236}">
                <a16:creationId xmlns:a16="http://schemas.microsoft.com/office/drawing/2014/main" id="{7A94455F-06E6-4667-A15A-3A62BEAC74F1}"/>
              </a:ext>
            </a:extLst>
          </p:cNvPr>
          <p:cNvSpPr/>
          <p:nvPr/>
        </p:nvSpPr>
        <p:spPr>
          <a:xfrm>
            <a:off x="419100" y="914400"/>
            <a:ext cx="8305800" cy="4247317"/>
          </a:xfrm>
          <a:prstGeom prst="rect">
            <a:avLst/>
          </a:prstGeom>
        </p:spPr>
        <p:txBody>
          <a:bodyPr wrap="square">
            <a:spAutoFit/>
          </a:bodyPr>
          <a:lstStyle/>
          <a:p>
            <a:r>
              <a:rPr lang="en-US" sz="1800" dirty="0">
                <a:solidFill>
                  <a:srgbClr val="444444"/>
                </a:solidFill>
                <a:latin typeface="+mj-lt"/>
              </a:rPr>
              <a:t>IMT 2020-cont:  </a:t>
            </a:r>
          </a:p>
          <a:p>
            <a:endParaRPr lang="en-US" sz="1800" dirty="0">
              <a:solidFill>
                <a:srgbClr val="444444"/>
              </a:solidFill>
              <a:latin typeface="+mj-lt"/>
            </a:endParaRPr>
          </a:p>
          <a:p>
            <a:r>
              <a:rPr lang="en-US" sz="1800" dirty="0">
                <a:solidFill>
                  <a:srgbClr val="444444"/>
                </a:solidFill>
                <a:latin typeface="+mj-lt"/>
              </a:rPr>
              <a:t>In September 2015, ITU-R has finalized its “Vision” of the 5G mobile broadband connected society. This view of the horizon for the future of mobile technology will be instrumental in setting the agenda for the World Radiocommunication Conference 2019, where deliberations on additional spectrum are taking place in support of the future growth of IMT.</a:t>
            </a:r>
          </a:p>
          <a:p>
            <a:endParaRPr lang="en-US" sz="1800" dirty="0">
              <a:solidFill>
                <a:srgbClr val="444444"/>
              </a:solidFill>
              <a:latin typeface="+mj-lt"/>
            </a:endParaRPr>
          </a:p>
          <a:p>
            <a:r>
              <a:rPr lang="en-US" sz="1800" dirty="0">
                <a:solidFill>
                  <a:srgbClr val="444444"/>
                </a:solidFill>
                <a:latin typeface="+mj-lt"/>
              </a:rPr>
              <a:t>ITU has a rich history in the development of radio interface standards for mobile communications. The framework of standards for International Mobile Telecommunications (IMT), encompassing IMT-2000 and IMT-Advanced, spans the 3G and 4G industry perspectives and will continue to evolve as 5G with IMT-2020.</a:t>
            </a:r>
          </a:p>
          <a:p>
            <a:endParaRPr lang="en-US" sz="1800" b="0" i="0" dirty="0">
              <a:solidFill>
                <a:srgbClr val="444444"/>
              </a:solidFill>
              <a:effectLst/>
              <a:latin typeface="+mj-lt"/>
            </a:endParaRPr>
          </a:p>
          <a:p>
            <a:endParaRPr lang="en-US" sz="1800" b="0" i="0" dirty="0">
              <a:solidFill>
                <a:srgbClr val="444444"/>
              </a:solidFill>
              <a:effectLst/>
              <a:latin typeface="+mj-lt"/>
            </a:endParaRPr>
          </a:p>
          <a:p>
            <a:r>
              <a:rPr lang="en-US" sz="1800" dirty="0">
                <a:solidFill>
                  <a:srgbClr val="444444"/>
                </a:solidFill>
                <a:latin typeface="+mj-lt"/>
                <a:hlinkClick r:id="rId2"/>
              </a:rPr>
              <a:t>https://www.itu.int/en/ITU-R/study-groups/rsg5/rwp5d/imt-2020/Pages/default.aspx</a:t>
            </a:r>
            <a:r>
              <a:rPr lang="en-US" sz="1800" dirty="0">
                <a:solidFill>
                  <a:srgbClr val="444444"/>
                </a:solidFill>
                <a:latin typeface="+mj-lt"/>
              </a:rPr>
              <a:t> </a:t>
            </a:r>
            <a:endParaRPr lang="en-US" sz="1800" b="0" i="0" dirty="0">
              <a:solidFill>
                <a:srgbClr val="444444"/>
              </a:solidFill>
              <a:effectLst/>
              <a:latin typeface="+mj-lt"/>
            </a:endParaRPr>
          </a:p>
        </p:txBody>
      </p:sp>
    </p:spTree>
    <p:extLst>
      <p:ext uri="{BB962C8B-B14F-4D97-AF65-F5344CB8AC3E}">
        <p14:creationId xmlns:p14="http://schemas.microsoft.com/office/powerpoint/2010/main" val="63022709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E9CFE8E-5000-4A20-A498-2CA12CFA7DB3}"/>
              </a:ext>
            </a:extLst>
          </p:cNvPr>
          <p:cNvSpPr>
            <a:spLocks noGrp="1"/>
          </p:cNvSpPr>
          <p:nvPr>
            <p:ph type="dt" idx="10"/>
          </p:nvPr>
        </p:nvSpPr>
        <p:spPr/>
        <p:txBody>
          <a:bodyPr/>
          <a:lstStyle/>
          <a:p>
            <a:r>
              <a:rPr lang="en-US"/>
              <a:t>January 2018</a:t>
            </a:r>
            <a:endParaRPr lang="en-GB" dirty="0"/>
          </a:p>
        </p:txBody>
      </p:sp>
      <p:sp>
        <p:nvSpPr>
          <p:cNvPr id="3" name="Footer Placeholder 2">
            <a:extLst>
              <a:ext uri="{FF2B5EF4-FFF2-40B4-BE49-F238E27FC236}">
                <a16:creationId xmlns:a16="http://schemas.microsoft.com/office/drawing/2014/main" id="{3C804A35-C799-47C4-A499-CCA3C07C6F58}"/>
              </a:ext>
            </a:extLst>
          </p:cNvPr>
          <p:cNvSpPr>
            <a:spLocks noGrp="1"/>
          </p:cNvSpPr>
          <p:nvPr>
            <p:ph type="ftr" idx="11"/>
          </p:nvPr>
        </p:nvSpPr>
        <p:spPr/>
        <p:txBody>
          <a:bodyPr/>
          <a:lstStyle/>
          <a:p>
            <a:r>
              <a:rPr lang="en-US"/>
              <a:t>Rich Kennedy  (Self) / Jay Holcomb (Itron)</a:t>
            </a:r>
            <a:endParaRPr lang="en-GB" dirty="0"/>
          </a:p>
        </p:txBody>
      </p:sp>
      <p:sp>
        <p:nvSpPr>
          <p:cNvPr id="4" name="Slide Number Placeholder 3">
            <a:extLst>
              <a:ext uri="{FF2B5EF4-FFF2-40B4-BE49-F238E27FC236}">
                <a16:creationId xmlns:a16="http://schemas.microsoft.com/office/drawing/2014/main" id="{DD431837-CFD4-42D8-9BD0-3418CB18A9D3}"/>
              </a:ext>
            </a:extLst>
          </p:cNvPr>
          <p:cNvSpPr>
            <a:spLocks noGrp="1"/>
          </p:cNvSpPr>
          <p:nvPr>
            <p:ph type="sldNum" idx="12"/>
          </p:nvPr>
        </p:nvSpPr>
        <p:spPr/>
        <p:txBody>
          <a:bodyPr/>
          <a:lstStyle/>
          <a:p>
            <a:r>
              <a:rPr lang="en-GB"/>
              <a:t>Slide </a:t>
            </a:r>
            <a:fld id="{F5D8E26B-7BCF-4D25-9C89-0168A6618F18}" type="slidenum">
              <a:rPr lang="en-GB" smtClean="0"/>
              <a:pPr/>
              <a:t>59</a:t>
            </a:fld>
            <a:endParaRPr lang="en-GB" dirty="0"/>
          </a:p>
        </p:txBody>
      </p:sp>
    </p:spTree>
    <p:extLst>
      <p:ext uri="{BB962C8B-B14F-4D97-AF65-F5344CB8AC3E}">
        <p14:creationId xmlns:p14="http://schemas.microsoft.com/office/powerpoint/2010/main" val="7992618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800" dirty="0"/>
              <a:t>Motions #1 and #2</a:t>
            </a:r>
          </a:p>
        </p:txBody>
      </p:sp>
      <p:sp>
        <p:nvSpPr>
          <p:cNvPr id="16387" name="Content Placeholder 2"/>
          <p:cNvSpPr>
            <a:spLocks noGrp="1"/>
          </p:cNvSpPr>
          <p:nvPr>
            <p:ph idx="1"/>
          </p:nvPr>
        </p:nvSpPr>
        <p:spPr>
          <a:xfrm>
            <a:off x="685798" y="1066800"/>
            <a:ext cx="7772400" cy="4572000"/>
          </a:xfrm>
        </p:spPr>
        <p:txBody>
          <a:bodyPr/>
          <a:lstStyle/>
          <a:p>
            <a:endParaRPr lang="en-US" altLang="en-US" sz="1600" u="sng" dirty="0"/>
          </a:p>
          <a:p>
            <a:r>
              <a:rPr lang="en-US" altLang="en-US" sz="1600" u="sng" dirty="0"/>
              <a:t>Motion:</a:t>
            </a:r>
            <a:r>
              <a:rPr lang="en-US" altLang="en-US" sz="1600" dirty="0"/>
              <a:t> To approve the agenda as presented on previous slide</a:t>
            </a:r>
          </a:p>
          <a:p>
            <a:r>
              <a:rPr lang="en-US" altLang="en-US" sz="1600" b="1" dirty="0"/>
              <a:t>		Moved by: 	</a:t>
            </a:r>
          </a:p>
          <a:p>
            <a:pPr lvl="1"/>
            <a:r>
              <a:rPr lang="en-US" altLang="en-US" sz="1600" b="1" dirty="0"/>
              <a:t>Seconded by: </a:t>
            </a:r>
          </a:p>
          <a:p>
            <a:pPr lvl="1"/>
            <a:r>
              <a:rPr lang="en-US" altLang="en-US" sz="1600" b="1" dirty="0"/>
              <a:t>Discussion?</a:t>
            </a:r>
          </a:p>
          <a:p>
            <a:pPr lvl="1"/>
            <a:r>
              <a:rPr lang="en-US" altLang="en-US" sz="1600" b="1" dirty="0"/>
              <a:t>Vote:  </a:t>
            </a:r>
            <a:r>
              <a:rPr lang="en-US" altLang="en-US" sz="1600" b="1" dirty="0">
                <a:solidFill>
                  <a:schemeClr val="bg1">
                    <a:lumMod val="65000"/>
                  </a:schemeClr>
                </a:solidFill>
              </a:rPr>
              <a:t>Unanimous consent</a:t>
            </a:r>
          </a:p>
          <a:p>
            <a:pPr lvl="1"/>
            <a:endParaRPr lang="en-US" altLang="en-US" sz="1600" u="sng" dirty="0"/>
          </a:p>
          <a:p>
            <a:pPr lvl="1"/>
            <a:endParaRPr lang="en-US" altLang="en-US" sz="1600" u="sng" dirty="0"/>
          </a:p>
          <a:p>
            <a:r>
              <a:rPr lang="en-US" altLang="en-US" sz="1600" u="sng" dirty="0"/>
              <a:t>Motion:</a:t>
            </a:r>
            <a:r>
              <a:rPr lang="en-US" altLang="en-US" sz="1600" dirty="0"/>
              <a:t> To approve the minutes from the IEEE 802.18 meeting at the Orlando Wireless Plenary in document </a:t>
            </a:r>
            <a:r>
              <a:rPr lang="en-US" altLang="en-US" sz="1600" dirty="0">
                <a:hlinkClick r:id="rId2"/>
              </a:rPr>
              <a:t>https://mentor.ieee.org/802.18/dcn/17/18-17-0140-01-0000-meeting-minutes-nov-2017-orlando.docx</a:t>
            </a:r>
            <a:r>
              <a:rPr lang="en-US" altLang="en-US" sz="1600" dirty="0"/>
              <a:t> </a:t>
            </a:r>
          </a:p>
          <a:p>
            <a:r>
              <a:rPr lang="en-US" altLang="en-US" sz="1600" b="1" dirty="0"/>
              <a:t>	Posted: </a:t>
            </a:r>
            <a:r>
              <a:rPr lang="en-US" sz="1600" dirty="0"/>
              <a:t>13-Nov-2017 00:20:36 ET</a:t>
            </a:r>
          </a:p>
          <a:p>
            <a:pPr lvl="1"/>
            <a:endParaRPr lang="en-US" altLang="en-US" sz="1600" b="1" dirty="0"/>
          </a:p>
          <a:p>
            <a:pPr lvl="1"/>
            <a:r>
              <a:rPr lang="en-US" altLang="en-US" sz="1600" b="1" dirty="0"/>
              <a:t>Moved by: 	</a:t>
            </a:r>
          </a:p>
          <a:p>
            <a:pPr lvl="1"/>
            <a:r>
              <a:rPr lang="en-US" altLang="en-US" sz="1600" b="1" dirty="0"/>
              <a:t>Seconded by:</a:t>
            </a:r>
          </a:p>
          <a:p>
            <a:pPr lvl="1"/>
            <a:r>
              <a:rPr lang="en-US" altLang="en-US" sz="1600" b="1" dirty="0"/>
              <a:t>Discussion? </a:t>
            </a:r>
          </a:p>
          <a:p>
            <a:pPr lvl="1"/>
            <a:r>
              <a:rPr lang="en-US" altLang="en-US" sz="1600" b="1" dirty="0"/>
              <a:t>Vote: </a:t>
            </a:r>
            <a:r>
              <a:rPr lang="en-US" altLang="en-US" sz="1600" b="1" dirty="0">
                <a:solidFill>
                  <a:schemeClr val="bg1">
                    <a:lumMod val="65000"/>
                  </a:schemeClr>
                </a:solidFill>
              </a:rPr>
              <a:t>Unanimous consent</a:t>
            </a:r>
            <a:endParaRPr lang="en-US" altLang="en-US" sz="1600" b="1" u="sng" dirty="0">
              <a:solidFill>
                <a:schemeClr val="bg1">
                  <a:lumMod val="65000"/>
                </a:schemeClr>
              </a:solidFill>
            </a:endParaRPr>
          </a:p>
          <a:p>
            <a:pPr lvl="1"/>
            <a:endParaRPr lang="en-US" altLang="en-US" sz="1200" b="1"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January 2018</a:t>
            </a:r>
            <a:endParaRPr lang="en-GB" dirty="0"/>
          </a:p>
        </p:txBody>
      </p:sp>
      <p:sp>
        <p:nvSpPr>
          <p:cNvPr id="3" name="Footer Placeholder 2"/>
          <p:cNvSpPr>
            <a:spLocks noGrp="1"/>
          </p:cNvSpPr>
          <p:nvPr>
            <p:ph type="ftr" idx="14"/>
          </p:nvPr>
        </p:nvSpPr>
        <p:spPr/>
        <p:txBody>
          <a:bodyPr/>
          <a:lstStyle/>
          <a:p>
            <a:r>
              <a:rPr lang="en-US"/>
              <a:t>Rich Kennedy  (Self) / Jay Holcomb (Itron)</a:t>
            </a:r>
            <a:endParaRPr lang="en-GB" dirty="0"/>
          </a:p>
        </p:txBody>
      </p:sp>
    </p:spTree>
    <p:extLst>
      <p:ext uri="{BB962C8B-B14F-4D97-AF65-F5344CB8AC3E}">
        <p14:creationId xmlns:p14="http://schemas.microsoft.com/office/powerpoint/2010/main" val="1397972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800" dirty="0"/>
              <a:t>Motion #3</a:t>
            </a:r>
          </a:p>
        </p:txBody>
      </p:sp>
      <p:sp>
        <p:nvSpPr>
          <p:cNvPr id="16387" name="Content Placeholder 2"/>
          <p:cNvSpPr>
            <a:spLocks noGrp="1"/>
          </p:cNvSpPr>
          <p:nvPr>
            <p:ph idx="1"/>
          </p:nvPr>
        </p:nvSpPr>
        <p:spPr>
          <a:xfrm>
            <a:off x="685798" y="1066800"/>
            <a:ext cx="7772400" cy="4572000"/>
          </a:xfrm>
        </p:spPr>
        <p:txBody>
          <a:bodyPr/>
          <a:lstStyle/>
          <a:p>
            <a:endParaRPr lang="en-US" altLang="en-US" sz="1200" u="sng" dirty="0"/>
          </a:p>
          <a:p>
            <a:r>
              <a:rPr lang="en-US" altLang="en-US" sz="1600" u="sng" dirty="0"/>
              <a:t>Motion:</a:t>
            </a:r>
            <a:r>
              <a:rPr lang="en-US" altLang="en-US" sz="1600" dirty="0"/>
              <a:t> To approve minutes from the IEEE 802.18 Teleconferences since the Orlando Plenary.</a:t>
            </a:r>
          </a:p>
          <a:p>
            <a:pPr lvl="1"/>
            <a:r>
              <a:rPr lang="en-US" altLang="en-US" sz="1600" dirty="0">
                <a:hlinkClick r:id="rId2"/>
              </a:rPr>
              <a:t>https://mentor.ieee.org/802.18/dcn/17/18-17-0142-00-0000-minutes-30nov17-rr-tag-teleconference.doc</a:t>
            </a:r>
            <a:endParaRPr lang="en-US" altLang="en-US" sz="1600" b="1" dirty="0"/>
          </a:p>
          <a:p>
            <a:pPr lvl="1"/>
            <a:r>
              <a:rPr lang="en-US" altLang="en-US" sz="1600" dirty="0">
                <a:hlinkClick r:id="rId3"/>
              </a:rPr>
              <a:t>https://mentor.ieee.org/802.18/dcn/17/18-17-0147-00-0000-minutes-14dec17-rr-tag-teleconference.doc</a:t>
            </a:r>
            <a:endParaRPr lang="en-US" altLang="en-US" sz="1600" b="1" dirty="0"/>
          </a:p>
          <a:p>
            <a:pPr lvl="1"/>
            <a:r>
              <a:rPr lang="en-US" altLang="en-US" sz="1600" dirty="0">
                <a:hlinkClick r:id="rId4"/>
              </a:rPr>
              <a:t>https://mentor.ieee.org/802.18/dcn/18/18-18-0005-00-0000-minutes-11jan18-rr-tag-teleconference.doc</a:t>
            </a:r>
            <a:r>
              <a:rPr lang="en-US" altLang="en-US" sz="1600" dirty="0"/>
              <a:t> </a:t>
            </a:r>
          </a:p>
          <a:p>
            <a:pPr lvl="1"/>
            <a:endParaRPr lang="en-US" altLang="en-US" sz="1600" b="1" dirty="0"/>
          </a:p>
          <a:p>
            <a:pPr lvl="1"/>
            <a:r>
              <a:rPr lang="en-US" altLang="en-US" sz="1600" b="1" dirty="0"/>
              <a:t>Moved by:       	</a:t>
            </a:r>
          </a:p>
          <a:p>
            <a:pPr lvl="1"/>
            <a:r>
              <a:rPr lang="en-US" altLang="en-US" sz="1600" b="1" dirty="0"/>
              <a:t>Seconded by:	 </a:t>
            </a:r>
          </a:p>
          <a:p>
            <a:pPr lvl="1"/>
            <a:r>
              <a:rPr lang="en-US" altLang="en-US" sz="1600" b="1" dirty="0"/>
              <a:t>Discussion?</a:t>
            </a:r>
          </a:p>
          <a:p>
            <a:pPr lvl="1"/>
            <a:r>
              <a:rPr lang="en-US" altLang="en-US" sz="1600" b="1" dirty="0"/>
              <a:t>Vote: </a:t>
            </a:r>
            <a:r>
              <a:rPr lang="en-US" altLang="en-US" sz="1600" b="1" dirty="0">
                <a:solidFill>
                  <a:schemeClr val="bg1">
                    <a:lumMod val="65000"/>
                  </a:schemeClr>
                </a:solidFill>
              </a:rPr>
              <a:t>Unanimous consent</a:t>
            </a:r>
          </a:p>
          <a:p>
            <a:pPr lvl="1"/>
            <a:endParaRPr lang="en-US" altLang="en-US" b="1"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7</a:t>
            </a:fld>
            <a:endParaRPr lang="en-US" altLang="en-US" sz="1200" b="0" dirty="0"/>
          </a:p>
        </p:txBody>
      </p:sp>
      <p:sp>
        <p:nvSpPr>
          <p:cNvPr id="2" name="Date Placeholder 1"/>
          <p:cNvSpPr>
            <a:spLocks noGrp="1"/>
          </p:cNvSpPr>
          <p:nvPr>
            <p:ph type="dt" idx="15"/>
          </p:nvPr>
        </p:nvSpPr>
        <p:spPr/>
        <p:txBody>
          <a:bodyPr/>
          <a:lstStyle/>
          <a:p>
            <a:r>
              <a:rPr lang="en-US"/>
              <a:t>January 2018</a:t>
            </a:r>
            <a:endParaRPr lang="en-GB" dirty="0"/>
          </a:p>
        </p:txBody>
      </p:sp>
      <p:sp>
        <p:nvSpPr>
          <p:cNvPr id="3" name="Footer Placeholder 2"/>
          <p:cNvSpPr>
            <a:spLocks noGrp="1"/>
          </p:cNvSpPr>
          <p:nvPr>
            <p:ph type="ftr" idx="14"/>
          </p:nvPr>
        </p:nvSpPr>
        <p:spPr/>
        <p:txBody>
          <a:bodyPr/>
          <a:lstStyle/>
          <a:p>
            <a:r>
              <a:rPr lang="en-US"/>
              <a:t>Rich Kennedy  (Self) / Jay Holcomb (Itron)</a:t>
            </a:r>
            <a:endParaRPr lang="en-GB" dirty="0"/>
          </a:p>
        </p:txBody>
      </p:sp>
    </p:spTree>
    <p:extLst>
      <p:ext uri="{BB962C8B-B14F-4D97-AF65-F5344CB8AC3E}">
        <p14:creationId xmlns:p14="http://schemas.microsoft.com/office/powerpoint/2010/main" val="34011502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title"/>
          </p:nvPr>
        </p:nvSpPr>
        <p:spPr>
          <a:xfrm>
            <a:off x="685800" y="685801"/>
            <a:ext cx="7770813" cy="562094"/>
          </a:xfrm>
        </p:spPr>
        <p:txBody>
          <a:bodyPr/>
          <a:lstStyle/>
          <a:p>
            <a:r>
              <a:rPr lang="en-US" altLang="en-US" sz="2800" dirty="0"/>
              <a:t>Discussion Items</a:t>
            </a:r>
          </a:p>
        </p:txBody>
      </p:sp>
      <p:sp>
        <p:nvSpPr>
          <p:cNvPr id="18435" name="Subtitle 7"/>
          <p:cNvSpPr>
            <a:spLocks noGrp="1"/>
          </p:cNvSpPr>
          <p:nvPr>
            <p:ph idx="1"/>
          </p:nvPr>
        </p:nvSpPr>
        <p:spPr>
          <a:xfrm>
            <a:off x="685800" y="1233368"/>
            <a:ext cx="7770813" cy="4572000"/>
          </a:xfrm>
        </p:spPr>
        <p:txBody>
          <a:bodyPr/>
          <a:lstStyle/>
          <a:p>
            <a:pPr>
              <a:buFont typeface="Arial" panose="020B0604020202020204" pitchFamily="34" charset="0"/>
              <a:buChar char="•"/>
            </a:pPr>
            <a:r>
              <a:rPr lang="en-US" altLang="en-US" sz="2000" dirty="0"/>
              <a:t>Americas updates</a:t>
            </a:r>
          </a:p>
          <a:p>
            <a:pPr lvl="2">
              <a:buFont typeface="Arial" panose="020B0604020202020204" pitchFamily="34" charset="0"/>
              <a:buChar char="•"/>
            </a:pPr>
            <a:r>
              <a:rPr lang="en-US" dirty="0"/>
              <a:t>S.1682 - Airwaves Act</a:t>
            </a:r>
          </a:p>
          <a:p>
            <a:pPr lvl="2">
              <a:buFont typeface="Arial" panose="020B0604020202020204" pitchFamily="34" charset="0"/>
              <a:buChar char="•"/>
            </a:pPr>
            <a:r>
              <a:rPr lang="en-US" altLang="en-US" dirty="0"/>
              <a:t>ISED TVWS consultation</a:t>
            </a:r>
          </a:p>
          <a:p>
            <a:pPr lvl="2">
              <a:buFont typeface="Arial" panose="020B0604020202020204" pitchFamily="34" charset="0"/>
              <a:buChar char="•"/>
            </a:pPr>
            <a:r>
              <a:rPr lang="en-US" altLang="en-US" dirty="0"/>
              <a:t>ISED Spectrum Outlook consultation </a:t>
            </a:r>
          </a:p>
          <a:p>
            <a:pPr marL="914400" lvl="2" indent="0"/>
            <a:endParaRPr lang="en-US" dirty="0"/>
          </a:p>
          <a:p>
            <a:pPr>
              <a:buFont typeface="Arial" panose="020B0604020202020204" pitchFamily="34" charset="0"/>
              <a:buChar char="•"/>
            </a:pPr>
            <a:r>
              <a:rPr lang="en-US" altLang="en-US" sz="2000" dirty="0"/>
              <a:t>EMEA updates</a:t>
            </a:r>
          </a:p>
          <a:p>
            <a:pPr lvl="2">
              <a:buFont typeface="Arial" panose="020B0604020202020204" pitchFamily="34" charset="0"/>
              <a:buChar char="•"/>
            </a:pPr>
            <a:r>
              <a:rPr lang="en-US" altLang="en-US" dirty="0"/>
              <a:t>6 and 60 GHz</a:t>
            </a:r>
          </a:p>
          <a:p>
            <a:pPr lvl="2">
              <a:buFont typeface="Arial" panose="020B0604020202020204" pitchFamily="34" charset="0"/>
              <a:buChar char="•"/>
            </a:pPr>
            <a:r>
              <a:rPr lang="en-US" altLang="en-US" dirty="0" err="1"/>
              <a:t>Ofcom</a:t>
            </a:r>
            <a:endParaRPr lang="en-US" altLang="en-US" dirty="0"/>
          </a:p>
          <a:p>
            <a:pPr lvl="2">
              <a:buFont typeface="Arial" panose="020B0604020202020204" pitchFamily="34" charset="0"/>
              <a:buChar char="•"/>
            </a:pPr>
            <a:r>
              <a:rPr lang="en-US" altLang="en-US" dirty="0"/>
              <a:t>ETSI standards</a:t>
            </a:r>
          </a:p>
          <a:p>
            <a:pPr lvl="2">
              <a:buFont typeface="Arial" panose="020B0604020202020204" pitchFamily="34" charset="0"/>
              <a:buChar char="•"/>
            </a:pPr>
            <a:r>
              <a:rPr lang="en-US" altLang="en-US" dirty="0"/>
              <a:t>ITU-R </a:t>
            </a:r>
          </a:p>
          <a:p>
            <a:pPr marL="914400" lvl="2" indent="0"/>
            <a:endParaRPr lang="en-US" altLang="en-US" dirty="0"/>
          </a:p>
          <a:p>
            <a:pPr>
              <a:buFont typeface="Arial" panose="020B0604020202020204" pitchFamily="34" charset="0"/>
              <a:buChar char="•"/>
            </a:pPr>
            <a:r>
              <a:rPr lang="en-US" altLang="en-US" sz="2000" dirty="0"/>
              <a:t>APAC updates</a:t>
            </a:r>
          </a:p>
          <a:p>
            <a:pPr lvl="2">
              <a:buFont typeface="Arial" panose="020B0604020202020204" pitchFamily="34" charset="0"/>
              <a:buChar char="•"/>
            </a:pPr>
            <a:r>
              <a:rPr lang="en-US" altLang="en-US" dirty="0"/>
              <a:t>ACMA LIPD update </a:t>
            </a:r>
          </a:p>
          <a:p>
            <a:pPr lvl="2">
              <a:buFont typeface="Arial" panose="020B0604020202020204" pitchFamily="34" charset="0"/>
              <a:buChar char="•"/>
            </a:pPr>
            <a:r>
              <a:rPr lang="en-US" altLang="en-US" dirty="0"/>
              <a:t>Hong Kong 920-925MHz SRD </a:t>
            </a:r>
          </a:p>
          <a:p>
            <a:pPr lvl="2">
              <a:buFont typeface="Arial" panose="020B0604020202020204" pitchFamily="34" charset="0"/>
              <a:buChar char="•"/>
            </a:pPr>
            <a:endParaRPr lang="en-US" altLang="en-US" sz="1600" dirty="0"/>
          </a:p>
        </p:txBody>
      </p:sp>
      <p:sp>
        <p:nvSpPr>
          <p:cNvPr id="2" name="Slide Number Placeholder 1"/>
          <p:cNvSpPr>
            <a:spLocks noGrp="1"/>
          </p:cNvSpPr>
          <p:nvPr>
            <p:ph type="sldNum" idx="12"/>
          </p:nvPr>
        </p:nvSpPr>
        <p:spPr/>
        <p:txBody>
          <a:bodyPr/>
          <a:lstStyle/>
          <a:p>
            <a:r>
              <a:rPr lang="en-GB" dirty="0"/>
              <a:t>Slide </a:t>
            </a:r>
            <a:fld id="{DE40C9FC-4879-4F20-9ECA-A574A90476B7}" type="slidenum">
              <a:rPr lang="en-GB" smtClean="0"/>
              <a:pPr/>
              <a:t>8</a:t>
            </a:fld>
            <a:endParaRPr lang="en-GB" dirty="0"/>
          </a:p>
        </p:txBody>
      </p:sp>
      <p:sp>
        <p:nvSpPr>
          <p:cNvPr id="5" name="Footer Placeholder 4"/>
          <p:cNvSpPr>
            <a:spLocks noGrp="1"/>
          </p:cNvSpPr>
          <p:nvPr>
            <p:ph type="ftr" idx="14"/>
          </p:nvPr>
        </p:nvSpPr>
        <p:spPr/>
        <p:txBody>
          <a:bodyPr/>
          <a:lstStyle/>
          <a:p>
            <a:pPr>
              <a:defRPr/>
            </a:pPr>
            <a:r>
              <a:rPr lang="en-US"/>
              <a:t>Rich Kennedy  (Self) / Jay Holcomb (Itron)</a:t>
            </a:r>
            <a:endParaRPr lang="en-US" dirty="0"/>
          </a:p>
        </p:txBody>
      </p:sp>
      <p:sp>
        <p:nvSpPr>
          <p:cNvPr id="4" name="Date Placeholder 3"/>
          <p:cNvSpPr>
            <a:spLocks noGrp="1"/>
          </p:cNvSpPr>
          <p:nvPr>
            <p:ph type="dt" idx="15"/>
          </p:nvPr>
        </p:nvSpPr>
        <p:spPr/>
        <p:txBody>
          <a:bodyPr/>
          <a:lstStyle/>
          <a:p>
            <a:pPr>
              <a:defRPr/>
            </a:pPr>
            <a:r>
              <a:rPr lang="en-US"/>
              <a:t>January 2018</a:t>
            </a:r>
            <a:endParaRPr lang="en-US" dirty="0"/>
          </a:p>
        </p:txBody>
      </p:sp>
    </p:spTree>
    <p:extLst>
      <p:ext uri="{BB962C8B-B14F-4D97-AF65-F5344CB8AC3E}">
        <p14:creationId xmlns:p14="http://schemas.microsoft.com/office/powerpoint/2010/main" val="7760516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Americas - 1</a:t>
            </a:r>
          </a:p>
        </p:txBody>
      </p:sp>
      <p:sp>
        <p:nvSpPr>
          <p:cNvPr id="3" name="Content Placeholder 2"/>
          <p:cNvSpPr>
            <a:spLocks noGrp="1"/>
          </p:cNvSpPr>
          <p:nvPr>
            <p:ph idx="1"/>
          </p:nvPr>
        </p:nvSpPr>
        <p:spPr>
          <a:xfrm>
            <a:off x="685005" y="1181893"/>
            <a:ext cx="7770813" cy="4494213"/>
          </a:xfrm>
        </p:spPr>
        <p:txBody>
          <a:bodyPr/>
          <a:lstStyle/>
          <a:p>
            <a:pPr>
              <a:buFont typeface="Arial" panose="020B0604020202020204" pitchFamily="34" charset="0"/>
              <a:buChar char="•"/>
            </a:pPr>
            <a:r>
              <a:rPr lang="en-US" altLang="en-US" sz="2000" dirty="0"/>
              <a:t>New spectrum bill proposed (S.1682) </a:t>
            </a:r>
          </a:p>
          <a:p>
            <a:pPr lvl="1">
              <a:buFont typeface="Arial" panose="020B0604020202020204" pitchFamily="34" charset="0"/>
              <a:buChar char="•"/>
            </a:pPr>
            <a:r>
              <a:rPr lang="en-US" altLang="en-US" sz="1800" dirty="0">
                <a:hlinkClick r:id="rId2"/>
              </a:rPr>
              <a:t>https://www.congress.gov/bill/115th-congress/senate-bill/1682/text</a:t>
            </a:r>
            <a:endParaRPr lang="en-US" altLang="en-US" sz="1800" dirty="0"/>
          </a:p>
          <a:p>
            <a:pPr lvl="1">
              <a:buFont typeface="Arial" panose="020B0604020202020204" pitchFamily="34" charset="0"/>
              <a:buChar char="•"/>
            </a:pPr>
            <a:r>
              <a:rPr lang="en-US" sz="1800" u="sng" dirty="0">
                <a:hlinkClick r:id="rId3"/>
              </a:rPr>
              <a:t>https://mentor.ieee.org/802.18/dcn/17/18-17-0133-00-0000-s-1682-bill-to-facilitate-national-pipeline-of-spectrum-for-commercial-and-other-purposes.pdf</a:t>
            </a:r>
            <a:endParaRPr lang="en-US" sz="1800" dirty="0"/>
          </a:p>
          <a:p>
            <a:pPr lvl="1">
              <a:buFont typeface="Arial" panose="020B0604020202020204" pitchFamily="34" charset="0"/>
              <a:buChar char="•"/>
            </a:pPr>
            <a:r>
              <a:rPr lang="en-US" altLang="en-US" sz="1800" dirty="0"/>
              <a:t>Section 6(b):</a:t>
            </a:r>
          </a:p>
          <a:p>
            <a:pPr lvl="2">
              <a:buFont typeface="Arial" panose="020B0604020202020204" pitchFamily="34" charset="0"/>
              <a:buChar char="•"/>
            </a:pPr>
            <a:r>
              <a:rPr lang="en-US" cap="small" dirty="0"/>
              <a:t>Rule Making On The Unlicensed Use Of The Frequency Band Between 5925 Megahertz And 7125 Megahertz</a:t>
            </a:r>
            <a:r>
              <a:rPr lang="en-US" dirty="0"/>
              <a:t>.—Not later than 180 days after the date of enactment of this Act, the Commission, in consultation with the NTIA, shall issue a notice of proposed rule making with respect to creating opportunities for the unlicensed use of spectrum in the frequencies between 5925 and 7125 megahertz without causing harmful interference with any incumbents in that band</a:t>
            </a:r>
            <a:endParaRPr lang="en-US" altLang="en-US" dirty="0"/>
          </a:p>
          <a:p>
            <a:pPr>
              <a:buFont typeface="Arial" panose="020B0604020202020204" pitchFamily="34" charset="0"/>
              <a:buChar char="•"/>
            </a:pPr>
            <a:endParaRPr lang="en-US" altLang="en-US" sz="2000" dirty="0">
              <a:solidFill>
                <a:srgbClr val="7030A0"/>
              </a:solidFill>
            </a:endParaRPr>
          </a:p>
          <a:p>
            <a:pPr>
              <a:buFont typeface="Arial" panose="020B0604020202020204" pitchFamily="34" charset="0"/>
              <a:buChar char="•"/>
            </a:pPr>
            <a:r>
              <a:rPr lang="en-US" altLang="en-US" sz="2000" dirty="0">
                <a:solidFill>
                  <a:srgbClr val="7030A0"/>
                </a:solidFill>
              </a:rPr>
              <a:t>Appears to have gone nowhere, no action yet. </a:t>
            </a:r>
          </a:p>
          <a:p>
            <a:pPr>
              <a:buFont typeface="Arial" panose="020B0604020202020204" pitchFamily="34" charset="0"/>
              <a:buChar char="•"/>
            </a:pPr>
            <a:endParaRPr lang="en-US" sz="1600" b="1"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3715232340"/>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24270</TotalTime>
  <Words>5016</Words>
  <Application>Microsoft Office PowerPoint</Application>
  <PresentationFormat>On-screen Show (4:3)</PresentationFormat>
  <Paragraphs>682</Paragraphs>
  <Slides>59</Slides>
  <Notes>3</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59</vt:i4>
      </vt:variant>
    </vt:vector>
  </HeadingPairs>
  <TitlesOfParts>
    <vt:vector size="71" baseType="lpstr">
      <vt:lpstr>Arial Unicode MS</vt:lpstr>
      <vt:lpstr>MS Gothic</vt:lpstr>
      <vt:lpstr>MS PGothic</vt:lpstr>
      <vt:lpstr>Arial</vt:lpstr>
      <vt:lpstr>Calibri</vt:lpstr>
      <vt:lpstr>Helvetica</vt:lpstr>
      <vt:lpstr>Monotype Sorts</vt:lpstr>
      <vt:lpstr>Times New Roman</vt:lpstr>
      <vt:lpstr>Wingdings</vt:lpstr>
      <vt:lpstr>Office Theme</vt:lpstr>
      <vt:lpstr>Document</vt:lpstr>
      <vt:lpstr>Presentation</vt:lpstr>
      <vt:lpstr>IEEE 802.18 RR-TAG Irvine Interim Meeting Agenda</vt:lpstr>
      <vt:lpstr>Call to Order / Administrative Items</vt:lpstr>
      <vt:lpstr>Other Guidelines for IEEE WG Meetings</vt:lpstr>
      <vt:lpstr>Participation in IEEE 802 Meetings</vt:lpstr>
      <vt:lpstr>Agenda</vt:lpstr>
      <vt:lpstr>Motions #1 and #2</vt:lpstr>
      <vt:lpstr>Motion #3</vt:lpstr>
      <vt:lpstr>Discussion Items</vt:lpstr>
      <vt:lpstr>Americas - 1</vt:lpstr>
      <vt:lpstr>Americas - 2</vt:lpstr>
      <vt:lpstr>Americas – 3a</vt:lpstr>
      <vt:lpstr>Americas – 3b</vt:lpstr>
      <vt:lpstr>PowerPoint Presentation</vt:lpstr>
      <vt:lpstr>PowerPoint Presentation</vt:lpstr>
      <vt:lpstr>PowerPoint Presentation</vt:lpstr>
      <vt:lpstr>PowerPoint Presentation</vt:lpstr>
      <vt:lpstr>Americas – 3c</vt:lpstr>
      <vt:lpstr>Americas – 3d</vt:lpstr>
      <vt:lpstr>Americas – 3e</vt:lpstr>
      <vt:lpstr>Americas – 3f</vt:lpstr>
      <vt:lpstr>Americas – 3g</vt:lpstr>
      <vt:lpstr>Americas – 3h</vt:lpstr>
      <vt:lpstr>Americas – 3i</vt:lpstr>
      <vt:lpstr>Americas – 3j</vt:lpstr>
      <vt:lpstr>Americas – 3k</vt:lpstr>
      <vt:lpstr>Americas – 3l</vt:lpstr>
      <vt:lpstr>Americas – 3m</vt:lpstr>
      <vt:lpstr>EMEA-1</vt:lpstr>
      <vt:lpstr>EMEA-2</vt:lpstr>
      <vt:lpstr>EMEA-3</vt:lpstr>
      <vt:lpstr>EMEA-4a</vt:lpstr>
      <vt:lpstr>EMEA-4b</vt:lpstr>
      <vt:lpstr>EMEA-4c</vt:lpstr>
      <vt:lpstr>EMEA-4d</vt:lpstr>
      <vt:lpstr>EMEA-4e</vt:lpstr>
      <vt:lpstr>EMEA-4f</vt:lpstr>
      <vt:lpstr>EMEA-4g</vt:lpstr>
      <vt:lpstr>EMEA-4h</vt:lpstr>
      <vt:lpstr>EMEA-4i</vt:lpstr>
      <vt:lpstr>EMEA-4j</vt:lpstr>
      <vt:lpstr>EMEA-4k</vt:lpstr>
      <vt:lpstr>EMEA-4l</vt:lpstr>
      <vt:lpstr>EMEA-5</vt:lpstr>
      <vt:lpstr>EMEA-6</vt:lpstr>
      <vt:lpstr>EMEA-7a</vt:lpstr>
      <vt:lpstr>EMEA-7b</vt:lpstr>
      <vt:lpstr>APAC-1a</vt:lpstr>
      <vt:lpstr>APAC-1b</vt:lpstr>
      <vt:lpstr>APAC-2a</vt:lpstr>
      <vt:lpstr>APAC-2b</vt:lpstr>
      <vt:lpstr>PowerPoint Presentation</vt:lpstr>
      <vt:lpstr>Actions Required</vt:lpstr>
      <vt:lpstr>Any Other Business</vt:lpstr>
      <vt:lpstr>Adjourn</vt:lpstr>
      <vt:lpstr>PowerPoint Presentation</vt:lpstr>
      <vt:lpstr>S.1682</vt:lpstr>
      <vt:lpstr>PowerPoint Presentation</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Holcomb, Jay</cp:lastModifiedBy>
  <cp:revision>285</cp:revision>
  <cp:lastPrinted>1601-01-01T00:00:00Z</cp:lastPrinted>
  <dcterms:created xsi:type="dcterms:W3CDTF">2016-03-03T14:54:45Z</dcterms:created>
  <dcterms:modified xsi:type="dcterms:W3CDTF">2018-01-15T19:28:28Z</dcterms:modified>
</cp:coreProperties>
</file>