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407" r:id="rId5"/>
    <p:sldId id="408" r:id="rId6"/>
    <p:sldId id="409" r:id="rId7"/>
    <p:sldId id="410" r:id="rId8"/>
    <p:sldId id="388" r:id="rId9"/>
    <p:sldId id="382" r:id="rId10"/>
    <p:sldId id="401" r:id="rId11"/>
    <p:sldId id="393" r:id="rId12"/>
    <p:sldId id="404" r:id="rId13"/>
    <p:sldId id="405" r:id="rId14"/>
    <p:sldId id="403" r:id="rId15"/>
    <p:sldId id="402" r:id="rId16"/>
    <p:sldId id="411" r:id="rId17"/>
    <p:sldId id="412" r:id="rId18"/>
    <p:sldId id="391" r:id="rId19"/>
    <p:sldId id="386" r:id="rId20"/>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67" d="100"/>
          <a:sy n="67" d="100"/>
        </p:scale>
        <p:origin x="1617" y="45"/>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1/11/2018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a:p>
        </p:txBody>
      </p:sp>
      <p:sp>
        <p:nvSpPr>
          <p:cNvPr id="6" name="Footer Placeholder 5"/>
          <p:cNvSpPr>
            <a:spLocks noGrp="1"/>
          </p:cNvSpPr>
          <p:nvPr>
            <p:ph type="ftr" idx="11"/>
          </p:nvPr>
        </p:nvSpPr>
        <p:spPr/>
        <p:txBody>
          <a:bodyPr/>
          <a:lstStyle>
            <a:lvl1pPr>
              <a:defRPr/>
            </a:lvl1pPr>
          </a:lstStyle>
          <a:p>
            <a:r>
              <a:rPr lang="en-GB"/>
              <a:t>Rich Kennedy,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a:p>
        </p:txBody>
      </p:sp>
      <p:sp>
        <p:nvSpPr>
          <p:cNvPr id="3" name="Footer Placeholder 2"/>
          <p:cNvSpPr>
            <a:spLocks noGrp="1"/>
          </p:cNvSpPr>
          <p:nvPr>
            <p:ph type="ftr" idx="11"/>
          </p:nvPr>
        </p:nvSpPr>
        <p:spPr/>
        <p:txBody>
          <a:bodyPr/>
          <a:lstStyle>
            <a:lvl1pPr>
              <a:defRPr/>
            </a:lvl1pPr>
          </a:lstStyle>
          <a:p>
            <a:r>
              <a:rPr lang="en-GB"/>
              <a:t>Rich Kennedy,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Self</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03-00-0000-ofcom-fixed-wireless-spectrum-strategy.pdf" TargetMode="External"/><Relationship Id="rId2" Type="http://schemas.openxmlformats.org/officeDocument/2006/relationships/hyperlink" Target="https://www.ofcom.org.uk/consultations-and-statements/category-2/fixed-wireless-spectrum-strateg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January11</a:t>
            </a:r>
            <a:r>
              <a:rPr lang="en-US" baseline="30000" dirty="0">
                <a:latin typeface="Times New Roman" charset="0"/>
              </a:rPr>
              <a:t>th</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2018-01-11</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3399" name="Document" r:id="rId4" imgW="8248712" imgH="2534827" progId="Word.Document.8">
                  <p:embed/>
                </p:oleObj>
              </mc:Choice>
              <mc:Fallback>
                <p:oleObj name="Document" r:id="rId4" imgW="8248712" imgH="2534827" progId="Word.Document.8">
                  <p:embed/>
                  <p:pic>
                    <p:nvPicPr>
                      <p:cNvPr id="3075" name="Object 3"/>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TVWS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fr-FR" dirty="0" err="1"/>
              <a:t>Harmonizing</a:t>
            </a:r>
            <a:r>
              <a:rPr lang="fr-FR" dirty="0"/>
              <a:t> TVWS </a:t>
            </a:r>
            <a:r>
              <a:rPr lang="fr-FR" dirty="0" err="1"/>
              <a:t>rules</a:t>
            </a:r>
            <a:r>
              <a:rPr lang="fr-FR" dirty="0"/>
              <a:t> </a:t>
            </a:r>
            <a:r>
              <a:rPr lang="fr-FR" dirty="0" err="1"/>
              <a:t>with</a:t>
            </a:r>
            <a:r>
              <a:rPr lang="fr-FR" dirty="0"/>
              <a:t> the US</a:t>
            </a:r>
          </a:p>
          <a:p>
            <a:pPr>
              <a:buFont typeface="Arial" panose="020B0604020202020204" pitchFamily="34" charset="0"/>
              <a:buChar char="•"/>
            </a:pPr>
            <a:r>
              <a:rPr lang="en-US" sz="1800" u="sng" dirty="0">
                <a:hlinkClick r:id="rId2"/>
              </a:rPr>
              <a:t>https://www.ic.gc.ca/eic/site/smt-gst.nsf/vwapj/Consultation-WhiteSpace-eng.pdf/$FILE/Consultation-WhiteSpace-eng.pdf</a:t>
            </a:r>
          </a:p>
          <a:p>
            <a:pPr marL="800100" lvl="1">
              <a:buFont typeface="Arial" panose="020B0604020202020204" pitchFamily="34" charset="0"/>
              <a:buChar char="•"/>
            </a:pPr>
            <a:r>
              <a:rPr lang="fr-FR" dirty="0" err="1"/>
              <a:t>Allowing</a:t>
            </a:r>
            <a:r>
              <a:rPr lang="fr-FR" dirty="0"/>
              <a:t> </a:t>
            </a:r>
            <a:r>
              <a:rPr lang="fr-FR" dirty="0" err="1"/>
              <a:t>fixed</a:t>
            </a:r>
            <a:r>
              <a:rPr lang="fr-FR" dirty="0"/>
              <a:t> white </a:t>
            </a:r>
            <a:r>
              <a:rPr lang="fr-FR" dirty="0" err="1"/>
              <a:t>space</a:t>
            </a:r>
            <a:r>
              <a:rPr lang="fr-FR" dirty="0"/>
              <a:t> </a:t>
            </a:r>
            <a:r>
              <a:rPr lang="fr-FR" dirty="0" err="1"/>
              <a:t>devices</a:t>
            </a:r>
            <a:r>
              <a:rPr lang="fr-FR" dirty="0"/>
              <a:t> on </a:t>
            </a:r>
            <a:r>
              <a:rPr lang="fr-FR" dirty="0" err="1"/>
              <a:t>channels</a:t>
            </a:r>
            <a:r>
              <a:rPr lang="fr-FR" dirty="0"/>
              <a:t> 3 and 4 </a:t>
            </a:r>
          </a:p>
          <a:p>
            <a:pPr marL="800100" lvl="1">
              <a:buFont typeface="Arial" panose="020B0604020202020204" pitchFamily="34" charset="0"/>
              <a:buChar char="•"/>
            </a:pPr>
            <a:r>
              <a:rPr lang="fr-FR" dirty="0" err="1"/>
              <a:t>Operation</a:t>
            </a:r>
            <a:r>
              <a:rPr lang="fr-FR" dirty="0"/>
              <a:t> of </a:t>
            </a:r>
            <a:r>
              <a:rPr lang="fr-FR" dirty="0" err="1"/>
              <a:t>personal</a:t>
            </a:r>
            <a:r>
              <a:rPr lang="fr-FR" dirty="0"/>
              <a:t> portable TVWS </a:t>
            </a:r>
            <a:r>
              <a:rPr lang="fr-FR" dirty="0" err="1"/>
              <a:t>devices</a:t>
            </a:r>
            <a:r>
              <a:rPr lang="fr-FR" dirty="0"/>
              <a:t> on </a:t>
            </a:r>
            <a:r>
              <a:rPr lang="fr-FR" dirty="0" err="1"/>
              <a:t>channels</a:t>
            </a:r>
            <a:r>
              <a:rPr lang="fr-FR" dirty="0"/>
              <a:t> 13-20</a:t>
            </a:r>
          </a:p>
          <a:p>
            <a:pPr marL="800100" lvl="1">
              <a:buFont typeface="Arial" panose="020B0604020202020204" pitchFamily="34" charset="0"/>
              <a:buChar char="•"/>
            </a:pPr>
            <a:r>
              <a:rPr lang="fr-FR" dirty="0" err="1"/>
              <a:t>Now</a:t>
            </a:r>
            <a:r>
              <a:rPr lang="fr-FR" dirty="0"/>
              <a:t> permit </a:t>
            </a:r>
            <a:r>
              <a:rPr lang="fr-FR" dirty="0" err="1"/>
              <a:t>operation</a:t>
            </a:r>
            <a:r>
              <a:rPr lang="fr-FR" dirty="0"/>
              <a:t> </a:t>
            </a:r>
            <a:r>
              <a:rPr lang="fr-FR" dirty="0" err="1"/>
              <a:t>below</a:t>
            </a:r>
            <a:r>
              <a:rPr lang="fr-FR" dirty="0"/>
              <a:t> 608 MHz</a:t>
            </a:r>
          </a:p>
          <a:p>
            <a:pPr marL="800100" lvl="1">
              <a:buFont typeface="Arial" panose="020B0604020202020204" pitchFamily="34" charset="0"/>
              <a:buChar char="•"/>
            </a:pPr>
            <a:r>
              <a:rPr lang="fr-FR" dirty="0" err="1"/>
              <a:t>Preclude</a:t>
            </a:r>
            <a:r>
              <a:rPr lang="fr-FR" dirty="0"/>
              <a:t> the use of </a:t>
            </a:r>
            <a:r>
              <a:rPr lang="fr-FR" dirty="0" err="1"/>
              <a:t>channels</a:t>
            </a:r>
            <a:r>
              <a:rPr lang="fr-FR" dirty="0"/>
              <a:t> 37 to 51</a:t>
            </a:r>
          </a:p>
          <a:p>
            <a:pPr marL="1200150" lvl="2" indent="-285750">
              <a:buFont typeface="Arial" panose="020B0604020202020204" pitchFamily="34" charset="0"/>
              <a:buChar char="•"/>
            </a:pPr>
            <a:r>
              <a:rPr lang="fr-FR" dirty="0"/>
              <a:t>US </a:t>
            </a:r>
            <a:r>
              <a:rPr lang="fr-FR" dirty="0" err="1"/>
              <a:t>allows</a:t>
            </a:r>
            <a:r>
              <a:rPr lang="fr-FR" dirty="0"/>
              <a:t> </a:t>
            </a:r>
            <a:r>
              <a:rPr lang="fr-FR" dirty="0" err="1"/>
              <a:t>low</a:t>
            </a:r>
            <a:r>
              <a:rPr lang="fr-FR" dirty="0"/>
              <a:t> power use on 37</a:t>
            </a:r>
          </a:p>
          <a:p>
            <a:pPr>
              <a:buFont typeface="Arial" panose="020B0604020202020204" pitchFamily="34" charset="0"/>
              <a:buChar char="•"/>
            </a:pPr>
            <a:r>
              <a:rPr lang="en-US" dirty="0"/>
              <a:t>Comments due February 15, 2018</a:t>
            </a:r>
          </a:p>
          <a:p>
            <a:pPr>
              <a:buFont typeface="Arial" panose="020B0604020202020204" pitchFamily="34" charset="0"/>
              <a:buChar char="•"/>
            </a:pPr>
            <a:r>
              <a:rPr lang="en-US" dirty="0"/>
              <a:t>Reply Comments due March 2, 2018</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Self</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ISED Spectrum Outlook</a:t>
            </a:r>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20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US" sz="2000" dirty="0" err="1"/>
              <a:t>licence</a:t>
            </a:r>
            <a:r>
              <a:rPr lang="en-US" sz="2000" dirty="0"/>
              <a:t>-exempt applications, satellite services and wireless backhaul services over the years 2018 to 2022.</a:t>
            </a:r>
          </a:p>
          <a:p>
            <a:pPr>
              <a:buFont typeface="Arial" panose="020B0604020202020204" pitchFamily="34" charset="0"/>
              <a:buChar char="•"/>
            </a:pPr>
            <a:r>
              <a:rPr lang="en-US" sz="2000" dirty="0"/>
              <a:t>Comment period ends February 16, 2018 </a:t>
            </a:r>
            <a:endParaRPr lang="en-US" sz="2000" dirty="0">
              <a:solidFill>
                <a:srgbClr val="FF0000"/>
              </a:solidFill>
            </a:endParaRPr>
          </a:p>
          <a:p>
            <a:pPr>
              <a:buFont typeface="Arial" panose="020B0604020202020204" pitchFamily="34" charset="0"/>
              <a:buChar char="•"/>
            </a:pPr>
            <a:r>
              <a:rPr lang="en-US" sz="2000" dirty="0"/>
              <a:t>Reply Comment period ends March 16, 2018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Self</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13</a:t>
            </a:fld>
            <a:endParaRPr lang="en-GB"/>
          </a:p>
        </p:txBody>
      </p:sp>
      <p:pic>
        <p:nvPicPr>
          <p:cNvPr id="5" name="Picture 4"/>
          <p:cNvPicPr>
            <a:picLocks noChangeAspect="1"/>
          </p:cNvPicPr>
          <p:nvPr/>
        </p:nvPicPr>
        <p:blipFill>
          <a:blip r:embed="rId2"/>
          <a:stretch>
            <a:fillRect/>
          </a:stretch>
        </p:blipFill>
        <p:spPr>
          <a:xfrm>
            <a:off x="1524000" y="1143000"/>
            <a:ext cx="6096000" cy="266700"/>
          </a:xfrm>
          <a:prstGeom prst="rect">
            <a:avLst/>
          </a:prstGeom>
        </p:spPr>
      </p:pic>
      <p:pic>
        <p:nvPicPr>
          <p:cNvPr id="6" name="Picture 5"/>
          <p:cNvPicPr>
            <a:picLocks noChangeAspect="1"/>
          </p:cNvPicPr>
          <p:nvPr/>
        </p:nvPicPr>
        <p:blipFill>
          <a:blip r:embed="rId3"/>
          <a:stretch>
            <a:fillRect/>
          </a:stretch>
        </p:blipFill>
        <p:spPr>
          <a:xfrm>
            <a:off x="1457325" y="1371600"/>
            <a:ext cx="6467475" cy="253365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7" name="Picture 6"/>
          <p:cNvPicPr>
            <a:picLocks noChangeAspect="1"/>
          </p:cNvPicPr>
          <p:nvPr/>
        </p:nvPicPr>
        <p:blipFill>
          <a:blip r:embed="rId2"/>
          <a:stretch>
            <a:fillRect/>
          </a:stretch>
        </p:blipFill>
        <p:spPr>
          <a:xfrm>
            <a:off x="1371600" y="9906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8" name="Picture 7"/>
          <p:cNvPicPr>
            <a:picLocks noChangeAspect="1"/>
          </p:cNvPicPr>
          <p:nvPr/>
        </p:nvPicPr>
        <p:blipFill>
          <a:blip r:embed="rId2"/>
          <a:stretch>
            <a:fillRect/>
          </a:stretch>
        </p:blipFill>
        <p:spPr>
          <a:xfrm>
            <a:off x="1371601" y="683334"/>
            <a:ext cx="5868966"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A9955-F2D2-40E0-88BC-5F7BA619AEA2}"/>
              </a:ext>
            </a:extLst>
          </p:cNvPr>
          <p:cNvSpPr>
            <a:spLocks noGrp="1"/>
          </p:cNvSpPr>
          <p:nvPr>
            <p:ph type="title"/>
          </p:nvPr>
        </p:nvSpPr>
        <p:spPr/>
        <p:txBody>
          <a:bodyPr/>
          <a:lstStyle/>
          <a:p>
            <a:r>
              <a:rPr lang="en-US" dirty="0"/>
              <a:t>Ofcom Consultation</a:t>
            </a:r>
          </a:p>
        </p:txBody>
      </p:sp>
      <p:sp>
        <p:nvSpPr>
          <p:cNvPr id="6" name="Content Placeholder 5">
            <a:extLst>
              <a:ext uri="{FF2B5EF4-FFF2-40B4-BE49-F238E27FC236}">
                <a16:creationId xmlns:a16="http://schemas.microsoft.com/office/drawing/2014/main" id="{8E88E6D5-0413-47C5-A8BB-C6A128E23867}"/>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sz="2000" dirty="0"/>
              <a:t>Ofcom consultation looking at 6 and 60 GHz</a:t>
            </a:r>
            <a:endParaRPr lang="en-US" sz="1600" dirty="0"/>
          </a:p>
          <a:p>
            <a:pPr lvl="1">
              <a:buFont typeface="Arial" panose="020B0604020202020204" pitchFamily="34" charset="0"/>
              <a:buChar char="•"/>
            </a:pPr>
            <a:r>
              <a:rPr lang="en-US" sz="1400" u="sng" dirty="0">
                <a:hlinkClick r:id="rId2"/>
              </a:rPr>
              <a:t>https://www.ofcom.org.uk/consultations-and-statements/category-2/fixed-wireless-spectrum-strategy</a:t>
            </a:r>
            <a:r>
              <a:rPr lang="en-US" sz="1400" dirty="0"/>
              <a:t> </a:t>
            </a:r>
          </a:p>
          <a:p>
            <a:pPr lvl="1">
              <a:buFont typeface="Arial" panose="020B0604020202020204" pitchFamily="34" charset="0"/>
              <a:buChar char="•"/>
            </a:pPr>
            <a:r>
              <a:rPr lang="en-US" sz="1400" dirty="0">
                <a:hlinkClick r:id="rId3"/>
              </a:rPr>
              <a:t>https://mentor.ieee.org/802.18/dcn/18/18-18-0003-00-0000-ofcom-fixed-wireless-spectrum-strategy.pdf</a:t>
            </a:r>
            <a:r>
              <a:rPr lang="en-US" sz="1400" dirty="0"/>
              <a:t> </a:t>
            </a:r>
          </a:p>
          <a:p>
            <a:pPr lvl="1">
              <a:buFont typeface="Arial" panose="020B0604020202020204" pitchFamily="34" charset="0"/>
              <a:buChar char="•"/>
            </a:pPr>
            <a:r>
              <a:rPr lang="en-US" sz="1400" dirty="0"/>
              <a:t>The document consults on changing the </a:t>
            </a:r>
            <a:r>
              <a:rPr lang="en-US" sz="1400" dirty="0" err="1"/>
              <a:t>authorisation</a:t>
            </a:r>
            <a:r>
              <a:rPr lang="en-US" sz="1400" dirty="0"/>
              <a:t> regime in the 64 – 66 GHz band to licence exempt and seeks views on a revised technical condition across the 57-66 GHz, commonly known as V band, in order to enable new fixed wireless access use cases. We are also seeking views on the adjacent 66 - 71 GHz band given that it could be part of the same ecosystem as V band.</a:t>
            </a:r>
          </a:p>
          <a:p>
            <a:pPr lvl="1">
              <a:buFont typeface="Arial" panose="020B0604020202020204" pitchFamily="34" charset="0"/>
              <a:buChar char="•"/>
            </a:pPr>
            <a:r>
              <a:rPr lang="en-US" sz="1400" dirty="0"/>
              <a:t>We also wish to further explore small channels based on CEPT channel plans at 6 GHz as potential replacement option for low capacity links in the 1.4 GHz band noting that spectrum at 6 GHz is also currently being considered for radio local area network (RLAN) within Europe9. </a:t>
            </a:r>
          </a:p>
          <a:p>
            <a:pPr lvl="1">
              <a:buFont typeface="Arial" panose="020B0604020202020204" pitchFamily="34" charset="0"/>
              <a:buChar char="•"/>
            </a:pPr>
            <a:r>
              <a:rPr lang="en-US" sz="1400" dirty="0"/>
              <a:t>Given the current use of the 6 GHz band for long range high capacity connectivity, particularly between remote islands and between oil platforms, we are of the view that the international co-existence studies will first need to be completed to understand the feasibility of sharing before any decisions are taken regarding the use of RLANs in these frequency bands. </a:t>
            </a:r>
            <a:endParaRPr lang="en-US" dirty="0"/>
          </a:p>
          <a:p>
            <a:pPr lvl="1">
              <a:buFont typeface="Arial" panose="020B0604020202020204" pitchFamily="34" charset="0"/>
              <a:buChar char="•"/>
            </a:pPr>
            <a:r>
              <a:rPr lang="en-US" sz="1600" b="1" dirty="0"/>
              <a:t>Closing Date for Responses: 1 February 2018 </a:t>
            </a:r>
          </a:p>
          <a:p>
            <a:endParaRPr lang="en-US" dirty="0"/>
          </a:p>
        </p:txBody>
      </p:sp>
      <p:sp>
        <p:nvSpPr>
          <p:cNvPr id="5" name="Slide Number Placeholder 4">
            <a:extLst>
              <a:ext uri="{FF2B5EF4-FFF2-40B4-BE49-F238E27FC236}">
                <a16:creationId xmlns:a16="http://schemas.microsoft.com/office/drawing/2014/main" id="{E50F1EF1-C4C4-4E20-A97F-D1C8480F4420}"/>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a:extLst>
              <a:ext uri="{FF2B5EF4-FFF2-40B4-BE49-F238E27FC236}">
                <a16:creationId xmlns:a16="http://schemas.microsoft.com/office/drawing/2014/main" id="{1BC7C0C5-EE0C-46A6-A689-AC2639A23F63}"/>
              </a:ext>
            </a:extLst>
          </p:cNvPr>
          <p:cNvSpPr>
            <a:spLocks noGrp="1"/>
          </p:cNvSpPr>
          <p:nvPr>
            <p:ph type="ftr" idx="14"/>
          </p:nvPr>
        </p:nvSpPr>
        <p:spPr/>
        <p:txBody>
          <a:bodyPr/>
          <a:lstStyle/>
          <a:p>
            <a:r>
              <a:rPr lang="en-GB"/>
              <a:t>Rich Kennedy, Self</a:t>
            </a:r>
          </a:p>
        </p:txBody>
      </p:sp>
      <p:sp>
        <p:nvSpPr>
          <p:cNvPr id="3" name="Date Placeholder 2">
            <a:extLst>
              <a:ext uri="{FF2B5EF4-FFF2-40B4-BE49-F238E27FC236}">
                <a16:creationId xmlns:a16="http://schemas.microsoft.com/office/drawing/2014/main" id="{6A2FFEA2-A67D-4D66-83AD-4E06758E0926}"/>
              </a:ext>
            </a:extLst>
          </p:cNvPr>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124448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B78D1-4FE2-4F62-A8D1-8BD880F7805E}"/>
              </a:ext>
            </a:extLst>
          </p:cNvPr>
          <p:cNvSpPr>
            <a:spLocks noGrp="1"/>
          </p:cNvSpPr>
          <p:nvPr>
            <p:ph type="title"/>
          </p:nvPr>
        </p:nvSpPr>
        <p:spPr/>
        <p:txBody>
          <a:bodyPr/>
          <a:lstStyle/>
          <a:p>
            <a:r>
              <a:rPr lang="en-US" dirty="0"/>
              <a:t>Agenda for Irvine</a:t>
            </a:r>
          </a:p>
        </p:txBody>
      </p:sp>
      <p:sp>
        <p:nvSpPr>
          <p:cNvPr id="6" name="Content Placeholder 5">
            <a:extLst>
              <a:ext uri="{FF2B5EF4-FFF2-40B4-BE49-F238E27FC236}">
                <a16:creationId xmlns:a16="http://schemas.microsoft.com/office/drawing/2014/main" id="{B3A442E7-E92B-4C70-A6FC-1D82177850A5}"/>
              </a:ext>
            </a:extLst>
          </p:cNvPr>
          <p:cNvSpPr>
            <a:spLocks noGrp="1"/>
          </p:cNvSpPr>
          <p:nvPr>
            <p:ph idx="1"/>
          </p:nvPr>
        </p:nvSpPr>
        <p:spPr>
          <a:xfrm>
            <a:off x="685800" y="1676400"/>
            <a:ext cx="7770813" cy="4799013"/>
          </a:xfrm>
        </p:spPr>
        <p:txBody>
          <a:bodyPr/>
          <a:lstStyle/>
          <a:p>
            <a:pPr lvl="0">
              <a:buFont typeface="Arial" panose="020B0604020202020204" pitchFamily="34" charset="0"/>
              <a:buChar char="•"/>
            </a:pPr>
            <a:r>
              <a:rPr lang="en-US" sz="1800" dirty="0"/>
              <a:t>Administrative Items</a:t>
            </a:r>
          </a:p>
          <a:p>
            <a:pPr lvl="0">
              <a:buFont typeface="Arial" panose="020B0604020202020204" pitchFamily="34" charset="0"/>
              <a:buChar char="•"/>
            </a:pPr>
            <a:r>
              <a:rPr lang="en-US" sz="1800" dirty="0"/>
              <a:t>Approve Agenda, last minutes</a:t>
            </a:r>
          </a:p>
          <a:p>
            <a:pPr lvl="0">
              <a:buFont typeface="Arial" panose="020B0604020202020204" pitchFamily="34" charset="0"/>
              <a:buChar char="•"/>
            </a:pPr>
            <a:r>
              <a:rPr lang="en-US" sz="1800" dirty="0"/>
              <a:t>Discussion items </a:t>
            </a:r>
          </a:p>
          <a:p>
            <a:pPr lvl="1">
              <a:buFont typeface="Arial" panose="020B0604020202020204" pitchFamily="34" charset="0"/>
              <a:buChar char="•"/>
            </a:pPr>
            <a:r>
              <a:rPr lang="en-US" sz="1600" b="1" dirty="0"/>
              <a:t>Americas updates</a:t>
            </a:r>
            <a:r>
              <a:rPr lang="en-US" sz="1600" dirty="0"/>
              <a:t> </a:t>
            </a:r>
          </a:p>
          <a:p>
            <a:pPr marL="1200150" lvl="2" indent="-285750">
              <a:buFont typeface="Arial" panose="020B0604020202020204" pitchFamily="34" charset="0"/>
              <a:buChar char="•"/>
            </a:pPr>
            <a:r>
              <a:rPr lang="en-US" sz="1400" dirty="0"/>
              <a:t>ISED Spectrum Outlook consultation </a:t>
            </a:r>
          </a:p>
          <a:p>
            <a:pPr marL="1200150" lvl="2" indent="-285750">
              <a:buFont typeface="Arial" panose="020B0604020202020204" pitchFamily="34" charset="0"/>
              <a:buChar char="•"/>
            </a:pPr>
            <a:r>
              <a:rPr lang="en-US" sz="1400" dirty="0"/>
              <a:t>ISED TVWS consultation</a:t>
            </a:r>
          </a:p>
          <a:p>
            <a:pPr marL="1200150" lvl="2" indent="-285750">
              <a:buFont typeface="Arial" panose="020B0604020202020204" pitchFamily="34" charset="0"/>
              <a:buChar char="•"/>
            </a:pPr>
            <a:r>
              <a:rPr lang="en-US" sz="1400" dirty="0"/>
              <a:t>S.1682 - Airwaves Act</a:t>
            </a:r>
          </a:p>
          <a:p>
            <a:pPr lvl="1">
              <a:buFont typeface="Arial" panose="020B0604020202020204" pitchFamily="34" charset="0"/>
              <a:buChar char="•"/>
            </a:pPr>
            <a:r>
              <a:rPr lang="en-US" sz="1600" b="1" dirty="0"/>
              <a:t>EMEA updates</a:t>
            </a:r>
            <a:r>
              <a:rPr lang="en-US" sz="1600" dirty="0"/>
              <a:t> </a:t>
            </a:r>
          </a:p>
          <a:p>
            <a:pPr marL="1200150" lvl="2" indent="-285750">
              <a:buFont typeface="Arial" panose="020B0604020202020204" pitchFamily="34" charset="0"/>
              <a:buChar char="•"/>
            </a:pPr>
            <a:r>
              <a:rPr lang="en-US" sz="1400" dirty="0"/>
              <a:t>6 GHz (EC Mandate, SR Doc, SE45/FM57, 3GPP, etc.) </a:t>
            </a:r>
          </a:p>
          <a:p>
            <a:pPr marL="1200150" lvl="2" indent="-285750">
              <a:buFont typeface="Arial" panose="020B0604020202020204" pitchFamily="34" charset="0"/>
              <a:buChar char="•"/>
            </a:pPr>
            <a:r>
              <a:rPr lang="en-US" sz="1400" dirty="0"/>
              <a:t>Ofcom</a:t>
            </a:r>
          </a:p>
          <a:p>
            <a:pPr marL="1200150" lvl="2" indent="-285750">
              <a:buFont typeface="Arial" panose="020B0604020202020204" pitchFamily="34" charset="0"/>
              <a:buChar char="•"/>
            </a:pPr>
            <a:r>
              <a:rPr lang="en-US" sz="1400" dirty="0"/>
              <a:t>ETSI standards</a:t>
            </a:r>
          </a:p>
          <a:p>
            <a:pPr lvl="1">
              <a:buFont typeface="Arial" panose="020B0604020202020204" pitchFamily="34" charset="0"/>
              <a:buChar char="•"/>
            </a:pPr>
            <a:r>
              <a:rPr lang="en-US" sz="1600" b="1" dirty="0"/>
              <a:t>APAC updates</a:t>
            </a:r>
            <a:r>
              <a:rPr lang="en-US" sz="1600" dirty="0"/>
              <a:t> </a:t>
            </a:r>
          </a:p>
          <a:p>
            <a:pPr marL="1200150" lvl="2" indent="-285750">
              <a:buFont typeface="Arial" panose="020B0604020202020204" pitchFamily="34" charset="0"/>
              <a:buChar char="•"/>
            </a:pPr>
            <a:r>
              <a:rPr lang="en-US" sz="1400" dirty="0"/>
              <a:t>ACMA LIPD update </a:t>
            </a:r>
          </a:p>
          <a:p>
            <a:pPr marL="1200150" lvl="2" indent="-285750">
              <a:buFont typeface="Arial" panose="020B0604020202020204" pitchFamily="34" charset="0"/>
              <a:buChar char="•"/>
            </a:pPr>
            <a:r>
              <a:rPr lang="en-US" sz="1400" dirty="0"/>
              <a:t>Hong Kong 920-925MHz SRD </a:t>
            </a:r>
          </a:p>
          <a:p>
            <a:pPr lvl="0">
              <a:buFont typeface="Arial" panose="020B0604020202020204" pitchFamily="34" charset="0"/>
              <a:buChar char="•"/>
            </a:pPr>
            <a:r>
              <a:rPr lang="en-US" sz="1800" dirty="0"/>
              <a:t>Actions required </a:t>
            </a:r>
          </a:p>
          <a:p>
            <a:pPr lvl="1">
              <a:buFont typeface="Arial" panose="020B0604020202020204" pitchFamily="34" charset="0"/>
              <a:buChar char="•"/>
            </a:pPr>
            <a:r>
              <a:rPr lang="en-US" sz="1600" dirty="0"/>
              <a:t>TBD (decided by the TAG on Tuesday)</a:t>
            </a:r>
          </a:p>
          <a:p>
            <a:pPr>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4B20DBDB-69A7-48CF-9778-5295C70BCDB4}"/>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5D4E0AE2-6766-4F6D-B8D5-F50D20592799}"/>
              </a:ext>
            </a:extLst>
          </p:cNvPr>
          <p:cNvSpPr>
            <a:spLocks noGrp="1"/>
          </p:cNvSpPr>
          <p:nvPr>
            <p:ph type="ftr" idx="14"/>
          </p:nvPr>
        </p:nvSpPr>
        <p:spPr/>
        <p:txBody>
          <a:bodyPr/>
          <a:lstStyle/>
          <a:p>
            <a:r>
              <a:rPr lang="en-GB"/>
              <a:t>Rich Kennedy, Self</a:t>
            </a:r>
          </a:p>
        </p:txBody>
      </p:sp>
      <p:sp>
        <p:nvSpPr>
          <p:cNvPr id="3" name="Date Placeholder 2">
            <a:extLst>
              <a:ext uri="{FF2B5EF4-FFF2-40B4-BE49-F238E27FC236}">
                <a16:creationId xmlns:a16="http://schemas.microsoft.com/office/drawing/2014/main" id="{ED563FC4-49C8-4E57-BB0F-4A243743FDC0}"/>
              </a:ext>
            </a:extLst>
          </p:cNvPr>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161892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ISED 2018-2022 Spectrum Outlook response</a:t>
            </a:r>
          </a:p>
          <a:p>
            <a:r>
              <a:rPr lang="en-US" altLang="en-US" sz="2000" dirty="0"/>
              <a:t>Ofcom 6 &amp; 60 GHz</a:t>
            </a:r>
          </a:p>
        </p:txBody>
      </p:sp>
      <p:sp>
        <p:nvSpPr>
          <p:cNvPr id="4" name="Date Placeholder 3"/>
          <p:cNvSpPr>
            <a:spLocks noGrp="1"/>
          </p:cNvSpPr>
          <p:nvPr>
            <p:ph type="dt" sz="quarter" idx="10"/>
          </p:nvPr>
        </p:nvSpPr>
        <p:spPr/>
        <p:txBody>
          <a:bodyPr/>
          <a:lstStyle/>
          <a:p>
            <a:pPr>
              <a:defRPr/>
            </a:pPr>
            <a:r>
              <a:rPr lang="en-US"/>
              <a:t>January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18</a:t>
            </a:fld>
            <a:endParaRPr lang="en-GB"/>
          </a:p>
        </p:txBody>
      </p:sp>
    </p:spTree>
    <p:extLst>
      <p:ext uri="{BB962C8B-B14F-4D97-AF65-F5344CB8AC3E}">
        <p14:creationId xmlns:p14="http://schemas.microsoft.com/office/powerpoint/2010/main" val="3331238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January 16, 2018 at the IEEE 802 Wireless Interim in Irvine.</a:t>
            </a:r>
          </a:p>
          <a:p>
            <a:pPr>
              <a:buFont typeface="Arial" panose="020B0604020202020204" pitchFamily="34" charset="0"/>
              <a:buChar char="•"/>
            </a:pPr>
            <a:r>
              <a:rPr lang="en-US" b="0" dirty="0"/>
              <a:t>New r8 for the teleconference information</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ISED Canada TVWS consultation</a:t>
            </a:r>
          </a:p>
          <a:p>
            <a:pPr lvl="1">
              <a:buFont typeface="Arial" panose="020B0604020202020204" pitchFamily="34" charset="0"/>
              <a:buChar char="•"/>
            </a:pPr>
            <a:r>
              <a:rPr lang="en-US" altLang="en-US" dirty="0"/>
              <a:t>ISED Canada Spectrum Outlook consultation</a:t>
            </a:r>
          </a:p>
          <a:p>
            <a:pPr lvl="1">
              <a:buFont typeface="Arial" panose="020B0604020202020204" pitchFamily="34" charset="0"/>
              <a:buChar char="•"/>
            </a:pPr>
            <a:r>
              <a:rPr lang="en-US" altLang="en-US" dirty="0"/>
              <a:t>Ofcom consultation for 6 and 60 GHz</a:t>
            </a:r>
          </a:p>
          <a:p>
            <a:pPr lvl="1">
              <a:buFont typeface="Arial" panose="020B0604020202020204" pitchFamily="34" charset="0"/>
              <a:buChar char="•"/>
            </a:pPr>
            <a:r>
              <a:rPr lang="en-US" altLang="en-US" dirty="0"/>
              <a:t>Agenda for the January Interim</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Self</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79FA4405-8E27-4DBE-9A36-1E9759782FBC}"/>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a:extLst>
              <a:ext uri="{FF2B5EF4-FFF2-40B4-BE49-F238E27FC236}">
                <a16:creationId xmlns:a16="http://schemas.microsoft.com/office/drawing/2014/main" id="{5CC8065E-84A1-4ED8-97E3-780A74002F64}"/>
              </a:ext>
            </a:extLst>
          </p:cNvPr>
          <p:cNvSpPr>
            <a:spLocks noGrp="1"/>
          </p:cNvSpPr>
          <p:nvPr>
            <p:ph type="dt" idx="15"/>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DDFA970D-355A-4439-976B-F60AA1DA6F09}"/>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B7AC545-A6D7-41EC-86ED-E723156C31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F2E1238E-549F-45DB-B062-EBDBFFCB4415}"/>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 name="Date Placeholder 1">
            <a:extLst>
              <a:ext uri="{FF2B5EF4-FFF2-40B4-BE49-F238E27FC236}">
                <a16:creationId xmlns:a16="http://schemas.microsoft.com/office/drawing/2014/main" id="{303FCC79-1FFE-4683-B35D-9BB92F727F67}"/>
              </a:ext>
            </a:extLst>
          </p:cNvPr>
          <p:cNvSpPr>
            <a:spLocks noGrp="1"/>
          </p:cNvSpPr>
          <p:nvPr>
            <p:ph type="dt" idx="15"/>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EF92E073-0D6B-479E-93B1-33F10B001BDE}"/>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0313F7F1-DCCD-4DD2-BEBE-AD31237686A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A229572B-8AD8-46A4-86C3-30389247371F}"/>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a:extLst>
              <a:ext uri="{FF2B5EF4-FFF2-40B4-BE49-F238E27FC236}">
                <a16:creationId xmlns:a16="http://schemas.microsoft.com/office/drawing/2014/main" id="{7717D142-5373-430D-9D82-78870B967A35}"/>
              </a:ext>
            </a:extLst>
          </p:cNvPr>
          <p:cNvSpPr>
            <a:spLocks noGrp="1"/>
          </p:cNvSpPr>
          <p:nvPr>
            <p:ph type="dt" idx="15"/>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371E6D0F-E811-43DD-A287-370A6A914006}"/>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953B07D2-9475-40A9-8DDE-8217E45ED2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34D1F3CD-E56C-45E2-B6CC-3A8A130C61FB}"/>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a:extLst>
              <a:ext uri="{FF2B5EF4-FFF2-40B4-BE49-F238E27FC236}">
                <a16:creationId xmlns:a16="http://schemas.microsoft.com/office/drawing/2014/main" id="{66B9AC56-9209-497A-8B34-5F8AE5CCB3C2}"/>
              </a:ext>
            </a:extLst>
          </p:cNvPr>
          <p:cNvSpPr>
            <a:spLocks noGrp="1"/>
          </p:cNvSpPr>
          <p:nvPr>
            <p:ph type="dt" idx="15"/>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C396EC84-E69B-40B3-AA20-C553C50E6D1F}"/>
              </a:ext>
            </a:extLst>
          </p:cNvPr>
          <p:cNvSpPr>
            <a:spLocks noGrp="1"/>
          </p:cNvSpPr>
          <p:nvPr>
            <p:ph type="ftr" idx="14"/>
          </p:nvPr>
        </p:nvSpPr>
        <p:spPr/>
        <p:txBody>
          <a:bodyPr/>
          <a:lstStyle/>
          <a:p>
            <a:r>
              <a:rPr lang="en-GB"/>
              <a:t>Rich Kennedy, Self</a:t>
            </a:r>
            <a:endParaRPr lang="en-GB" dirty="0"/>
          </a:p>
        </p:txBody>
      </p:sp>
      <p:sp>
        <p:nvSpPr>
          <p:cNvPr id="4" name="Slide Number Placeholder 3">
            <a:extLst>
              <a:ext uri="{FF2B5EF4-FFF2-40B4-BE49-F238E27FC236}">
                <a16:creationId xmlns:a16="http://schemas.microsoft.com/office/drawing/2014/main" id="{AA1B8483-2FBA-4009-A201-D6D411919B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ISED Canada TVWS consultation</a:t>
            </a:r>
          </a:p>
          <a:p>
            <a:pPr lvl="1"/>
            <a:r>
              <a:rPr lang="en-US" altLang="en-US" dirty="0"/>
              <a:t>ISED Canada Spectrum Outlook consultation</a:t>
            </a:r>
          </a:p>
          <a:p>
            <a:pPr lvl="1"/>
            <a:r>
              <a:rPr lang="en-US" altLang="en-US" dirty="0"/>
              <a:t>Ofcom consultation for 6 and 60 GHz</a:t>
            </a:r>
          </a:p>
          <a:p>
            <a:pPr lvl="1"/>
            <a:r>
              <a:rPr lang="en-US" altLang="en-US" dirty="0"/>
              <a:t>Agenda for Irvine</a:t>
            </a:r>
          </a:p>
          <a:p>
            <a:endParaRPr lang="en-US" sz="2000" dirty="0"/>
          </a:p>
        </p:txBody>
      </p:sp>
      <p:sp>
        <p:nvSpPr>
          <p:cNvPr id="4" name="Date Placeholder 3"/>
          <p:cNvSpPr>
            <a:spLocks noGrp="1"/>
          </p:cNvSpPr>
          <p:nvPr>
            <p:ph type="dt" sz="quarter" idx="10"/>
          </p:nvPr>
        </p:nvSpPr>
        <p:spPr/>
        <p:txBody>
          <a:bodyPr/>
          <a:lstStyle/>
          <a:p>
            <a:pPr>
              <a:defRPr/>
            </a:pPr>
            <a:r>
              <a:rPr lang="en-US"/>
              <a:t>January 2018</a:t>
            </a:r>
          </a:p>
        </p:txBody>
      </p:sp>
      <p:sp>
        <p:nvSpPr>
          <p:cNvPr id="5" name="Footer Placeholder 4"/>
          <p:cNvSpPr>
            <a:spLocks noGrp="1"/>
          </p:cNvSpPr>
          <p:nvPr>
            <p:ph type="ftr" sz="quarter" idx="11"/>
          </p:nvPr>
        </p:nvSpPr>
        <p:spPr/>
        <p:txBody>
          <a:bodyPr/>
          <a:lstStyle/>
          <a:p>
            <a:pPr>
              <a:defRPr/>
            </a:pPr>
            <a:r>
              <a:rPr lang="en-US"/>
              <a:t>Rich Kennedy, Self</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9</a:t>
            </a:fld>
            <a:endParaRPr lang="en-GB"/>
          </a:p>
        </p:txBody>
      </p:sp>
    </p:spTree>
    <p:extLst>
      <p:ext uri="{BB962C8B-B14F-4D97-AF65-F5344CB8AC3E}">
        <p14:creationId xmlns:p14="http://schemas.microsoft.com/office/powerpoint/2010/main" val="19425677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64602</TotalTime>
  <Words>1612</Words>
  <Application>Microsoft Office PowerPoint</Application>
  <PresentationFormat>On-screen Show (4:3)</PresentationFormat>
  <Paragraphs>198</Paragraphs>
  <Slides>19</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January11th Teleconference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Discussion Items</vt:lpstr>
      <vt:lpstr>ISED Canada TVWS consultation</vt:lpstr>
      <vt:lpstr>ISED Spectrum Outlook</vt:lpstr>
      <vt:lpstr>PowerPoint Presentation</vt:lpstr>
      <vt:lpstr>PowerPoint Presentation</vt:lpstr>
      <vt:lpstr>PowerPoint Presentation</vt:lpstr>
      <vt:lpstr>PowerPoint Presentation</vt:lpstr>
      <vt:lpstr>Ofcom Consultation</vt:lpstr>
      <vt:lpstr>Agenda for Irvine</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378</cp:revision>
  <cp:lastPrinted>2017-08-03T16:59:47Z</cp:lastPrinted>
  <dcterms:created xsi:type="dcterms:W3CDTF">2016-03-03T14:54:45Z</dcterms:created>
  <dcterms:modified xsi:type="dcterms:W3CDTF">2018-01-11T20:08:25Z</dcterms:modified>
</cp:coreProperties>
</file>