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66" r:id="rId3"/>
    <p:sldId id="267" r:id="rId4"/>
    <p:sldId id="407" r:id="rId5"/>
    <p:sldId id="408" r:id="rId6"/>
    <p:sldId id="409" r:id="rId7"/>
    <p:sldId id="410" r:id="rId8"/>
    <p:sldId id="388" r:id="rId9"/>
    <p:sldId id="382" r:id="rId10"/>
    <p:sldId id="401" r:id="rId11"/>
    <p:sldId id="393" r:id="rId12"/>
    <p:sldId id="404" r:id="rId13"/>
    <p:sldId id="405" r:id="rId14"/>
    <p:sldId id="403" r:id="rId15"/>
    <p:sldId id="402" r:id="rId16"/>
    <p:sldId id="411" r:id="rId17"/>
    <p:sldId id="412" r:id="rId18"/>
    <p:sldId id="391" r:id="rId19"/>
    <p:sldId id="386" r:id="rId20"/>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33" autoAdjust="0"/>
    <p:restoredTop sz="95501" autoAdjust="0"/>
  </p:normalViewPr>
  <p:slideViewPr>
    <p:cSldViewPr>
      <p:cViewPr varScale="1">
        <p:scale>
          <a:sx n="85" d="100"/>
          <a:sy n="85" d="100"/>
        </p:scale>
        <p:origin x="1710" y="4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1/11/2018</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A5A5F051-1C91-4401-8BE8-C57B3DA9262D}"/>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6A12044-ED38-497E-9081-3BD065A7F761}"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5055198B-A7B5-4552-BC04-B0C91AF08ED5}"/>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90785B37-8A86-42B2-A39E-002429E520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347216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8</a:t>
            </a:fld>
            <a:endParaRPr lang="en-US" altLang="en-US"/>
          </a:p>
        </p:txBody>
      </p:sp>
      <p:sp>
        <p:nvSpPr>
          <p:cNvPr id="5121" name="Text Box 1"/>
          <p:cNvSpPr txBox="1">
            <a:spLocks noChangeArrowheads="1"/>
          </p:cNvSpPr>
          <p:nvPr/>
        </p:nvSpPr>
        <p:spPr bwMode="auto">
          <a:xfrm>
            <a:off x="4505715" y="9666308"/>
            <a:ext cx="3450424" cy="504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8</a:t>
            </a:fld>
            <a:endParaRPr lang="en-US" altLang="en-US" sz="1400">
              <a:solidFill>
                <a:srgbClr val="000000"/>
              </a:solidFill>
            </a:endParaRPr>
          </a:p>
        </p:txBody>
      </p:sp>
      <p:sp>
        <p:nvSpPr>
          <p:cNvPr id="5122" name="Text Box 2"/>
          <p:cNvSpPr txBox="1">
            <a:spLocks noChangeArrowheads="1"/>
          </p:cNvSpPr>
          <p:nvPr/>
        </p:nvSpPr>
        <p:spPr bwMode="auto">
          <a:xfrm>
            <a:off x="5777266" y="97965"/>
            <a:ext cx="655287"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69922" y="97965"/>
            <a:ext cx="845533"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487834" y="9089766"/>
            <a:ext cx="944720" cy="183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300830" y="9089765"/>
            <a:ext cx="523580" cy="3677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8</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211263" y="709613"/>
            <a:ext cx="4679950" cy="35099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46347" y="4459767"/>
            <a:ext cx="5209782" cy="4320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94" tIns="46497" rIns="92994" bIns="46497"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2018</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2018</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2018</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2018</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2018</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2018</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2018</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802.18-18/0004r0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www.ic.gc.ca/eic/site/smt-gst.nsf/eng/sf11343.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8/18-18-0003-00-0000-ofcom-fixed-wireless-spectrum-strategy.pdf" TargetMode="External"/><Relationship Id="rId2" Type="http://schemas.openxmlformats.org/officeDocument/2006/relationships/hyperlink" Target="https://www.ofcom.org.uk/consultations-and-statements/category-2/fixed-wireless-spectrum-strategy"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January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January11</a:t>
            </a:r>
            <a:r>
              <a:rPr lang="en-US" baseline="30000" dirty="0">
                <a:latin typeface="Times New Roman" charset="0"/>
              </a:rPr>
              <a:t>th</a:t>
            </a:r>
            <a:r>
              <a:rPr lang="en-US" dirty="0">
                <a:latin typeface="Times New Roman" charset="0"/>
              </a:rPr>
              <a:t> 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2018-01-11</a:t>
            </a:r>
          </a:p>
        </p:txBody>
      </p:sp>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extLst>
              <p:ext uri="{D42A27DB-BD31-4B8C-83A1-F6EECF244321}">
                <p14:modId xmlns:p14="http://schemas.microsoft.com/office/powerpoint/2010/main" val="1594219279"/>
              </p:ext>
            </p:extLst>
          </p:nvPr>
        </p:nvGraphicFramePr>
        <p:xfrm>
          <a:off x="520700" y="3608388"/>
          <a:ext cx="8072438" cy="2478087"/>
        </p:xfrm>
        <a:graphic>
          <a:graphicData uri="http://schemas.openxmlformats.org/presentationml/2006/ole">
            <mc:AlternateContent xmlns:mc="http://schemas.openxmlformats.org/markup-compatibility/2006">
              <mc:Choice xmlns:v="urn:schemas-microsoft-com:vml" Requires="v">
                <p:oleObj spid="_x0000_s3396" name="Document" r:id="rId4" imgW="8248712" imgH="2534827" progId="Word.Document.8">
                  <p:embed/>
                </p:oleObj>
              </mc:Choice>
              <mc:Fallback>
                <p:oleObj name="Document" r:id="rId4" imgW="8248712" imgH="2534827" progId="Word.Document.8">
                  <p:embed/>
                  <p:pic>
                    <p:nvPicPr>
                      <p:cNvPr id="3075" name="Object 3"/>
                      <p:cNvPicPr>
                        <a:picLocks noChangeAspect="1" noChangeArrowheads="1"/>
                      </p:cNvPicPr>
                      <p:nvPr/>
                    </p:nvPicPr>
                    <p:blipFill>
                      <a:blip r:embed="rId5"/>
                      <a:srcRect/>
                      <a:stretch>
                        <a:fillRect/>
                      </a:stretch>
                    </p:blipFill>
                    <p:spPr bwMode="auto">
                      <a:xfrm>
                        <a:off x="520700" y="3608388"/>
                        <a:ext cx="8072438" cy="247808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ISED Canada TVWS consultation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fr-FR" dirty="0" err="1"/>
              <a:t>Harmonizing</a:t>
            </a:r>
            <a:r>
              <a:rPr lang="fr-FR" dirty="0"/>
              <a:t> TVWS </a:t>
            </a:r>
            <a:r>
              <a:rPr lang="fr-FR" dirty="0" err="1"/>
              <a:t>rules</a:t>
            </a:r>
            <a:r>
              <a:rPr lang="fr-FR" dirty="0"/>
              <a:t> </a:t>
            </a:r>
            <a:r>
              <a:rPr lang="fr-FR" dirty="0" err="1"/>
              <a:t>with</a:t>
            </a:r>
            <a:r>
              <a:rPr lang="fr-FR" dirty="0"/>
              <a:t> the US</a:t>
            </a:r>
          </a:p>
          <a:p>
            <a:pPr>
              <a:buFont typeface="Arial" panose="020B0604020202020204" pitchFamily="34" charset="0"/>
              <a:buChar char="•"/>
            </a:pPr>
            <a:r>
              <a:rPr lang="en-US" sz="1800" u="sng" dirty="0">
                <a:hlinkClick r:id="rId2"/>
              </a:rPr>
              <a:t>https://www.ic.gc.ca/eic/site/smt-gst.nsf/vwapj/Consultation-WhiteSpace-eng.pdf/$FILE/Consultation-WhiteSpace-eng.pdf</a:t>
            </a:r>
          </a:p>
          <a:p>
            <a:pPr marL="800100" lvl="1">
              <a:buFont typeface="Arial" panose="020B0604020202020204" pitchFamily="34" charset="0"/>
              <a:buChar char="•"/>
            </a:pPr>
            <a:r>
              <a:rPr lang="fr-FR" dirty="0" err="1"/>
              <a:t>Allowing</a:t>
            </a:r>
            <a:r>
              <a:rPr lang="fr-FR" dirty="0"/>
              <a:t> </a:t>
            </a:r>
            <a:r>
              <a:rPr lang="fr-FR" dirty="0" err="1"/>
              <a:t>fixed</a:t>
            </a:r>
            <a:r>
              <a:rPr lang="fr-FR" dirty="0"/>
              <a:t> white </a:t>
            </a:r>
            <a:r>
              <a:rPr lang="fr-FR" dirty="0" err="1"/>
              <a:t>space</a:t>
            </a:r>
            <a:r>
              <a:rPr lang="fr-FR" dirty="0"/>
              <a:t> </a:t>
            </a:r>
            <a:r>
              <a:rPr lang="fr-FR" dirty="0" err="1"/>
              <a:t>devices</a:t>
            </a:r>
            <a:r>
              <a:rPr lang="fr-FR" dirty="0"/>
              <a:t> on </a:t>
            </a:r>
            <a:r>
              <a:rPr lang="fr-FR" dirty="0" err="1"/>
              <a:t>channels</a:t>
            </a:r>
            <a:r>
              <a:rPr lang="fr-FR" dirty="0"/>
              <a:t> 3 and 4 </a:t>
            </a:r>
          </a:p>
          <a:p>
            <a:pPr marL="800100" lvl="1">
              <a:buFont typeface="Arial" panose="020B0604020202020204" pitchFamily="34" charset="0"/>
              <a:buChar char="•"/>
            </a:pPr>
            <a:r>
              <a:rPr lang="fr-FR" dirty="0" err="1"/>
              <a:t>Operation</a:t>
            </a:r>
            <a:r>
              <a:rPr lang="fr-FR" dirty="0"/>
              <a:t> of </a:t>
            </a:r>
            <a:r>
              <a:rPr lang="fr-FR" dirty="0" err="1"/>
              <a:t>personal</a:t>
            </a:r>
            <a:r>
              <a:rPr lang="fr-FR" dirty="0"/>
              <a:t> portable TVWS </a:t>
            </a:r>
            <a:r>
              <a:rPr lang="fr-FR" dirty="0" err="1"/>
              <a:t>devices</a:t>
            </a:r>
            <a:r>
              <a:rPr lang="fr-FR" dirty="0"/>
              <a:t> on </a:t>
            </a:r>
            <a:r>
              <a:rPr lang="fr-FR" dirty="0" err="1"/>
              <a:t>channels</a:t>
            </a:r>
            <a:r>
              <a:rPr lang="fr-FR" dirty="0"/>
              <a:t> 13-20</a:t>
            </a:r>
          </a:p>
          <a:p>
            <a:pPr marL="800100" lvl="1">
              <a:buFont typeface="Arial" panose="020B0604020202020204" pitchFamily="34" charset="0"/>
              <a:buChar char="•"/>
            </a:pPr>
            <a:r>
              <a:rPr lang="fr-FR" dirty="0" err="1"/>
              <a:t>Now</a:t>
            </a:r>
            <a:r>
              <a:rPr lang="fr-FR" dirty="0"/>
              <a:t> permit </a:t>
            </a:r>
            <a:r>
              <a:rPr lang="fr-FR" dirty="0" err="1"/>
              <a:t>operation</a:t>
            </a:r>
            <a:r>
              <a:rPr lang="fr-FR" dirty="0"/>
              <a:t> </a:t>
            </a:r>
            <a:r>
              <a:rPr lang="fr-FR" dirty="0" err="1"/>
              <a:t>below</a:t>
            </a:r>
            <a:r>
              <a:rPr lang="fr-FR" dirty="0"/>
              <a:t> 608 MHz</a:t>
            </a:r>
          </a:p>
          <a:p>
            <a:pPr marL="800100" lvl="1">
              <a:buFont typeface="Arial" panose="020B0604020202020204" pitchFamily="34" charset="0"/>
              <a:buChar char="•"/>
            </a:pPr>
            <a:r>
              <a:rPr lang="fr-FR" dirty="0" err="1"/>
              <a:t>Preclude</a:t>
            </a:r>
            <a:r>
              <a:rPr lang="fr-FR" dirty="0"/>
              <a:t> the use of </a:t>
            </a:r>
            <a:r>
              <a:rPr lang="fr-FR" dirty="0" err="1"/>
              <a:t>channels</a:t>
            </a:r>
            <a:r>
              <a:rPr lang="fr-FR" dirty="0"/>
              <a:t> 37 to 51</a:t>
            </a:r>
          </a:p>
          <a:p>
            <a:pPr marL="1200150" lvl="2" indent="-285750">
              <a:buFont typeface="Arial" panose="020B0604020202020204" pitchFamily="34" charset="0"/>
              <a:buChar char="•"/>
            </a:pPr>
            <a:r>
              <a:rPr lang="fr-FR" dirty="0"/>
              <a:t>US </a:t>
            </a:r>
            <a:r>
              <a:rPr lang="fr-FR" dirty="0" err="1"/>
              <a:t>allows</a:t>
            </a:r>
            <a:r>
              <a:rPr lang="fr-FR" dirty="0"/>
              <a:t> </a:t>
            </a:r>
            <a:r>
              <a:rPr lang="fr-FR" dirty="0" err="1"/>
              <a:t>low</a:t>
            </a:r>
            <a:r>
              <a:rPr lang="fr-FR" dirty="0"/>
              <a:t> power use on 37</a:t>
            </a:r>
          </a:p>
          <a:p>
            <a:pPr>
              <a:buFont typeface="Arial" panose="020B0604020202020204" pitchFamily="34" charset="0"/>
              <a:buChar char="•"/>
            </a:pPr>
            <a:r>
              <a:rPr lang="en-US" dirty="0"/>
              <a:t>Comments due February 15, 2018</a:t>
            </a:r>
          </a:p>
          <a:p>
            <a:pPr>
              <a:buFont typeface="Arial" panose="020B0604020202020204" pitchFamily="34" charset="0"/>
              <a:buChar char="•"/>
            </a:pPr>
            <a:r>
              <a:rPr lang="en-US" dirty="0"/>
              <a:t>Reply Comments due March 2, 2018</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2968380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ISED Spectrum Outlook</a:t>
            </a:r>
          </a:p>
        </p:txBody>
      </p:sp>
      <p:sp>
        <p:nvSpPr>
          <p:cNvPr id="3" name="Content Placeholder 2"/>
          <p:cNvSpPr>
            <a:spLocks noGrp="1"/>
          </p:cNvSpPr>
          <p:nvPr>
            <p:ph idx="1"/>
          </p:nvPr>
        </p:nvSpPr>
        <p:spPr>
          <a:xfrm>
            <a:off x="685800" y="1752600"/>
            <a:ext cx="7770813" cy="4572000"/>
          </a:xfrm>
        </p:spPr>
        <p:txBody>
          <a:bodyPr/>
          <a:lstStyle/>
          <a:p>
            <a:pPr>
              <a:buFont typeface="Arial" panose="020B0604020202020204" pitchFamily="34" charset="0"/>
              <a:buChar char="•"/>
            </a:pPr>
            <a:r>
              <a:rPr lang="en-US" sz="2000" dirty="0"/>
              <a:t>In support of Canada’s Innovation and Skills Plan, and with a focus on ensuring that Canadians can benefit from world-class networks and advancements in new digital technologies and services, ISED acknowledges that as the demand for digital connectivity grows, so will the demand for spectrum. Through the release of this document, ISED, on behalf of the Minister, is hereby initiating a consultation on the overall approach and planning activities related to the release of spectrum for commercial mobile services, </a:t>
            </a:r>
            <a:r>
              <a:rPr lang="en-US" sz="2000" dirty="0" err="1"/>
              <a:t>licence</a:t>
            </a:r>
            <a:r>
              <a:rPr lang="en-US" sz="2000" dirty="0"/>
              <a:t>-exempt applications, satellite services and wireless backhaul services over the years 2018 to 2022.</a:t>
            </a:r>
          </a:p>
          <a:p>
            <a:pPr>
              <a:buFont typeface="Arial" panose="020B0604020202020204" pitchFamily="34" charset="0"/>
              <a:buChar char="•"/>
            </a:pPr>
            <a:r>
              <a:rPr lang="en-US" sz="2000" dirty="0"/>
              <a:t>Comment period ends February 16, 2018 </a:t>
            </a:r>
            <a:endParaRPr lang="en-US" sz="2000" dirty="0">
              <a:solidFill>
                <a:srgbClr val="FF0000"/>
              </a:solidFill>
            </a:endParaRPr>
          </a:p>
          <a:p>
            <a:pPr>
              <a:buFont typeface="Arial" panose="020B0604020202020204" pitchFamily="34" charset="0"/>
              <a:buChar char="•"/>
            </a:pPr>
            <a:r>
              <a:rPr lang="en-US" sz="2000" dirty="0"/>
              <a:t>Reply Comment period ends March 16, 2018</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020444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a:t>January 2018</a:t>
            </a:r>
            <a:endParaRPr lang="en-GB" dirty="0"/>
          </a:p>
        </p:txBody>
      </p:sp>
      <p:sp>
        <p:nvSpPr>
          <p:cNvPr id="5" name="Footer Placeholder 4"/>
          <p:cNvSpPr>
            <a:spLocks noGrp="1"/>
          </p:cNvSpPr>
          <p:nvPr>
            <p:ph type="ftr" idx="11"/>
          </p:nvPr>
        </p:nvSpPr>
        <p:spPr/>
        <p:txBody>
          <a:bodyPr/>
          <a:lstStyle/>
          <a:p>
            <a:r>
              <a:rPr lang="en-GB"/>
              <a:t>Rich Kennedy, HP Enterprise</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pic>
        <p:nvPicPr>
          <p:cNvPr id="7" name="Picture 6"/>
          <p:cNvPicPr>
            <a:picLocks noChangeAspect="1"/>
          </p:cNvPicPr>
          <p:nvPr/>
        </p:nvPicPr>
        <p:blipFill>
          <a:blip r:embed="rId2"/>
          <a:stretch>
            <a:fillRect/>
          </a:stretch>
        </p:blipFill>
        <p:spPr>
          <a:xfrm>
            <a:off x="1443037" y="685800"/>
            <a:ext cx="6257925" cy="5715000"/>
          </a:xfrm>
          <a:prstGeom prst="rect">
            <a:avLst/>
          </a:prstGeom>
        </p:spPr>
      </p:pic>
    </p:spTree>
    <p:extLst>
      <p:ext uri="{BB962C8B-B14F-4D97-AF65-F5344CB8AC3E}">
        <p14:creationId xmlns:p14="http://schemas.microsoft.com/office/powerpoint/2010/main" val="2984845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2018</a:t>
            </a:r>
            <a:endParaRPr lang="en-GB"/>
          </a:p>
        </p:txBody>
      </p:sp>
      <p:sp>
        <p:nvSpPr>
          <p:cNvPr id="3" name="Footer Placeholder 2"/>
          <p:cNvSpPr>
            <a:spLocks noGrp="1"/>
          </p:cNvSpPr>
          <p:nvPr>
            <p:ph type="ftr" idx="11"/>
          </p:nvPr>
        </p:nvSpPr>
        <p:spPr/>
        <p:txBody>
          <a:bodyPr/>
          <a:lstStyle/>
          <a:p>
            <a:r>
              <a:rPr lang="en-GB"/>
              <a:t>Rich Kennedy, HP Enterprise</a:t>
            </a:r>
          </a:p>
        </p:txBody>
      </p:sp>
      <p:sp>
        <p:nvSpPr>
          <p:cNvPr id="4" name="Slide Number Placeholder 3"/>
          <p:cNvSpPr>
            <a:spLocks noGrp="1"/>
          </p:cNvSpPr>
          <p:nvPr>
            <p:ph type="sldNum" idx="12"/>
          </p:nvPr>
        </p:nvSpPr>
        <p:spPr/>
        <p:txBody>
          <a:bodyPr/>
          <a:lstStyle/>
          <a:p>
            <a:r>
              <a:rPr lang="en-GB"/>
              <a:t>Slide </a:t>
            </a:r>
            <a:fld id="{F5D8E26B-7BCF-4D25-9C89-0168A6618F18}" type="slidenum">
              <a:rPr lang="en-GB" smtClean="0"/>
              <a:pPr/>
              <a:t>13</a:t>
            </a:fld>
            <a:endParaRPr lang="en-GB"/>
          </a:p>
        </p:txBody>
      </p:sp>
      <p:pic>
        <p:nvPicPr>
          <p:cNvPr id="5" name="Picture 4"/>
          <p:cNvPicPr>
            <a:picLocks noChangeAspect="1"/>
          </p:cNvPicPr>
          <p:nvPr/>
        </p:nvPicPr>
        <p:blipFill>
          <a:blip r:embed="rId2"/>
          <a:stretch>
            <a:fillRect/>
          </a:stretch>
        </p:blipFill>
        <p:spPr>
          <a:xfrm>
            <a:off x="1524000" y="1143000"/>
            <a:ext cx="6096000" cy="266700"/>
          </a:xfrm>
          <a:prstGeom prst="rect">
            <a:avLst/>
          </a:prstGeom>
        </p:spPr>
      </p:pic>
      <p:pic>
        <p:nvPicPr>
          <p:cNvPr id="6" name="Picture 5"/>
          <p:cNvPicPr>
            <a:picLocks noChangeAspect="1"/>
          </p:cNvPicPr>
          <p:nvPr/>
        </p:nvPicPr>
        <p:blipFill>
          <a:blip r:embed="rId3"/>
          <a:stretch>
            <a:fillRect/>
          </a:stretch>
        </p:blipFill>
        <p:spPr>
          <a:xfrm>
            <a:off x="1457325" y="1371600"/>
            <a:ext cx="6467475" cy="2533650"/>
          </a:xfrm>
          <a:prstGeom prst="rect">
            <a:avLst/>
          </a:prstGeom>
        </p:spPr>
      </p:pic>
    </p:spTree>
    <p:extLst>
      <p:ext uri="{BB962C8B-B14F-4D97-AF65-F5344CB8AC3E}">
        <p14:creationId xmlns:p14="http://schemas.microsoft.com/office/powerpoint/2010/main" val="1815249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a:t>January 2018</a:t>
            </a:r>
            <a:endParaRPr lang="en-GB" dirty="0"/>
          </a:p>
        </p:txBody>
      </p:sp>
      <p:sp>
        <p:nvSpPr>
          <p:cNvPr id="5" name="Footer Placeholder 4"/>
          <p:cNvSpPr>
            <a:spLocks noGrp="1"/>
          </p:cNvSpPr>
          <p:nvPr>
            <p:ph type="ftr" idx="11"/>
          </p:nvPr>
        </p:nvSpPr>
        <p:spPr/>
        <p:txBody>
          <a:bodyPr/>
          <a:lstStyle/>
          <a:p>
            <a:r>
              <a:rPr lang="en-GB"/>
              <a:t>Rich Kennedy, HP Enterprise</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pic>
        <p:nvPicPr>
          <p:cNvPr id="7" name="Picture 6"/>
          <p:cNvPicPr>
            <a:picLocks noChangeAspect="1"/>
          </p:cNvPicPr>
          <p:nvPr/>
        </p:nvPicPr>
        <p:blipFill>
          <a:blip r:embed="rId2"/>
          <a:stretch>
            <a:fillRect/>
          </a:stretch>
        </p:blipFill>
        <p:spPr>
          <a:xfrm>
            <a:off x="1371600" y="990600"/>
            <a:ext cx="6724650" cy="4953000"/>
          </a:xfrm>
          <a:prstGeom prst="rect">
            <a:avLst/>
          </a:prstGeom>
        </p:spPr>
      </p:pic>
    </p:spTree>
    <p:extLst>
      <p:ext uri="{BB962C8B-B14F-4D97-AF65-F5344CB8AC3E}">
        <p14:creationId xmlns:p14="http://schemas.microsoft.com/office/powerpoint/2010/main" val="677697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a:t>January 2018</a:t>
            </a:r>
            <a:endParaRPr lang="en-GB" dirty="0"/>
          </a:p>
        </p:txBody>
      </p:sp>
      <p:sp>
        <p:nvSpPr>
          <p:cNvPr id="5" name="Footer Placeholder 4"/>
          <p:cNvSpPr>
            <a:spLocks noGrp="1"/>
          </p:cNvSpPr>
          <p:nvPr>
            <p:ph type="ftr" idx="11"/>
          </p:nvPr>
        </p:nvSpPr>
        <p:spPr/>
        <p:txBody>
          <a:bodyPr/>
          <a:lstStyle/>
          <a:p>
            <a:r>
              <a:rPr lang="en-GB"/>
              <a:t>Rich Kennedy, HP Enterprise</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pic>
        <p:nvPicPr>
          <p:cNvPr id="8" name="Picture 7"/>
          <p:cNvPicPr>
            <a:picLocks noChangeAspect="1"/>
          </p:cNvPicPr>
          <p:nvPr/>
        </p:nvPicPr>
        <p:blipFill>
          <a:blip r:embed="rId2"/>
          <a:stretch>
            <a:fillRect/>
          </a:stretch>
        </p:blipFill>
        <p:spPr>
          <a:xfrm>
            <a:off x="1371601" y="683334"/>
            <a:ext cx="5868966" cy="5792080"/>
          </a:xfrm>
          <a:prstGeom prst="rect">
            <a:avLst/>
          </a:prstGeom>
        </p:spPr>
      </p:pic>
    </p:spTree>
    <p:extLst>
      <p:ext uri="{BB962C8B-B14F-4D97-AF65-F5344CB8AC3E}">
        <p14:creationId xmlns:p14="http://schemas.microsoft.com/office/powerpoint/2010/main" val="2546415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A9955-F2D2-40E0-88BC-5F7BA619AEA2}"/>
              </a:ext>
            </a:extLst>
          </p:cNvPr>
          <p:cNvSpPr>
            <a:spLocks noGrp="1"/>
          </p:cNvSpPr>
          <p:nvPr>
            <p:ph type="title"/>
          </p:nvPr>
        </p:nvSpPr>
        <p:spPr/>
        <p:txBody>
          <a:bodyPr/>
          <a:lstStyle/>
          <a:p>
            <a:r>
              <a:rPr lang="en-US" dirty="0"/>
              <a:t>Ofcom Consultation</a:t>
            </a:r>
          </a:p>
        </p:txBody>
      </p:sp>
      <p:sp>
        <p:nvSpPr>
          <p:cNvPr id="6" name="Content Placeholder 5">
            <a:extLst>
              <a:ext uri="{FF2B5EF4-FFF2-40B4-BE49-F238E27FC236}">
                <a16:creationId xmlns:a16="http://schemas.microsoft.com/office/drawing/2014/main" id="{8E88E6D5-0413-47C5-A8BB-C6A128E23867}"/>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sz="2000" dirty="0"/>
              <a:t>Ofcom consultation looking at 6 and 60 GHz</a:t>
            </a:r>
            <a:endParaRPr lang="en-US" sz="1600" dirty="0"/>
          </a:p>
          <a:p>
            <a:pPr lvl="1">
              <a:buFont typeface="Arial" panose="020B0604020202020204" pitchFamily="34" charset="0"/>
              <a:buChar char="•"/>
            </a:pPr>
            <a:r>
              <a:rPr lang="en-US" sz="1400" u="sng" dirty="0">
                <a:hlinkClick r:id="rId2"/>
              </a:rPr>
              <a:t>https://www.ofcom.org.uk/consultations-and-statements/category-2/fixed-wireless-spectrum-strategy</a:t>
            </a:r>
            <a:r>
              <a:rPr lang="en-US" sz="1400" dirty="0"/>
              <a:t> </a:t>
            </a:r>
          </a:p>
          <a:p>
            <a:pPr lvl="1">
              <a:buFont typeface="Arial" panose="020B0604020202020204" pitchFamily="34" charset="0"/>
              <a:buChar char="•"/>
            </a:pPr>
            <a:r>
              <a:rPr lang="en-US" sz="1400" dirty="0">
                <a:hlinkClick r:id="rId3"/>
              </a:rPr>
              <a:t>https://mentor.ieee.org/802.18/dcn/18/18-18-0003-00-0000-ofcom-fixed-wireless-spectrum-strategy.pdf</a:t>
            </a:r>
            <a:r>
              <a:rPr lang="en-US" sz="1400" dirty="0"/>
              <a:t> </a:t>
            </a:r>
          </a:p>
          <a:p>
            <a:pPr lvl="1">
              <a:buFont typeface="Arial" panose="020B0604020202020204" pitchFamily="34" charset="0"/>
              <a:buChar char="•"/>
            </a:pPr>
            <a:r>
              <a:rPr lang="en-US" sz="1400" dirty="0"/>
              <a:t>The document consults on changing the </a:t>
            </a:r>
            <a:r>
              <a:rPr lang="en-US" sz="1400" dirty="0" err="1"/>
              <a:t>authorisation</a:t>
            </a:r>
            <a:r>
              <a:rPr lang="en-US" sz="1400" dirty="0"/>
              <a:t> regime in the 64 – 66 GHz band to licence exempt and seeks views on a revised technical condition across the 57-66 GHz, commonly known as V band, in order to enable new fixed wireless access use cases. We are also seeking views on the adjacent 66 - 71 GHz band given that it could be part of the same ecosystem as V band.</a:t>
            </a:r>
          </a:p>
          <a:p>
            <a:pPr lvl="1">
              <a:buFont typeface="Arial" panose="020B0604020202020204" pitchFamily="34" charset="0"/>
              <a:buChar char="•"/>
            </a:pPr>
            <a:r>
              <a:rPr lang="en-US" sz="1400" dirty="0"/>
              <a:t>We also wish to further explore small channels based on CEPT channel plans at 6 GHz as potential replacement option for low capacity links in the 1.4 GHz band noting that spectrum at 6 GHz is also currently being considered for radio local area network (RLAN) within Europe9. </a:t>
            </a:r>
          </a:p>
          <a:p>
            <a:pPr lvl="1">
              <a:buFont typeface="Arial" panose="020B0604020202020204" pitchFamily="34" charset="0"/>
              <a:buChar char="•"/>
            </a:pPr>
            <a:r>
              <a:rPr lang="en-US" sz="1400" dirty="0"/>
              <a:t>Given the current use of the 6 GHz band for long range high capacity connectivity, particularly between remote islands and between oil platforms, we are of the view that the international co-existence studies will first need to be completed to understand the feasibility of sharing before any decisions are taken regarding the use of RLANs in these frequency bands. </a:t>
            </a:r>
            <a:endParaRPr lang="en-US" dirty="0"/>
          </a:p>
          <a:p>
            <a:pPr lvl="1">
              <a:buFont typeface="Arial" panose="020B0604020202020204" pitchFamily="34" charset="0"/>
              <a:buChar char="•"/>
            </a:pPr>
            <a:r>
              <a:rPr lang="en-US" sz="1600" b="1" dirty="0"/>
              <a:t>Closing Date for Responses: 1 February 2018 </a:t>
            </a:r>
          </a:p>
          <a:p>
            <a:endParaRPr lang="en-US" dirty="0"/>
          </a:p>
        </p:txBody>
      </p:sp>
      <p:sp>
        <p:nvSpPr>
          <p:cNvPr id="5" name="Slide Number Placeholder 4">
            <a:extLst>
              <a:ext uri="{FF2B5EF4-FFF2-40B4-BE49-F238E27FC236}">
                <a16:creationId xmlns:a16="http://schemas.microsoft.com/office/drawing/2014/main" id="{E50F1EF1-C4C4-4E20-A97F-D1C8480F4420}"/>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4" name="Footer Placeholder 3">
            <a:extLst>
              <a:ext uri="{FF2B5EF4-FFF2-40B4-BE49-F238E27FC236}">
                <a16:creationId xmlns:a16="http://schemas.microsoft.com/office/drawing/2014/main" id="{1BC7C0C5-EE0C-46A6-A689-AC2639A23F63}"/>
              </a:ext>
            </a:extLst>
          </p:cNvPr>
          <p:cNvSpPr>
            <a:spLocks noGrp="1"/>
          </p:cNvSpPr>
          <p:nvPr>
            <p:ph type="ftr" idx="14"/>
          </p:nvPr>
        </p:nvSpPr>
        <p:spPr/>
        <p:txBody>
          <a:bodyPr/>
          <a:lstStyle/>
          <a:p>
            <a:r>
              <a:rPr lang="en-GB"/>
              <a:t>Rich Kennedy, HP Enterprise</a:t>
            </a:r>
          </a:p>
        </p:txBody>
      </p:sp>
      <p:sp>
        <p:nvSpPr>
          <p:cNvPr id="3" name="Date Placeholder 2">
            <a:extLst>
              <a:ext uri="{FF2B5EF4-FFF2-40B4-BE49-F238E27FC236}">
                <a16:creationId xmlns:a16="http://schemas.microsoft.com/office/drawing/2014/main" id="{6A2FFEA2-A67D-4D66-83AD-4E06758E0926}"/>
              </a:ext>
            </a:extLst>
          </p:cNvPr>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2124448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B78D1-4FE2-4F62-A8D1-8BD880F7805E}"/>
              </a:ext>
            </a:extLst>
          </p:cNvPr>
          <p:cNvSpPr>
            <a:spLocks noGrp="1"/>
          </p:cNvSpPr>
          <p:nvPr>
            <p:ph type="title"/>
          </p:nvPr>
        </p:nvSpPr>
        <p:spPr/>
        <p:txBody>
          <a:bodyPr/>
          <a:lstStyle/>
          <a:p>
            <a:r>
              <a:rPr lang="en-US" dirty="0"/>
              <a:t>Agenda for Irvine</a:t>
            </a:r>
          </a:p>
        </p:txBody>
      </p:sp>
      <p:sp>
        <p:nvSpPr>
          <p:cNvPr id="6" name="Content Placeholder 5">
            <a:extLst>
              <a:ext uri="{FF2B5EF4-FFF2-40B4-BE49-F238E27FC236}">
                <a16:creationId xmlns:a16="http://schemas.microsoft.com/office/drawing/2014/main" id="{B3A442E7-E92B-4C70-A6FC-1D82177850A5}"/>
              </a:ext>
            </a:extLst>
          </p:cNvPr>
          <p:cNvSpPr>
            <a:spLocks noGrp="1"/>
          </p:cNvSpPr>
          <p:nvPr>
            <p:ph idx="1"/>
          </p:nvPr>
        </p:nvSpPr>
        <p:spPr>
          <a:xfrm>
            <a:off x="685800" y="1676400"/>
            <a:ext cx="7770813" cy="4799013"/>
          </a:xfrm>
        </p:spPr>
        <p:txBody>
          <a:bodyPr/>
          <a:lstStyle/>
          <a:p>
            <a:pPr lvl="0">
              <a:buFont typeface="Arial" panose="020B0604020202020204" pitchFamily="34" charset="0"/>
              <a:buChar char="•"/>
            </a:pPr>
            <a:r>
              <a:rPr lang="en-US" sz="1800" dirty="0"/>
              <a:t>Administrative Items</a:t>
            </a:r>
          </a:p>
          <a:p>
            <a:pPr lvl="0">
              <a:buFont typeface="Arial" panose="020B0604020202020204" pitchFamily="34" charset="0"/>
              <a:buChar char="•"/>
            </a:pPr>
            <a:r>
              <a:rPr lang="en-US" sz="1800" dirty="0"/>
              <a:t>Approve Agenda, last minutes</a:t>
            </a:r>
          </a:p>
          <a:p>
            <a:pPr lvl="0">
              <a:buFont typeface="Arial" panose="020B0604020202020204" pitchFamily="34" charset="0"/>
              <a:buChar char="•"/>
            </a:pPr>
            <a:r>
              <a:rPr lang="en-US" sz="1800" dirty="0"/>
              <a:t>Discussion items </a:t>
            </a:r>
          </a:p>
          <a:p>
            <a:pPr lvl="1">
              <a:buFont typeface="Arial" panose="020B0604020202020204" pitchFamily="34" charset="0"/>
              <a:buChar char="•"/>
            </a:pPr>
            <a:r>
              <a:rPr lang="en-US" sz="1600" b="1" dirty="0"/>
              <a:t>Americas updates</a:t>
            </a:r>
            <a:r>
              <a:rPr lang="en-US" sz="1600" dirty="0"/>
              <a:t> </a:t>
            </a:r>
          </a:p>
          <a:p>
            <a:pPr marL="1200150" lvl="2" indent="-285750">
              <a:buFont typeface="Arial" panose="020B0604020202020204" pitchFamily="34" charset="0"/>
              <a:buChar char="•"/>
            </a:pPr>
            <a:r>
              <a:rPr lang="en-US" sz="1400" dirty="0"/>
              <a:t>ISED Spectrum Outlook consultation </a:t>
            </a:r>
          </a:p>
          <a:p>
            <a:pPr marL="1200150" lvl="2" indent="-285750">
              <a:buFont typeface="Arial" panose="020B0604020202020204" pitchFamily="34" charset="0"/>
              <a:buChar char="•"/>
            </a:pPr>
            <a:r>
              <a:rPr lang="en-US" sz="1400" dirty="0"/>
              <a:t>ISED TVWS consultation</a:t>
            </a:r>
          </a:p>
          <a:p>
            <a:pPr marL="1200150" lvl="2" indent="-285750">
              <a:buFont typeface="Arial" panose="020B0604020202020204" pitchFamily="34" charset="0"/>
              <a:buChar char="•"/>
            </a:pPr>
            <a:r>
              <a:rPr lang="en-US" sz="1400" dirty="0"/>
              <a:t>S.1682 - Airwaves Act</a:t>
            </a:r>
          </a:p>
          <a:p>
            <a:pPr lvl="1">
              <a:buFont typeface="Arial" panose="020B0604020202020204" pitchFamily="34" charset="0"/>
              <a:buChar char="•"/>
            </a:pPr>
            <a:r>
              <a:rPr lang="en-US" sz="1600" b="1" dirty="0"/>
              <a:t>EMEA updates</a:t>
            </a:r>
            <a:r>
              <a:rPr lang="en-US" sz="1600" dirty="0"/>
              <a:t> </a:t>
            </a:r>
          </a:p>
          <a:p>
            <a:pPr marL="1200150" lvl="2" indent="-285750">
              <a:buFont typeface="Arial" panose="020B0604020202020204" pitchFamily="34" charset="0"/>
              <a:buChar char="•"/>
            </a:pPr>
            <a:r>
              <a:rPr lang="en-US" sz="1400" dirty="0"/>
              <a:t>6 GHz (EC Mandate, SR Doc, SE45/FM57, 3GPP, etc.) </a:t>
            </a:r>
          </a:p>
          <a:p>
            <a:pPr marL="1200150" lvl="2" indent="-285750">
              <a:buFont typeface="Arial" panose="020B0604020202020204" pitchFamily="34" charset="0"/>
              <a:buChar char="•"/>
            </a:pPr>
            <a:r>
              <a:rPr lang="en-US" sz="1400" dirty="0"/>
              <a:t>Ofcom</a:t>
            </a:r>
          </a:p>
          <a:p>
            <a:pPr marL="1200150" lvl="2" indent="-285750">
              <a:buFont typeface="Arial" panose="020B0604020202020204" pitchFamily="34" charset="0"/>
              <a:buChar char="•"/>
            </a:pPr>
            <a:r>
              <a:rPr lang="en-US" sz="1400" dirty="0"/>
              <a:t>ETSI standards</a:t>
            </a:r>
          </a:p>
          <a:p>
            <a:pPr lvl="1">
              <a:buFont typeface="Arial" panose="020B0604020202020204" pitchFamily="34" charset="0"/>
              <a:buChar char="•"/>
            </a:pPr>
            <a:r>
              <a:rPr lang="en-US" sz="1600" b="1" dirty="0"/>
              <a:t>APAC updates</a:t>
            </a:r>
            <a:r>
              <a:rPr lang="en-US" sz="1600" dirty="0"/>
              <a:t> </a:t>
            </a:r>
          </a:p>
          <a:p>
            <a:pPr marL="1200150" lvl="2" indent="-285750">
              <a:buFont typeface="Arial" panose="020B0604020202020204" pitchFamily="34" charset="0"/>
              <a:buChar char="•"/>
            </a:pPr>
            <a:r>
              <a:rPr lang="en-US" sz="1400" dirty="0"/>
              <a:t>ACMA LIPD update </a:t>
            </a:r>
          </a:p>
          <a:p>
            <a:pPr marL="1200150" lvl="2" indent="-285750">
              <a:buFont typeface="Arial" panose="020B0604020202020204" pitchFamily="34" charset="0"/>
              <a:buChar char="•"/>
            </a:pPr>
            <a:r>
              <a:rPr lang="en-US" sz="1400" dirty="0"/>
              <a:t>Hong Kong 920-925MHz SRD </a:t>
            </a:r>
          </a:p>
          <a:p>
            <a:pPr lvl="0">
              <a:buFont typeface="Arial" panose="020B0604020202020204" pitchFamily="34" charset="0"/>
              <a:buChar char="•"/>
            </a:pPr>
            <a:r>
              <a:rPr lang="en-US" sz="1800" dirty="0"/>
              <a:t>Actions required </a:t>
            </a:r>
          </a:p>
          <a:p>
            <a:pPr lvl="1">
              <a:buFont typeface="Arial" panose="020B0604020202020204" pitchFamily="34" charset="0"/>
              <a:buChar char="•"/>
            </a:pPr>
            <a:r>
              <a:rPr lang="en-US" sz="1600" dirty="0"/>
              <a:t>TBD (decided by the TAG on Tuesday)</a:t>
            </a:r>
          </a:p>
          <a:p>
            <a:pPr>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4B20DBDB-69A7-48CF-9778-5295C70BCDB4}"/>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a:extLst>
              <a:ext uri="{FF2B5EF4-FFF2-40B4-BE49-F238E27FC236}">
                <a16:creationId xmlns:a16="http://schemas.microsoft.com/office/drawing/2014/main" id="{5D4E0AE2-6766-4F6D-B8D5-F50D20592799}"/>
              </a:ext>
            </a:extLst>
          </p:cNvPr>
          <p:cNvSpPr>
            <a:spLocks noGrp="1"/>
          </p:cNvSpPr>
          <p:nvPr>
            <p:ph type="ftr" idx="14"/>
          </p:nvPr>
        </p:nvSpPr>
        <p:spPr/>
        <p:txBody>
          <a:bodyPr/>
          <a:lstStyle/>
          <a:p>
            <a:r>
              <a:rPr lang="en-GB"/>
              <a:t>Rich Kennedy, HP Enterprise</a:t>
            </a:r>
          </a:p>
        </p:txBody>
      </p:sp>
      <p:sp>
        <p:nvSpPr>
          <p:cNvPr id="3" name="Date Placeholder 2">
            <a:extLst>
              <a:ext uri="{FF2B5EF4-FFF2-40B4-BE49-F238E27FC236}">
                <a16:creationId xmlns:a16="http://schemas.microsoft.com/office/drawing/2014/main" id="{ED563FC4-49C8-4E57-BB0F-4A243743FDC0}"/>
              </a:ext>
            </a:extLst>
          </p:cNvPr>
          <p:cNvSpPr>
            <a:spLocks noGrp="1"/>
          </p:cNvSpPr>
          <p:nvPr>
            <p:ph type="dt" idx="15"/>
          </p:nvPr>
        </p:nvSpPr>
        <p:spPr/>
        <p:txBody>
          <a:bodyPr/>
          <a:lstStyle/>
          <a:p>
            <a:r>
              <a:rPr lang="en-US"/>
              <a:t>January 2018</a:t>
            </a:r>
            <a:endParaRPr lang="en-GB"/>
          </a:p>
        </p:txBody>
      </p:sp>
    </p:spTree>
    <p:extLst>
      <p:ext uri="{BB962C8B-B14F-4D97-AF65-F5344CB8AC3E}">
        <p14:creationId xmlns:p14="http://schemas.microsoft.com/office/powerpoint/2010/main" val="2161892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a:t>TBD</a:t>
            </a:r>
          </a:p>
        </p:txBody>
      </p:sp>
      <p:sp>
        <p:nvSpPr>
          <p:cNvPr id="4" name="Date Placeholder 3"/>
          <p:cNvSpPr>
            <a:spLocks noGrp="1"/>
          </p:cNvSpPr>
          <p:nvPr>
            <p:ph type="dt" sz="quarter" idx="10"/>
          </p:nvPr>
        </p:nvSpPr>
        <p:spPr/>
        <p:txBody>
          <a:bodyPr/>
          <a:lstStyle/>
          <a:p>
            <a:pPr>
              <a:defRPr/>
            </a:pPr>
            <a:r>
              <a:rPr lang="en-US"/>
              <a:t>January 2018</a:t>
            </a:r>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18</a:t>
            </a:fld>
            <a:endParaRPr lang="en-GB"/>
          </a:p>
        </p:txBody>
      </p:sp>
    </p:spTree>
    <p:extLst>
      <p:ext uri="{BB962C8B-B14F-4D97-AF65-F5344CB8AC3E}">
        <p14:creationId xmlns:p14="http://schemas.microsoft.com/office/powerpoint/2010/main" val="3331238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Any Other Business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Next meeting: </a:t>
            </a:r>
            <a:r>
              <a:rPr lang="en-US" b="0" dirty="0"/>
              <a:t>January 16, 2018 at the IEEE 802 Wireless Interim in Irvine.</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2294828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the agenda</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ISED Canada TVWS consultation</a:t>
            </a:r>
          </a:p>
          <a:p>
            <a:pPr lvl="1">
              <a:buFont typeface="Arial" panose="020B0604020202020204" pitchFamily="34" charset="0"/>
              <a:buChar char="•"/>
            </a:pPr>
            <a:r>
              <a:rPr lang="en-US" altLang="en-US" dirty="0"/>
              <a:t>ISED Canada Spectrum Outlook consultation</a:t>
            </a:r>
          </a:p>
          <a:p>
            <a:pPr lvl="1">
              <a:buFont typeface="Arial" panose="020B0604020202020204" pitchFamily="34" charset="0"/>
              <a:buChar char="•"/>
            </a:pPr>
            <a:r>
              <a:rPr lang="en-US" altLang="en-US" dirty="0"/>
              <a:t>Ofcom consultation for 6 and 60 GHz</a:t>
            </a:r>
          </a:p>
          <a:p>
            <a:pPr lvl="1">
              <a:buFont typeface="Arial" panose="020B0604020202020204" pitchFamily="34" charset="0"/>
              <a:buChar char="•"/>
            </a:pPr>
            <a:r>
              <a:rPr lang="en-US" altLang="en-US" dirty="0"/>
              <a:t>Agenda for the January Interim</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TBD</a:t>
            </a:r>
          </a:p>
          <a:p>
            <a:pPr>
              <a:buFont typeface="Arial" panose="020B0604020202020204" pitchFamily="34" charset="0"/>
              <a:buChar char="•"/>
            </a:pPr>
            <a:r>
              <a:rPr lang="en-US" altLang="en-US" dirty="0"/>
              <a:t>AOB 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January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January 2018</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6148C502-3291-411C-AA70-995BD69F1BEB}"/>
              </a:ext>
            </a:extLst>
          </p:cNvPr>
          <p:cNvSpPr>
            <a:spLocks noGrp="1" noChangeArrowheads="1"/>
          </p:cNvSpPr>
          <p:nvPr>
            <p:ph type="title"/>
          </p:nvPr>
        </p:nvSpPr>
        <p:spPr>
          <a:xfrm>
            <a:off x="304800" y="609600"/>
            <a:ext cx="8839200" cy="685800"/>
          </a:xfrm>
        </p:spPr>
        <p:txBody>
          <a:bodyPr/>
          <a:lstStyle/>
          <a:p>
            <a:r>
              <a:rPr lang="en-US" altLang="en-US" sz="3200"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a:p>
        </p:txBody>
      </p:sp>
      <p:sp>
        <p:nvSpPr>
          <p:cNvPr id="8195" name="Rectangle 1027">
            <a:extLst>
              <a:ext uri="{FF2B5EF4-FFF2-40B4-BE49-F238E27FC236}">
                <a16:creationId xmlns:a16="http://schemas.microsoft.com/office/drawing/2014/main" id="{4A6BE35E-E760-48C3-BCF8-58201FF094B5}"/>
              </a:ext>
            </a:extLst>
          </p:cNvPr>
          <p:cNvSpPr>
            <a:spLocks noGrp="1" noChangeArrowheads="1"/>
          </p:cNvSpPr>
          <p:nvPr>
            <p:ph type="body" idx="1"/>
          </p:nvPr>
        </p:nvSpPr>
        <p:spPr>
          <a:xfrm>
            <a:off x="-17463" y="2057400"/>
            <a:ext cx="9144001" cy="42672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a:extLst>
              <a:ext uri="{FF2B5EF4-FFF2-40B4-BE49-F238E27FC236}">
                <a16:creationId xmlns:a16="http://schemas.microsoft.com/office/drawing/2014/main" id="{79FA4405-8E27-4DBE-9A36-1E9759782FBC}"/>
              </a:ext>
            </a:extLst>
          </p:cNvPr>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261695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8B8934A5-BD6B-41BF-8E03-62FC8CB31480}"/>
              </a:ext>
            </a:extLst>
          </p:cNvPr>
          <p:cNvSpPr>
            <a:spLocks noGrp="1" noChangeArrowheads="1"/>
          </p:cNvSpPr>
          <p:nvPr>
            <p:ph type="title"/>
          </p:nvPr>
        </p:nvSpPr>
        <p:spPr>
          <a:xfrm>
            <a:off x="685800" y="457200"/>
            <a:ext cx="7772400" cy="990600"/>
          </a:xfrm>
        </p:spPr>
        <p:txBody>
          <a:bodyPr/>
          <a:lstStyle/>
          <a:p>
            <a:r>
              <a:rPr lang="en-US" altLang="en-US" sz="3200" u="sng" dirty="0">
                <a:solidFill>
                  <a:schemeClr val="tx1"/>
                </a:solidFill>
                <a:latin typeface="Calibri" panose="020F0502020204030204" pitchFamily="34" charset="0"/>
                <a:cs typeface="Calibri" panose="020F0502020204030204" pitchFamily="34" charset="0"/>
              </a:rPr>
              <a:t>Ways to inform IEEE</a:t>
            </a:r>
            <a:endParaRPr lang="en-US" altLang="en-US" sz="3200" u="sng" dirty="0"/>
          </a:p>
        </p:txBody>
      </p:sp>
      <p:sp>
        <p:nvSpPr>
          <p:cNvPr id="9219" name="Rectangle 3">
            <a:extLst>
              <a:ext uri="{FF2B5EF4-FFF2-40B4-BE49-F238E27FC236}">
                <a16:creationId xmlns:a16="http://schemas.microsoft.com/office/drawing/2014/main" id="{DBC3D601-7439-477A-A28E-BA5EC2BBA79D}"/>
              </a:ext>
            </a:extLst>
          </p:cNvPr>
          <p:cNvSpPr>
            <a:spLocks noGrp="1" noChangeArrowheads="1"/>
          </p:cNvSpPr>
          <p:nvPr>
            <p:ph type="body" idx="1"/>
          </p:nvPr>
        </p:nvSpPr>
        <p:spPr>
          <a:xfrm>
            <a:off x="228600" y="21336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a:extLst>
              <a:ext uri="{FF2B5EF4-FFF2-40B4-BE49-F238E27FC236}">
                <a16:creationId xmlns:a16="http://schemas.microsoft.com/office/drawing/2014/main" id="{F2E1238E-549F-45DB-B062-EBDBFFCB4415}"/>
              </a:ext>
            </a:extLst>
          </p:cNvPr>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541211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37B522EC-3627-4FC4-BC1C-F7FC93C65741}"/>
              </a:ext>
            </a:extLst>
          </p:cNvPr>
          <p:cNvSpPr>
            <a:spLocks noGrp="1" noChangeArrowheads="1"/>
          </p:cNvSpPr>
          <p:nvPr>
            <p:ph type="title"/>
          </p:nvPr>
        </p:nvSpPr>
        <p:spPr>
          <a:xfrm>
            <a:off x="228600" y="381000"/>
            <a:ext cx="8686800" cy="1143000"/>
          </a:xfrm>
        </p:spPr>
        <p:txBody>
          <a:bodyPr/>
          <a:lstStyle/>
          <a:p>
            <a:r>
              <a:rPr lang="en-US" altLang="en-US" sz="3200" u="sng" dirty="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a:extLst>
              <a:ext uri="{FF2B5EF4-FFF2-40B4-BE49-F238E27FC236}">
                <a16:creationId xmlns:a16="http://schemas.microsoft.com/office/drawing/2014/main" id="{258100FE-BCFA-4681-9D91-D9D8E5325CF0}"/>
              </a:ext>
            </a:extLst>
          </p:cNvPr>
          <p:cNvSpPr>
            <a:spLocks noGrp="1" noChangeArrowheads="1"/>
          </p:cNvSpPr>
          <p:nvPr>
            <p:ph type="body" idx="1"/>
          </p:nvPr>
        </p:nvSpPr>
        <p:spPr>
          <a:xfrm>
            <a:off x="685800" y="1295400"/>
            <a:ext cx="7772400" cy="53340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marL="457200" lvl="1" indent="0" algn="ctr">
              <a:lnSpc>
                <a:spcPct val="80000"/>
              </a:lnSpc>
              <a:spcAft>
                <a:spcPct val="40000"/>
              </a:spcAft>
              <a:buSzPct val="150000"/>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a:extLst>
              <a:ext uri="{FF2B5EF4-FFF2-40B4-BE49-F238E27FC236}">
                <a16:creationId xmlns:a16="http://schemas.microsoft.com/office/drawing/2014/main" id="{A229572B-8AD8-46A4-86C3-30389247371F}"/>
              </a:ext>
            </a:extLst>
          </p:cNvPr>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834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04AE9A46-6CB1-45E5-843B-9AC5CEF2AB98}"/>
              </a:ext>
            </a:extLst>
          </p:cNvPr>
          <p:cNvSpPr>
            <a:spLocks noGrp="1" noChangeArrowheads="1"/>
          </p:cNvSpPr>
          <p:nvPr>
            <p:ph type="title"/>
          </p:nvPr>
        </p:nvSpPr>
        <p:spPr>
          <a:xfrm>
            <a:off x="381000" y="609600"/>
            <a:ext cx="8458200" cy="609600"/>
          </a:xfrm>
        </p:spPr>
        <p:txBody>
          <a:bodyPr/>
          <a:lstStyle/>
          <a:p>
            <a:r>
              <a:rPr lang="en-GB" altLang="en-US" sz="3200" u="sng" dirty="0">
                <a:solidFill>
                  <a:schemeClr val="tx1"/>
                </a:solidFill>
                <a:latin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a:extLst>
              <a:ext uri="{FF2B5EF4-FFF2-40B4-BE49-F238E27FC236}">
                <a16:creationId xmlns:a16="http://schemas.microsoft.com/office/drawing/2014/main" id="{928B9A60-909C-4376-94B9-8DBC940017AB}"/>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6BA61292-7125-4016-A37C-6511588C5B0C}"/>
              </a:ext>
            </a:extLst>
          </p:cNvPr>
          <p:cNvSpPr>
            <a:spLocks noChangeArrowheads="1"/>
          </p:cNvSpPr>
          <p:nvPr/>
        </p:nvSpPr>
        <p:spPr bwMode="auto">
          <a:xfrm>
            <a:off x="304800" y="14478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pitchFamily="2" charset="2"/>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p>
          <a:p>
            <a:pPr lvl="1">
              <a:lnSpc>
                <a:spcPct val="90000"/>
              </a:lnSpc>
              <a:spcBef>
                <a:spcPct val="0"/>
              </a:spcBef>
              <a:buFont typeface="Monotype Sorts" pitchFamily="2" charset="2"/>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11269" name="Text Box 7">
            <a:extLst>
              <a:ext uri="{FF2B5EF4-FFF2-40B4-BE49-F238E27FC236}">
                <a16:creationId xmlns:a16="http://schemas.microsoft.com/office/drawing/2014/main" id="{34D1F3CD-E56C-45E2-B6CC-3A8A130C61FB}"/>
              </a:ext>
            </a:extLst>
          </p:cNvPr>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8971466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8</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4572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a:xfrm>
            <a:off x="704850" y="317500"/>
            <a:ext cx="1874823" cy="273050"/>
          </a:xfrm>
        </p:spPr>
        <p:txBody>
          <a:bodyPr/>
          <a:lstStyle/>
          <a:p>
            <a:r>
              <a:rPr lang="en-US"/>
              <a:t>January 2018</a:t>
            </a:r>
            <a:endParaRPr lang="en-GB" dirty="0"/>
          </a:p>
        </p:txBody>
      </p:sp>
      <p:sp>
        <p:nvSpPr>
          <p:cNvPr id="3" name="Footer Placeholder 2"/>
          <p:cNvSpPr>
            <a:spLocks noGrp="1"/>
          </p:cNvSpPr>
          <p:nvPr>
            <p:ph type="ftr" idx="11"/>
          </p:nvPr>
        </p:nvSpPr>
        <p:spPr/>
        <p:txBody>
          <a:bodyPr/>
          <a:lstStyle/>
          <a:p>
            <a:r>
              <a:rPr lang="en-GB"/>
              <a:t>Rich Kennedy, HP Enterprise</a:t>
            </a:r>
          </a:p>
        </p:txBody>
      </p:sp>
      <p:sp>
        <p:nvSpPr>
          <p:cNvPr id="4" name="Slide Number Placeholder 3"/>
          <p:cNvSpPr>
            <a:spLocks noGrp="1"/>
          </p:cNvSpPr>
          <p:nvPr>
            <p:ph type="sldNum" idx="12"/>
          </p:nvPr>
        </p:nvSpPr>
        <p:spPr/>
        <p:txBody>
          <a:bodyPr/>
          <a:lstStyle/>
          <a:p>
            <a:r>
              <a:rPr lang="en-GB"/>
              <a:t>Slide </a:t>
            </a:r>
            <a:fld id="{F5D8E26B-7BCF-4D25-9C89-0168A6618F18}" type="slidenum">
              <a:rPr lang="en-GB" smtClean="0"/>
              <a:pPr/>
              <a:t>8</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pPr lvl="1"/>
            <a:r>
              <a:rPr lang="en-US" altLang="en-US" dirty="0"/>
              <a:t>ISED Canada TVWS consultation</a:t>
            </a:r>
          </a:p>
          <a:p>
            <a:pPr lvl="1"/>
            <a:r>
              <a:rPr lang="en-US" altLang="en-US" dirty="0"/>
              <a:t>ISED Canada Spectrum Outlook consultation</a:t>
            </a:r>
          </a:p>
          <a:p>
            <a:pPr lvl="1"/>
            <a:r>
              <a:rPr lang="en-US" altLang="en-US" dirty="0"/>
              <a:t>Ofcom consultation for 6 and 60 GHz</a:t>
            </a:r>
          </a:p>
          <a:p>
            <a:endParaRPr lang="en-US" sz="2000" dirty="0"/>
          </a:p>
        </p:txBody>
      </p:sp>
      <p:sp>
        <p:nvSpPr>
          <p:cNvPr id="4" name="Date Placeholder 3"/>
          <p:cNvSpPr>
            <a:spLocks noGrp="1"/>
          </p:cNvSpPr>
          <p:nvPr>
            <p:ph type="dt" sz="quarter" idx="10"/>
          </p:nvPr>
        </p:nvSpPr>
        <p:spPr/>
        <p:txBody>
          <a:bodyPr/>
          <a:lstStyle/>
          <a:p>
            <a:pPr>
              <a:defRPr/>
            </a:pPr>
            <a:r>
              <a:rPr lang="en-US"/>
              <a:t>January 2018</a:t>
            </a:r>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9</a:t>
            </a:fld>
            <a:endParaRPr lang="en-GB"/>
          </a:p>
        </p:txBody>
      </p:sp>
    </p:spTree>
    <p:extLst>
      <p:ext uri="{BB962C8B-B14F-4D97-AF65-F5344CB8AC3E}">
        <p14:creationId xmlns:p14="http://schemas.microsoft.com/office/powerpoint/2010/main" val="194256778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64489</TotalTime>
  <Words>1577</Words>
  <Application>Microsoft Office PowerPoint</Application>
  <PresentationFormat>On-screen Show (4:3)</PresentationFormat>
  <Paragraphs>183</Paragraphs>
  <Slides>19</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9" baseType="lpstr">
      <vt:lpstr>MS Gothic</vt:lpstr>
      <vt:lpstr>ＭＳ Ｐゴシック</vt:lpstr>
      <vt:lpstr>Arial</vt:lpstr>
      <vt:lpstr>Arial Unicode MS</vt:lpstr>
      <vt:lpstr>Calibri</vt:lpstr>
      <vt:lpstr>Helvetica</vt:lpstr>
      <vt:lpstr>Monotype Sorts</vt:lpstr>
      <vt:lpstr>Times New Roman</vt:lpstr>
      <vt:lpstr>Office Theme</vt:lpstr>
      <vt:lpstr>Document</vt:lpstr>
      <vt:lpstr>IEEE 802.18 RR-TAG January11th Teleconference Agenda</vt:lpstr>
      <vt:lpstr>Agenda</vt:lpstr>
      <vt:lpstr>Administrative Items</vt:lpstr>
      <vt:lpstr>Participants have a duty to inform the IEEE</vt:lpstr>
      <vt:lpstr>Ways to inform IEEE</vt:lpstr>
      <vt:lpstr>Other guidelines for IEEE WG meetings</vt:lpstr>
      <vt:lpstr>Patent-related information</vt:lpstr>
      <vt:lpstr>PowerPoint Presentation</vt:lpstr>
      <vt:lpstr>Discussion Items</vt:lpstr>
      <vt:lpstr>ISED Canada TVWS consultation</vt:lpstr>
      <vt:lpstr>ISED Spectrum Outlook</vt:lpstr>
      <vt:lpstr>PowerPoint Presentation</vt:lpstr>
      <vt:lpstr>PowerPoint Presentation</vt:lpstr>
      <vt:lpstr>PowerPoint Presentation</vt:lpstr>
      <vt:lpstr>PowerPoint Presentation</vt:lpstr>
      <vt:lpstr>Ofcom Consultation</vt:lpstr>
      <vt:lpstr>Agenda for Irvine</vt:lpstr>
      <vt:lpstr>Actions [Required]</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Richard Kennedy</cp:lastModifiedBy>
  <cp:revision>375</cp:revision>
  <cp:lastPrinted>2017-08-03T16:59:47Z</cp:lastPrinted>
  <dcterms:created xsi:type="dcterms:W3CDTF">2016-03-03T14:54:45Z</dcterms:created>
  <dcterms:modified xsi:type="dcterms:W3CDTF">2018-01-11T15:39:25Z</dcterms:modified>
</cp:coreProperties>
</file>