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66" r:id="rId3"/>
    <p:sldId id="267" r:id="rId4"/>
    <p:sldId id="331" r:id="rId5"/>
    <p:sldId id="388" r:id="rId6"/>
    <p:sldId id="382" r:id="rId7"/>
    <p:sldId id="399" r:id="rId8"/>
    <p:sldId id="401" r:id="rId9"/>
    <p:sldId id="393" r:id="rId10"/>
    <p:sldId id="404" r:id="rId11"/>
    <p:sldId id="405" r:id="rId12"/>
    <p:sldId id="403" r:id="rId13"/>
    <p:sldId id="402" r:id="rId14"/>
    <p:sldId id="391" r:id="rId15"/>
    <p:sldId id="386" r:id="rId16"/>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13" autoAdjust="0"/>
    <p:restoredTop sz="95501" autoAdjust="0"/>
  </p:normalViewPr>
  <p:slideViewPr>
    <p:cSldViewPr>
      <p:cViewPr varScale="1">
        <p:scale>
          <a:sx n="84" d="100"/>
          <a:sy n="84" d="100"/>
        </p:scale>
        <p:origin x="1392"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12/14/2017</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358740" y="9105315"/>
            <a:ext cx="425252" cy="186814"/>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980188" y="8933183"/>
            <a:ext cx="3044239" cy="471353"/>
          </a:xfrm>
          <a:prstGeom prst="rect">
            <a:avLst/>
          </a:prstGeom>
          <a:noFill/>
          <a:ln w="9525">
            <a:noFill/>
            <a:miter lim="800000"/>
            <a:headEnd/>
            <a:tailEnd/>
          </a:ln>
        </p:spPr>
        <p:txBody>
          <a:bodyPr lIns="94218" tIns="47108" rIns="94218" bIns="47108" anchor="b"/>
          <a:lstStyle/>
          <a:p>
            <a:pPr algn="r" defTabSz="942861"/>
            <a:fld id="{79C13437-2E59-4BF7-9AFD-498D09D2BC71}" type="slidenum">
              <a:rPr lang="en-US"/>
              <a:pPr algn="r" defTabSz="942861"/>
              <a:t>4</a:t>
            </a:fld>
            <a:endParaRPr lang="en-US"/>
          </a:p>
        </p:txBody>
      </p:sp>
      <p:sp>
        <p:nvSpPr>
          <p:cNvPr id="13319" name="Rectangle 2"/>
          <p:cNvSpPr>
            <a:spLocks noGrp="1" noRot="1" noChangeAspect="1" noChangeArrowheads="1" noTextEdit="1"/>
          </p:cNvSpPr>
          <p:nvPr>
            <p:ph type="sldImg"/>
          </p:nvPr>
        </p:nvSpPr>
        <p:spPr>
          <a:xfrm>
            <a:off x="1163638" y="706438"/>
            <a:ext cx="4699000" cy="3524250"/>
          </a:xfrm>
          <a:ln/>
        </p:spPr>
      </p:sp>
      <p:sp>
        <p:nvSpPr>
          <p:cNvPr id="13320" name="Rectangle 3"/>
          <p:cNvSpPr>
            <a:spLocks noGrp="1" noChangeArrowheads="1"/>
          </p:cNvSpPr>
          <p:nvPr>
            <p:ph type="body" idx="1"/>
          </p:nvPr>
        </p:nvSpPr>
        <p:spPr>
          <a:xfrm>
            <a:off x="937556" y="4467396"/>
            <a:ext cx="5149316" cy="4230915"/>
          </a:xfrm>
          <a:noFill/>
          <a:ln/>
        </p:spPr>
        <p:txBody>
          <a:bodyPr lIns="94218" tIns="47108" rIns="94218" bIns="47108"/>
          <a:lstStyle/>
          <a:p>
            <a:pPr defTabSz="929945"/>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December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December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December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December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802.18-17/0146r0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transition.fcc.gov/Daily_Releases/Daily_Business/2017/db1120/FCC-17-158A1.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c.gc.ca/eic/site/smt-gst.nsf/eng/sf11343.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December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December 14</a:t>
            </a:r>
            <a:r>
              <a:rPr lang="en-US" baseline="30000" dirty="0" smtClean="0">
                <a:latin typeface="Times New Roman" charset="0"/>
              </a:rPr>
              <a:t>th</a:t>
            </a:r>
            <a:r>
              <a:rPr lang="en-US" dirty="0" smtClean="0">
                <a:latin typeface="Times New Roman" charset="0"/>
              </a:rPr>
              <a:t> 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Date</a:t>
            </a:r>
            <a:r>
              <a:rPr lang="en-GB" sz="2000" dirty="0"/>
              <a:t>:</a:t>
            </a:r>
            <a:r>
              <a:rPr lang="en-GB" sz="2000" b="0" dirty="0"/>
              <a:t> </a:t>
            </a:r>
            <a:r>
              <a:rPr lang="en-GB" sz="2000" b="0" dirty="0" smtClean="0"/>
              <a:t>2017-11-30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377"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Rich Kennedy, HP Enterprise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pic>
        <p:nvPicPr>
          <p:cNvPr id="7" name="Picture 6"/>
          <p:cNvPicPr>
            <a:picLocks noChangeAspect="1"/>
          </p:cNvPicPr>
          <p:nvPr/>
        </p:nvPicPr>
        <p:blipFill>
          <a:blip r:embed="rId2"/>
          <a:stretch>
            <a:fillRect/>
          </a:stretch>
        </p:blipFill>
        <p:spPr>
          <a:xfrm>
            <a:off x="1443037" y="685800"/>
            <a:ext cx="6257925" cy="5715000"/>
          </a:xfrm>
          <a:prstGeom prst="rect">
            <a:avLst/>
          </a:prstGeom>
        </p:spPr>
      </p:pic>
    </p:spTree>
    <p:extLst>
      <p:ext uri="{BB962C8B-B14F-4D97-AF65-F5344CB8AC3E}">
        <p14:creationId xmlns:p14="http://schemas.microsoft.com/office/powerpoint/2010/main" val="2984845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December 2017</a:t>
            </a:r>
            <a:endParaRPr lang="en-GB"/>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11</a:t>
            </a:fld>
            <a:endParaRPr lang="en-GB"/>
          </a:p>
        </p:txBody>
      </p:sp>
      <p:pic>
        <p:nvPicPr>
          <p:cNvPr id="5" name="Picture 4"/>
          <p:cNvPicPr>
            <a:picLocks noChangeAspect="1"/>
          </p:cNvPicPr>
          <p:nvPr/>
        </p:nvPicPr>
        <p:blipFill>
          <a:blip r:embed="rId2"/>
          <a:stretch>
            <a:fillRect/>
          </a:stretch>
        </p:blipFill>
        <p:spPr>
          <a:xfrm>
            <a:off x="1524000" y="1143000"/>
            <a:ext cx="6096000" cy="266700"/>
          </a:xfrm>
          <a:prstGeom prst="rect">
            <a:avLst/>
          </a:prstGeom>
        </p:spPr>
      </p:pic>
      <p:pic>
        <p:nvPicPr>
          <p:cNvPr id="6" name="Picture 5"/>
          <p:cNvPicPr>
            <a:picLocks noChangeAspect="1"/>
          </p:cNvPicPr>
          <p:nvPr/>
        </p:nvPicPr>
        <p:blipFill>
          <a:blip r:embed="rId3"/>
          <a:stretch>
            <a:fillRect/>
          </a:stretch>
        </p:blipFill>
        <p:spPr>
          <a:xfrm>
            <a:off x="1457325" y="1371600"/>
            <a:ext cx="6467475" cy="2533650"/>
          </a:xfrm>
          <a:prstGeom prst="rect">
            <a:avLst/>
          </a:prstGeom>
        </p:spPr>
      </p:pic>
    </p:spTree>
    <p:extLst>
      <p:ext uri="{BB962C8B-B14F-4D97-AF65-F5344CB8AC3E}">
        <p14:creationId xmlns:p14="http://schemas.microsoft.com/office/powerpoint/2010/main" val="1815249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Rich Kennedy, HP Enterprise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pic>
        <p:nvPicPr>
          <p:cNvPr id="7" name="Picture 6"/>
          <p:cNvPicPr>
            <a:picLocks noChangeAspect="1"/>
          </p:cNvPicPr>
          <p:nvPr/>
        </p:nvPicPr>
        <p:blipFill>
          <a:blip r:embed="rId2"/>
          <a:stretch>
            <a:fillRect/>
          </a:stretch>
        </p:blipFill>
        <p:spPr>
          <a:xfrm>
            <a:off x="1209675" y="952500"/>
            <a:ext cx="6724650" cy="4953000"/>
          </a:xfrm>
          <a:prstGeom prst="rect">
            <a:avLst/>
          </a:prstGeom>
        </p:spPr>
      </p:pic>
    </p:spTree>
    <p:extLst>
      <p:ext uri="{BB962C8B-B14F-4D97-AF65-F5344CB8AC3E}">
        <p14:creationId xmlns:p14="http://schemas.microsoft.com/office/powerpoint/2010/main" val="677697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Rich Kennedy, HP Enterprise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pic>
        <p:nvPicPr>
          <p:cNvPr id="8" name="Picture 7"/>
          <p:cNvPicPr>
            <a:picLocks noChangeAspect="1"/>
          </p:cNvPicPr>
          <p:nvPr/>
        </p:nvPicPr>
        <p:blipFill>
          <a:blip r:embed="rId2"/>
          <a:stretch>
            <a:fillRect/>
          </a:stretch>
        </p:blipFill>
        <p:spPr>
          <a:xfrm>
            <a:off x="1371601" y="683334"/>
            <a:ext cx="5868966" cy="5792080"/>
          </a:xfrm>
          <a:prstGeom prst="rect">
            <a:avLst/>
          </a:prstGeom>
        </p:spPr>
      </p:pic>
    </p:spTree>
    <p:extLst>
      <p:ext uri="{BB962C8B-B14F-4D97-AF65-F5344CB8AC3E}">
        <p14:creationId xmlns:p14="http://schemas.microsoft.com/office/powerpoint/2010/main" val="2546415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TBD</a:t>
            </a:r>
          </a:p>
        </p:txBody>
      </p:sp>
      <p:sp>
        <p:nvSpPr>
          <p:cNvPr id="4" name="Date Placeholder 3"/>
          <p:cNvSpPr>
            <a:spLocks noGrp="1"/>
          </p:cNvSpPr>
          <p:nvPr>
            <p:ph type="dt" sz="quarter" idx="10"/>
          </p:nvPr>
        </p:nvSpPr>
        <p:spPr/>
        <p:txBody>
          <a:bodyPr/>
          <a:lstStyle/>
          <a:p>
            <a:pPr>
              <a:defRPr/>
            </a:pPr>
            <a:r>
              <a:rPr lang="en-US" smtClean="0"/>
              <a:t>December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14</a:t>
            </a:fld>
            <a:endParaRPr lang="en-GB"/>
          </a:p>
        </p:txBody>
      </p:sp>
    </p:spTree>
    <p:extLst>
      <p:ext uri="{BB962C8B-B14F-4D97-AF65-F5344CB8AC3E}">
        <p14:creationId xmlns:p14="http://schemas.microsoft.com/office/powerpoint/2010/main" val="3331238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January 4, 2018 at 2:30pm EDT</a:t>
            </a:r>
          </a:p>
          <a:p>
            <a:pPr>
              <a:buFont typeface="Arial" panose="020B0604020202020204" pitchFamily="34" charset="0"/>
              <a:buChar char="•"/>
            </a:pPr>
            <a:r>
              <a:rPr lang="en-US" b="0" dirty="0" smtClean="0"/>
              <a:t>Happy Holidays to all!</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December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p>
          <a:p>
            <a:pPr>
              <a:buFont typeface="Arial" panose="020B0604020202020204" pitchFamily="34" charset="0"/>
              <a:buChar char="•"/>
            </a:pPr>
            <a:r>
              <a:rPr lang="en-US" altLang="en-US" dirty="0" smtClean="0"/>
              <a:t>Discussion items</a:t>
            </a:r>
          </a:p>
          <a:p>
            <a:pPr lvl="1">
              <a:buFont typeface="Arial" panose="020B0604020202020204" pitchFamily="34" charset="0"/>
              <a:buChar char="•"/>
            </a:pPr>
            <a:r>
              <a:rPr lang="en-US" altLang="en-US" dirty="0" smtClean="0"/>
              <a:t>ATSC 3.0 FNPRM</a:t>
            </a:r>
          </a:p>
          <a:p>
            <a:pPr lvl="1">
              <a:buFont typeface="Arial" panose="020B0604020202020204" pitchFamily="34" charset="0"/>
              <a:buChar char="•"/>
            </a:pPr>
            <a:r>
              <a:rPr lang="en-US" altLang="en-US" dirty="0" smtClean="0"/>
              <a:t>ISED Canada TVWS consultation</a:t>
            </a:r>
          </a:p>
          <a:p>
            <a:pPr lvl="1">
              <a:buFont typeface="Arial" panose="020B0604020202020204" pitchFamily="34" charset="0"/>
              <a:buChar char="•"/>
            </a:pPr>
            <a:r>
              <a:rPr lang="en-US" altLang="en-US" dirty="0" smtClean="0"/>
              <a:t>ISED Canada </a:t>
            </a:r>
            <a:r>
              <a:rPr lang="en-US" altLang="en-US" dirty="0" smtClean="0"/>
              <a:t>Spectrum Outlook consultation</a:t>
            </a:r>
            <a:endParaRPr lang="en-US" altLang="en-US" dirty="0" smtClean="0"/>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TBD</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December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December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December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smtClean="0"/>
              <a:t>December 2017</a:t>
            </a:r>
            <a:endParaRPr lang="en-GB" dirty="0"/>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pPr lvl="1"/>
            <a:r>
              <a:rPr lang="en-US" altLang="en-US" dirty="0"/>
              <a:t>ATSC 3.0 FNPRM</a:t>
            </a:r>
          </a:p>
          <a:p>
            <a:pPr lvl="1"/>
            <a:r>
              <a:rPr lang="en-US" altLang="en-US" dirty="0"/>
              <a:t>ISED Canada TVWS consultation</a:t>
            </a:r>
          </a:p>
          <a:p>
            <a:pPr lvl="1"/>
            <a:r>
              <a:rPr lang="en-US" altLang="en-US" dirty="0"/>
              <a:t>ISED Canada </a:t>
            </a:r>
            <a:r>
              <a:rPr lang="en-US" altLang="en-US" dirty="0" smtClean="0"/>
              <a:t>Spectrum Outlook consultation</a:t>
            </a:r>
            <a:endParaRPr lang="en-US" altLang="en-US" dirty="0"/>
          </a:p>
          <a:p>
            <a:endParaRPr lang="en-US" sz="2000" dirty="0" smtClean="0"/>
          </a:p>
        </p:txBody>
      </p:sp>
      <p:sp>
        <p:nvSpPr>
          <p:cNvPr id="4" name="Date Placeholder 3"/>
          <p:cNvSpPr>
            <a:spLocks noGrp="1"/>
          </p:cNvSpPr>
          <p:nvPr>
            <p:ph type="dt" sz="quarter" idx="10"/>
          </p:nvPr>
        </p:nvSpPr>
        <p:spPr/>
        <p:txBody>
          <a:bodyPr/>
          <a:lstStyle/>
          <a:p>
            <a:pPr>
              <a:defRPr/>
            </a:pPr>
            <a:r>
              <a:rPr lang="en-US" smtClean="0"/>
              <a:t>December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ATSC </a:t>
            </a:r>
            <a:r>
              <a:rPr lang="en-US" altLang="en-US" dirty="0" smtClean="0"/>
              <a:t>3.0 FNPRM</a:t>
            </a:r>
            <a:endParaRPr lang="en-US" dirty="0"/>
          </a:p>
        </p:txBody>
      </p:sp>
      <p:sp>
        <p:nvSpPr>
          <p:cNvPr id="3" name="Content Placeholder 2"/>
          <p:cNvSpPr>
            <a:spLocks noGrp="1"/>
          </p:cNvSpPr>
          <p:nvPr>
            <p:ph idx="1"/>
          </p:nvPr>
        </p:nvSpPr>
        <p:spPr>
          <a:xfrm>
            <a:off x="685800" y="1676400"/>
            <a:ext cx="7770813" cy="4799013"/>
          </a:xfrm>
        </p:spPr>
        <p:txBody>
          <a:bodyPr/>
          <a:lstStyle/>
          <a:p>
            <a:pPr>
              <a:buFont typeface="Arial" panose="020B0604020202020204" pitchFamily="34" charset="0"/>
              <a:buChar char="•"/>
            </a:pPr>
            <a:r>
              <a:rPr lang="en-US" sz="1800" dirty="0">
                <a:hlinkClick r:id="rId2"/>
              </a:rPr>
              <a:t>http://</a:t>
            </a:r>
            <a:r>
              <a:rPr lang="en-US" sz="1800" dirty="0" smtClean="0">
                <a:hlinkClick r:id="rId2"/>
              </a:rPr>
              <a:t>transition.fcc.gov/Daily_Releases/Daily_Business/2017/db1120/FCC-17-158A1.pdf</a:t>
            </a:r>
            <a:r>
              <a:rPr lang="en-US" sz="1800" dirty="0" smtClean="0"/>
              <a:t> </a:t>
            </a:r>
            <a:endParaRPr lang="en-US" sz="1800" dirty="0"/>
          </a:p>
          <a:p>
            <a:pPr>
              <a:buFont typeface="Arial" panose="020B0604020202020204" pitchFamily="34" charset="0"/>
              <a:buChar char="•"/>
            </a:pPr>
            <a:r>
              <a:rPr lang="en-US" sz="1800" dirty="0" smtClean="0"/>
              <a:t>“…we </a:t>
            </a:r>
            <a:r>
              <a:rPr lang="en-US" sz="1800" dirty="0"/>
              <a:t>authorize television broadcasters to use the “Next Generation” broadcast television (Next Gen TV) transmission standard, also called “ATSC 3.0” or “3.0,” on a voluntary, market-driven basis</a:t>
            </a:r>
            <a:r>
              <a:rPr lang="en-US" sz="1800" dirty="0" smtClean="0"/>
              <a:t>.”</a:t>
            </a:r>
          </a:p>
          <a:p>
            <a:pPr>
              <a:buFont typeface="Arial" panose="020B0604020202020204" pitchFamily="34" charset="0"/>
              <a:buChar char="•"/>
            </a:pPr>
            <a:r>
              <a:rPr lang="en-US" sz="1800" dirty="0"/>
              <a:t>“…subject to broadcasters continuing to deliver current-generation digital television (DTV) service, using the ATSC 1.0 transmission standard, also called “ATSC 1.0” or “1.0,” to their viewers</a:t>
            </a:r>
            <a:r>
              <a:rPr lang="en-US" sz="1800" dirty="0" smtClean="0"/>
              <a:t>.”</a:t>
            </a:r>
          </a:p>
          <a:p>
            <a:pPr>
              <a:buFont typeface="Arial" panose="020B0604020202020204" pitchFamily="34" charset="0"/>
              <a:buChar char="•"/>
            </a:pPr>
            <a:r>
              <a:rPr lang="en-US" sz="1800" dirty="0" smtClean="0"/>
              <a:t>“…we </a:t>
            </a:r>
            <a:r>
              <a:rPr lang="en-US" sz="1800" dirty="0"/>
              <a:t>seek further comment on three topics related to the rules adopted in the companion Report and Order</a:t>
            </a:r>
            <a:r>
              <a:rPr lang="en-US" sz="1800" dirty="0" smtClean="0"/>
              <a:t>.”</a:t>
            </a:r>
          </a:p>
          <a:p>
            <a:pPr lvl="1">
              <a:buFont typeface="Arial" panose="020B0604020202020204" pitchFamily="34" charset="0"/>
              <a:buChar char="•"/>
            </a:pPr>
            <a:r>
              <a:rPr lang="en-US" sz="1600" dirty="0" smtClean="0"/>
              <a:t>we </a:t>
            </a:r>
            <a:r>
              <a:rPr lang="en-US" sz="1600" dirty="0"/>
              <a:t>seek further comment on issues related to exceptions to and waivers of the local simulcasting </a:t>
            </a:r>
            <a:r>
              <a:rPr lang="en-US" sz="1600" dirty="0" smtClean="0"/>
              <a:t>requirement</a:t>
            </a:r>
          </a:p>
          <a:p>
            <a:pPr lvl="1">
              <a:buFont typeface="Arial" panose="020B0604020202020204" pitchFamily="34" charset="0"/>
              <a:buChar char="•"/>
            </a:pPr>
            <a:r>
              <a:rPr lang="en-US" sz="1600" dirty="0" smtClean="0"/>
              <a:t>we </a:t>
            </a:r>
            <a:r>
              <a:rPr lang="en-US" sz="1600" dirty="0"/>
              <a:t>seek comment on whether we should let full power broadcasters use channels in the television broadcast band that are vacant to facilitate the transition to 3.0. </a:t>
            </a:r>
            <a:endParaRPr lang="en-US" sz="1600" dirty="0" smtClean="0"/>
          </a:p>
          <a:p>
            <a:pPr lvl="1">
              <a:buFont typeface="Arial" panose="020B0604020202020204" pitchFamily="34" charset="0"/>
              <a:buChar char="•"/>
            </a:pPr>
            <a:r>
              <a:rPr lang="en-US" sz="1600" dirty="0" smtClean="0"/>
              <a:t>we </a:t>
            </a:r>
            <a:r>
              <a:rPr lang="en-US" sz="1600" dirty="0"/>
              <a:t>tentatively conclude that local simulcasting should not change the significantly viewed status of a Next Gen TV station.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190074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ISED Canada TVWS </a:t>
            </a:r>
            <a:r>
              <a:rPr lang="en-US" altLang="en-US" dirty="0" smtClean="0"/>
              <a:t>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fr-FR" dirty="0" err="1"/>
              <a:t>Harmonizing</a:t>
            </a:r>
            <a:r>
              <a:rPr lang="fr-FR" dirty="0"/>
              <a:t> TVWS </a:t>
            </a:r>
            <a:r>
              <a:rPr lang="fr-FR" dirty="0" err="1"/>
              <a:t>rules</a:t>
            </a:r>
            <a:r>
              <a:rPr lang="fr-FR" dirty="0"/>
              <a:t> </a:t>
            </a:r>
            <a:r>
              <a:rPr lang="fr-FR" dirty="0" err="1"/>
              <a:t>with</a:t>
            </a:r>
            <a:r>
              <a:rPr lang="fr-FR" dirty="0"/>
              <a:t> the </a:t>
            </a:r>
            <a:r>
              <a:rPr lang="fr-FR" dirty="0" smtClean="0"/>
              <a:t>US</a:t>
            </a:r>
          </a:p>
          <a:p>
            <a:pPr>
              <a:buFont typeface="Arial" panose="020B0604020202020204" pitchFamily="34" charset="0"/>
              <a:buChar char="•"/>
            </a:pPr>
            <a:r>
              <a:rPr lang="en-US" sz="1800" u="sng" dirty="0">
                <a:hlinkClick r:id="rId2"/>
              </a:rPr>
              <a:t>https://www.ic.gc.ca/eic/site/smt-gst.nsf/vwapj/Consultation-WhiteSpace-eng.pdf/$FILE/Consultation-WhiteSpace-eng.pdf</a:t>
            </a:r>
          </a:p>
          <a:p>
            <a:pPr marL="800100" lvl="1">
              <a:buFont typeface="Arial" panose="020B0604020202020204" pitchFamily="34" charset="0"/>
              <a:buChar char="•"/>
            </a:pPr>
            <a:r>
              <a:rPr lang="fr-FR" dirty="0" err="1" smtClean="0"/>
              <a:t>Allowing</a:t>
            </a:r>
            <a:r>
              <a:rPr lang="fr-FR" dirty="0" smtClean="0"/>
              <a:t> </a:t>
            </a:r>
            <a:r>
              <a:rPr lang="fr-FR" dirty="0" err="1"/>
              <a:t>fixed</a:t>
            </a:r>
            <a:r>
              <a:rPr lang="fr-FR" dirty="0"/>
              <a:t> white </a:t>
            </a:r>
            <a:r>
              <a:rPr lang="fr-FR" dirty="0" err="1"/>
              <a:t>space</a:t>
            </a:r>
            <a:r>
              <a:rPr lang="fr-FR" dirty="0"/>
              <a:t> </a:t>
            </a:r>
            <a:r>
              <a:rPr lang="fr-FR" dirty="0" err="1"/>
              <a:t>devices</a:t>
            </a:r>
            <a:r>
              <a:rPr lang="fr-FR" dirty="0"/>
              <a:t> on </a:t>
            </a:r>
            <a:r>
              <a:rPr lang="fr-FR" dirty="0" err="1"/>
              <a:t>channels</a:t>
            </a:r>
            <a:r>
              <a:rPr lang="fr-FR" dirty="0"/>
              <a:t> 3 and 4 </a:t>
            </a:r>
          </a:p>
          <a:p>
            <a:pPr marL="800100" lvl="1">
              <a:buFont typeface="Arial" panose="020B0604020202020204" pitchFamily="34" charset="0"/>
              <a:buChar char="•"/>
            </a:pPr>
            <a:r>
              <a:rPr lang="fr-FR" dirty="0" err="1"/>
              <a:t>Operation</a:t>
            </a:r>
            <a:r>
              <a:rPr lang="fr-FR" dirty="0"/>
              <a:t> of </a:t>
            </a:r>
            <a:r>
              <a:rPr lang="fr-FR" dirty="0" err="1"/>
              <a:t>personal</a:t>
            </a:r>
            <a:r>
              <a:rPr lang="fr-FR" dirty="0"/>
              <a:t> portable TVWS </a:t>
            </a:r>
            <a:r>
              <a:rPr lang="fr-FR" dirty="0" err="1"/>
              <a:t>devices</a:t>
            </a:r>
            <a:r>
              <a:rPr lang="fr-FR" dirty="0"/>
              <a:t> on </a:t>
            </a:r>
            <a:r>
              <a:rPr lang="fr-FR" dirty="0" err="1"/>
              <a:t>channels</a:t>
            </a:r>
            <a:r>
              <a:rPr lang="fr-FR" dirty="0"/>
              <a:t> 13-40</a:t>
            </a:r>
          </a:p>
          <a:p>
            <a:pPr marL="800100" lvl="1">
              <a:buFont typeface="Arial" panose="020B0604020202020204" pitchFamily="34" charset="0"/>
              <a:buChar char="•"/>
            </a:pPr>
            <a:r>
              <a:rPr lang="fr-FR" dirty="0" err="1"/>
              <a:t>Now</a:t>
            </a:r>
            <a:r>
              <a:rPr lang="fr-FR" dirty="0"/>
              <a:t> permit </a:t>
            </a:r>
            <a:r>
              <a:rPr lang="fr-FR" dirty="0" err="1"/>
              <a:t>operation</a:t>
            </a:r>
            <a:r>
              <a:rPr lang="fr-FR" dirty="0"/>
              <a:t> </a:t>
            </a:r>
            <a:r>
              <a:rPr lang="fr-FR" dirty="0" err="1"/>
              <a:t>below</a:t>
            </a:r>
            <a:r>
              <a:rPr lang="fr-FR" dirty="0"/>
              <a:t> 608 MHz</a:t>
            </a:r>
          </a:p>
          <a:p>
            <a:pPr marL="800100" lvl="1">
              <a:buFont typeface="Arial" panose="020B0604020202020204" pitchFamily="34" charset="0"/>
              <a:buChar char="•"/>
            </a:pPr>
            <a:r>
              <a:rPr lang="fr-FR" dirty="0" err="1"/>
              <a:t>Preclude</a:t>
            </a:r>
            <a:r>
              <a:rPr lang="fr-FR" dirty="0"/>
              <a:t> the use of </a:t>
            </a:r>
            <a:r>
              <a:rPr lang="fr-FR" dirty="0" err="1"/>
              <a:t>channel</a:t>
            </a:r>
            <a:r>
              <a:rPr lang="fr-FR" dirty="0"/>
              <a:t> 37</a:t>
            </a:r>
          </a:p>
          <a:p>
            <a:pPr marL="1200150" lvl="2" indent="-285750">
              <a:buFont typeface="Arial" panose="020B0604020202020204" pitchFamily="34" charset="0"/>
              <a:buChar char="•"/>
            </a:pPr>
            <a:r>
              <a:rPr lang="fr-FR" dirty="0"/>
              <a:t>US </a:t>
            </a:r>
            <a:r>
              <a:rPr lang="fr-FR" dirty="0" err="1"/>
              <a:t>allows</a:t>
            </a:r>
            <a:r>
              <a:rPr lang="fr-FR" dirty="0"/>
              <a:t> </a:t>
            </a:r>
            <a:r>
              <a:rPr lang="fr-FR" dirty="0" err="1"/>
              <a:t>low</a:t>
            </a:r>
            <a:r>
              <a:rPr lang="fr-FR" dirty="0"/>
              <a:t> power use </a:t>
            </a:r>
          </a:p>
          <a:p>
            <a:pPr>
              <a:buFont typeface="Arial" panose="020B0604020202020204" pitchFamily="34" charset="0"/>
              <a:buChar char="•"/>
            </a:pPr>
            <a:r>
              <a:rPr lang="en-US" dirty="0"/>
              <a:t>Comments due Jan 17, 2018</a:t>
            </a:r>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968380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ISED </a:t>
            </a:r>
            <a:r>
              <a:rPr lang="en-US" dirty="0" smtClean="0"/>
              <a:t>Spectrum Outlook</a:t>
            </a:r>
            <a:endParaRPr lang="en-US" dirty="0"/>
          </a:p>
        </p:txBody>
      </p:sp>
      <p:sp>
        <p:nvSpPr>
          <p:cNvPr id="3" name="Content Placeholder 2"/>
          <p:cNvSpPr>
            <a:spLocks noGrp="1"/>
          </p:cNvSpPr>
          <p:nvPr>
            <p:ph idx="1"/>
          </p:nvPr>
        </p:nvSpPr>
        <p:spPr>
          <a:xfrm>
            <a:off x="685800" y="1752600"/>
            <a:ext cx="7770813" cy="4572000"/>
          </a:xfrm>
        </p:spPr>
        <p:txBody>
          <a:bodyPr/>
          <a:lstStyle/>
          <a:p>
            <a:pPr>
              <a:buFont typeface="Arial" panose="020B0604020202020204" pitchFamily="34" charset="0"/>
              <a:buChar char="•"/>
            </a:pPr>
            <a:r>
              <a:rPr lang="en-US" sz="1800" dirty="0"/>
              <a:t>In support of Canada’s Innovation and Skills Plan, and with a focus on ensuring that Canadians can benefit from world-class networks and advancements in new digital technologies and services, ISED acknowledges that as the demand for digital connectivity grows, so will the demand for spectrum. Through the release of this document, ISED, on behalf of the Minister, is hereby initiating a consultation on the overall approach and planning activities related to the release of spectrum for commercial mobile services, </a:t>
            </a:r>
            <a:r>
              <a:rPr lang="en-US" sz="1800" dirty="0" err="1"/>
              <a:t>licence</a:t>
            </a:r>
            <a:r>
              <a:rPr lang="en-US" sz="1800" dirty="0"/>
              <a:t>-exempt applications, satellite services and wireless backhaul services over the years 2018 to 2022.</a:t>
            </a:r>
            <a:endParaRPr lang="en-US" sz="1800" dirty="0" smtClean="0"/>
          </a:p>
          <a:p>
            <a:pPr>
              <a:buFont typeface="Arial" panose="020B0604020202020204" pitchFamily="34" charset="0"/>
              <a:buChar char="•"/>
            </a:pPr>
            <a:r>
              <a:rPr lang="en-US" sz="1800" dirty="0" smtClean="0"/>
              <a:t>Comment period ends </a:t>
            </a:r>
            <a:r>
              <a:rPr lang="en-US" sz="1800" dirty="0" smtClean="0"/>
              <a:t>January 9, 2018</a:t>
            </a:r>
            <a:endParaRPr lang="en-US" sz="1800" dirty="0" smtClean="0"/>
          </a:p>
          <a:p>
            <a:pPr>
              <a:buFont typeface="Arial" panose="020B0604020202020204" pitchFamily="34" charset="0"/>
              <a:buChar char="•"/>
            </a:pPr>
            <a:r>
              <a:rPr lang="en-US" sz="1800" dirty="0" smtClean="0"/>
              <a:t>Reply Comment period ends </a:t>
            </a:r>
            <a:r>
              <a:rPr lang="en-US" sz="1800" dirty="0" smtClean="0"/>
              <a:t>February 8, 2018</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0204446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63878</TotalTime>
  <Words>1095</Words>
  <Application>Microsoft Office PowerPoint</Application>
  <PresentationFormat>On-screen Show (4:3)</PresentationFormat>
  <Paragraphs>143</Paragraphs>
  <Slides>15</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4" baseType="lpstr">
      <vt:lpstr>Arial Unicode MS</vt:lpstr>
      <vt:lpstr>MS Gothic</vt:lpstr>
      <vt:lpstr>ＭＳ Ｐゴシック</vt:lpstr>
      <vt:lpstr>Arial</vt:lpstr>
      <vt:lpstr>Helvetica</vt:lpstr>
      <vt:lpstr>Monotype Sorts</vt:lpstr>
      <vt:lpstr>Times New Roman</vt:lpstr>
      <vt:lpstr>Office Theme</vt:lpstr>
      <vt:lpstr>Document</vt:lpstr>
      <vt:lpstr>IEEE 802.18 RR-TAG December 14th Teleconference Agenda</vt:lpstr>
      <vt:lpstr>Agenda</vt:lpstr>
      <vt:lpstr>Administrative Items</vt:lpstr>
      <vt:lpstr>Other Guidelines for IEEE WG Meetings</vt:lpstr>
      <vt:lpstr>PowerPoint Presentation</vt:lpstr>
      <vt:lpstr>Discussion Items</vt:lpstr>
      <vt:lpstr>ATSC 3.0 FNPRM</vt:lpstr>
      <vt:lpstr>ISED Canada TVWS consultation</vt:lpstr>
      <vt:lpstr>ISED Spectrum Outlook</vt:lpstr>
      <vt:lpstr>PowerPoint Presentation</vt:lpstr>
      <vt:lpstr>PowerPoint Presentation</vt:lpstr>
      <vt:lpstr>PowerPoint Presentation</vt:lpstr>
      <vt:lpstr>PowerPoint Presentation</vt:lpstr>
      <vt:lpstr>Actions [Required]</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356</cp:revision>
  <cp:lastPrinted>2017-08-03T16:59:47Z</cp:lastPrinted>
  <dcterms:created xsi:type="dcterms:W3CDTF">2016-03-03T14:54:45Z</dcterms:created>
  <dcterms:modified xsi:type="dcterms:W3CDTF">2017-12-14T14:40:30Z</dcterms:modified>
</cp:coreProperties>
</file>