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66" r:id="rId3"/>
    <p:sldId id="267" r:id="rId4"/>
    <p:sldId id="331" r:id="rId5"/>
    <p:sldId id="388" r:id="rId6"/>
    <p:sldId id="382" r:id="rId7"/>
    <p:sldId id="399" r:id="rId8"/>
    <p:sldId id="400" r:id="rId9"/>
    <p:sldId id="403" r:id="rId10"/>
    <p:sldId id="401" r:id="rId11"/>
    <p:sldId id="393" r:id="rId12"/>
    <p:sldId id="394" r:id="rId13"/>
    <p:sldId id="398" r:id="rId14"/>
    <p:sldId id="402" r:id="rId15"/>
    <p:sldId id="404" r:id="rId16"/>
    <p:sldId id="405" r:id="rId17"/>
    <p:sldId id="391" r:id="rId18"/>
    <p:sldId id="386" r:id="rId19"/>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086" autoAdjust="0"/>
    <p:restoredTop sz="95501" autoAdjust="0"/>
  </p:normalViewPr>
  <p:slideViewPr>
    <p:cSldViewPr>
      <p:cViewPr varScale="1">
        <p:scale>
          <a:sx n="120" d="100"/>
          <a:sy n="120" d="100"/>
        </p:scale>
        <p:origin x="1278" y="10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01-Dec-17</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a:t>doc.: IEEE 802.11-16/1124r0</a:t>
            </a:r>
          </a:p>
        </p:txBody>
      </p:sp>
      <p:sp>
        <p:nvSpPr>
          <p:cNvPr id="13315" name="Rectangle 3"/>
          <p:cNvSpPr>
            <a:spLocks noGrp="1" noChangeArrowheads="1"/>
          </p:cNvSpPr>
          <p:nvPr>
            <p:ph type="dt" sz="quarter" idx="1"/>
          </p:nvPr>
        </p:nvSpPr>
        <p:spPr>
          <a:noFill/>
        </p:spPr>
        <p:txBody>
          <a:bodyPr/>
          <a:lstStyle/>
          <a:p>
            <a:r>
              <a:rPr lang="en-US"/>
              <a:t>September 2016</a:t>
            </a:r>
          </a:p>
        </p:txBody>
      </p:sp>
      <p:sp>
        <p:nvSpPr>
          <p:cNvPr id="13316" name="Rectangle 6"/>
          <p:cNvSpPr>
            <a:spLocks noGrp="1" noChangeArrowheads="1"/>
          </p:cNvSpPr>
          <p:nvPr>
            <p:ph type="ftr" sz="quarter" idx="4"/>
          </p:nvPr>
        </p:nvSpPr>
        <p:spPr>
          <a:noFill/>
        </p:spPr>
        <p:txBody>
          <a:bodyPr/>
          <a:lstStyle/>
          <a:p>
            <a:pPr lvl="4"/>
            <a:r>
              <a:rPr lang="en-US"/>
              <a:t>Dorothy Stanley (HP Enterprise)</a:t>
            </a:r>
          </a:p>
        </p:txBody>
      </p:sp>
      <p:sp>
        <p:nvSpPr>
          <p:cNvPr id="13317" name="Rectangle 7"/>
          <p:cNvSpPr>
            <a:spLocks noGrp="1" noChangeArrowheads="1"/>
          </p:cNvSpPr>
          <p:nvPr>
            <p:ph type="sldNum" sz="quarter" idx="5"/>
          </p:nvPr>
        </p:nvSpPr>
        <p:spPr>
          <a:xfrm>
            <a:off x="3358740" y="9105315"/>
            <a:ext cx="425252" cy="186814"/>
          </a:xfrm>
          <a:noFill/>
        </p:spPr>
        <p:txBody>
          <a:bodyPr/>
          <a:lstStyle/>
          <a:p>
            <a:r>
              <a:rPr lang="en-US"/>
              <a:t>Page </a:t>
            </a:r>
            <a:fld id="{A3D196C6-C4A5-4DEA-A136-C30BCA8401B0}" type="slidenum">
              <a:rPr lang="en-US"/>
              <a:pPr/>
              <a:t>4</a:t>
            </a:fld>
            <a:endParaRPr lang="en-US"/>
          </a:p>
        </p:txBody>
      </p:sp>
      <p:sp>
        <p:nvSpPr>
          <p:cNvPr id="13318" name="Rectangle 7"/>
          <p:cNvSpPr txBox="1">
            <a:spLocks noGrp="1" noChangeArrowheads="1"/>
          </p:cNvSpPr>
          <p:nvPr/>
        </p:nvSpPr>
        <p:spPr bwMode="auto">
          <a:xfrm>
            <a:off x="3980188" y="8933183"/>
            <a:ext cx="3044239" cy="471353"/>
          </a:xfrm>
          <a:prstGeom prst="rect">
            <a:avLst/>
          </a:prstGeom>
          <a:noFill/>
          <a:ln w="9525">
            <a:noFill/>
            <a:miter lim="800000"/>
            <a:headEnd/>
            <a:tailEnd/>
          </a:ln>
        </p:spPr>
        <p:txBody>
          <a:bodyPr lIns="94218" tIns="47108" rIns="94218" bIns="47108" anchor="b"/>
          <a:lstStyle/>
          <a:p>
            <a:pPr algn="r" defTabSz="942861"/>
            <a:fld id="{79C13437-2E59-4BF7-9AFD-498D09D2BC71}" type="slidenum">
              <a:rPr lang="en-US"/>
              <a:pPr algn="r" defTabSz="942861"/>
              <a:t>4</a:t>
            </a:fld>
            <a:endParaRPr lang="en-US"/>
          </a:p>
        </p:txBody>
      </p:sp>
      <p:sp>
        <p:nvSpPr>
          <p:cNvPr id="13319" name="Rectangle 2"/>
          <p:cNvSpPr>
            <a:spLocks noGrp="1" noRot="1" noChangeAspect="1" noChangeArrowheads="1" noTextEdit="1"/>
          </p:cNvSpPr>
          <p:nvPr>
            <p:ph type="sldImg"/>
          </p:nvPr>
        </p:nvSpPr>
        <p:spPr>
          <a:xfrm>
            <a:off x="1163638" y="706438"/>
            <a:ext cx="4699000" cy="3524250"/>
          </a:xfrm>
          <a:ln/>
        </p:spPr>
      </p:sp>
      <p:sp>
        <p:nvSpPr>
          <p:cNvPr id="13320" name="Rectangle 3"/>
          <p:cNvSpPr>
            <a:spLocks noGrp="1" noChangeArrowheads="1"/>
          </p:cNvSpPr>
          <p:nvPr>
            <p:ph type="body" idx="1"/>
          </p:nvPr>
        </p:nvSpPr>
        <p:spPr>
          <a:xfrm>
            <a:off x="937556" y="4467396"/>
            <a:ext cx="5149316" cy="4230915"/>
          </a:xfrm>
          <a:noFill/>
          <a:ln/>
        </p:spPr>
        <p:txBody>
          <a:bodyPr lIns="94218" tIns="47108" rIns="94218" bIns="47108"/>
          <a:lstStyle/>
          <a:p>
            <a:pPr defTabSz="929945"/>
            <a:endParaRPr lang="en-GB"/>
          </a:p>
        </p:txBody>
      </p:sp>
    </p:spTree>
    <p:extLst>
      <p:ext uri="{BB962C8B-B14F-4D97-AF65-F5344CB8AC3E}">
        <p14:creationId xmlns:p14="http://schemas.microsoft.com/office/powerpoint/2010/main" val="876490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Rectangle 10"/>
          <p:cNvSpPr>
            <a:spLocks noGrp="1" noChangeArrowheads="1"/>
          </p:cNvSpPr>
          <p:nvPr>
            <p:ph type="sldNum"/>
          </p:nvPr>
        </p:nvSpPr>
        <p:spPr>
          <a:ln/>
        </p:spPr>
        <p:txBody>
          <a:bodyPr/>
          <a:lstStyle/>
          <a:p>
            <a:fld id="{3115A5AF-EDEE-4953-98FB-D20D7E392A85}" type="slidenum">
              <a:rPr lang="en-US" altLang="en-US"/>
              <a:pPr/>
              <a:t>5</a:t>
            </a:fld>
            <a:endParaRPr lang="en-US" altLang="en-US"/>
          </a:p>
        </p:txBody>
      </p:sp>
      <p:sp>
        <p:nvSpPr>
          <p:cNvPr id="5121" name="Text Box 1"/>
          <p:cNvSpPr txBox="1">
            <a:spLocks noChangeArrowheads="1"/>
          </p:cNvSpPr>
          <p:nvPr/>
        </p:nvSpPr>
        <p:spPr bwMode="auto">
          <a:xfrm>
            <a:off x="4505715" y="9666308"/>
            <a:ext cx="3450424" cy="50427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lnSpc>
                <a:spcPct val="93000"/>
              </a:lnSpc>
              <a:buClrTx/>
              <a:buFontTx/>
              <a:buNone/>
            </a:pPr>
            <a:fld id="{4630622D-C3D3-4022-AB10-3CE586E8A7F2}" type="slidenum">
              <a:rPr lang="en-US" altLang="en-US" sz="1400">
                <a:solidFill>
                  <a:srgbClr val="000000"/>
                </a:solidFill>
              </a:rPr>
              <a:pPr algn="r">
                <a:lnSpc>
                  <a:spcPct val="93000"/>
                </a:lnSpc>
                <a:buClrTx/>
                <a:buFontTx/>
                <a:buNone/>
              </a:pPr>
              <a:t>5</a:t>
            </a:fld>
            <a:endParaRPr lang="en-US" altLang="en-US" sz="1400">
              <a:solidFill>
                <a:srgbClr val="000000"/>
              </a:solidFill>
            </a:endParaRPr>
          </a:p>
        </p:txBody>
      </p:sp>
      <p:sp>
        <p:nvSpPr>
          <p:cNvPr id="5122" name="Text Box 2"/>
          <p:cNvSpPr txBox="1">
            <a:spLocks noChangeArrowheads="1"/>
          </p:cNvSpPr>
          <p:nvPr/>
        </p:nvSpPr>
        <p:spPr bwMode="auto">
          <a:xfrm>
            <a:off x="5777266" y="97965"/>
            <a:ext cx="655287"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sz="1400" b="1">
                <a:solidFill>
                  <a:srgbClr val="000000"/>
                </a:solidFill>
                <a:ea typeface="MS Gothic" panose="020B0609070205080204" pitchFamily="49" charset="-128"/>
              </a:rPr>
              <a:t>doc.: ec-16-0149-00-00EC</a:t>
            </a:r>
          </a:p>
        </p:txBody>
      </p:sp>
      <p:sp>
        <p:nvSpPr>
          <p:cNvPr id="5123" name="Text Box 3"/>
          <p:cNvSpPr txBox="1">
            <a:spLocks noChangeArrowheads="1"/>
          </p:cNvSpPr>
          <p:nvPr/>
        </p:nvSpPr>
        <p:spPr bwMode="auto">
          <a:xfrm>
            <a:off x="669922" y="97965"/>
            <a:ext cx="845533" cy="2135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sz="1400" b="1">
                <a:solidFill>
                  <a:srgbClr val="000000"/>
                </a:solidFill>
                <a:ea typeface="MS Gothic" panose="020B0609070205080204" pitchFamily="49" charset="-128"/>
              </a:rPr>
              <a:t>November 2016</a:t>
            </a:r>
          </a:p>
        </p:txBody>
      </p:sp>
      <p:sp>
        <p:nvSpPr>
          <p:cNvPr id="5124" name="Text Box 4"/>
          <p:cNvSpPr txBox="1">
            <a:spLocks noChangeArrowheads="1"/>
          </p:cNvSpPr>
          <p:nvPr/>
        </p:nvSpPr>
        <p:spPr bwMode="auto">
          <a:xfrm>
            <a:off x="5487834" y="9089766"/>
            <a:ext cx="944720" cy="1830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Dorothy Stanley, HP Enterprise</a:t>
            </a:r>
          </a:p>
        </p:txBody>
      </p:sp>
      <p:sp>
        <p:nvSpPr>
          <p:cNvPr id="5125" name="Text Box 5"/>
          <p:cNvSpPr txBox="1">
            <a:spLocks noChangeArrowheads="1"/>
          </p:cNvSpPr>
          <p:nvPr/>
        </p:nvSpPr>
        <p:spPr bwMode="auto">
          <a:xfrm>
            <a:off x="3300830" y="9089765"/>
            <a:ext cx="523580" cy="36776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r">
              <a:buClrTx/>
              <a:buFontTx/>
              <a:buNone/>
            </a:pPr>
            <a:r>
              <a:rPr lang="en-US" altLang="en-US">
                <a:solidFill>
                  <a:srgbClr val="000000"/>
                </a:solidFill>
                <a:ea typeface="MS Gothic" panose="020B0609070205080204" pitchFamily="49" charset="-128"/>
              </a:rPr>
              <a:t>Page </a:t>
            </a:r>
            <a:fld id="{E28B3B23-C020-494A-A13E-CAF2F6087A3A}" type="slidenum">
              <a:rPr lang="en-US" altLang="en-US">
                <a:solidFill>
                  <a:srgbClr val="000000"/>
                </a:solidFill>
                <a:ea typeface="MS Gothic" panose="020B0609070205080204" pitchFamily="49" charset="-128"/>
              </a:rPr>
              <a:pPr algn="r">
                <a:buClrTx/>
                <a:buFontTx/>
                <a:buNone/>
              </a:pPr>
              <a:t>5</a:t>
            </a:fld>
            <a:endParaRPr lang="en-US" altLang="en-US">
              <a:solidFill>
                <a:srgbClr val="000000"/>
              </a:solidFill>
              <a:ea typeface="MS Gothic" panose="020B0609070205080204" pitchFamily="49" charset="-128"/>
            </a:endParaRPr>
          </a:p>
        </p:txBody>
      </p:sp>
      <p:sp>
        <p:nvSpPr>
          <p:cNvPr id="5126" name="Rectangle 6"/>
          <p:cNvSpPr txBox="1">
            <a:spLocks noGrp="1" noRot="1" noChangeAspect="1" noChangeArrowheads="1"/>
          </p:cNvSpPr>
          <p:nvPr>
            <p:ph type="sldImg"/>
          </p:nvPr>
        </p:nvSpPr>
        <p:spPr bwMode="auto">
          <a:xfrm>
            <a:off x="1211263" y="709613"/>
            <a:ext cx="4679950" cy="3509962"/>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7" name="Text Box 7"/>
          <p:cNvSpPr txBox="1">
            <a:spLocks noChangeArrowheads="1"/>
          </p:cNvSpPr>
          <p:nvPr/>
        </p:nvSpPr>
        <p:spPr bwMode="auto">
          <a:xfrm>
            <a:off x="946347" y="4459767"/>
            <a:ext cx="5209782" cy="432004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2994" tIns="46497" rIns="92994" bIns="46497" anchor="ctr"/>
          <a:lstStyle/>
          <a:p>
            <a:endParaRPr lang="en-US"/>
          </a:p>
        </p:txBody>
      </p:sp>
    </p:spTree>
    <p:extLst>
      <p:ext uri="{BB962C8B-B14F-4D97-AF65-F5344CB8AC3E}">
        <p14:creationId xmlns:p14="http://schemas.microsoft.com/office/powerpoint/2010/main" val="9356483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5416038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11263" y="709613"/>
            <a:ext cx="4678362" cy="3508375"/>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14609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2017</a:t>
            </a:r>
            <a:endParaRPr lang="en-GB"/>
          </a:p>
        </p:txBody>
      </p:sp>
      <p:sp>
        <p:nvSpPr>
          <p:cNvPr id="5" name="Footer Placeholder 4"/>
          <p:cNvSpPr>
            <a:spLocks noGrp="1"/>
          </p:cNvSpPr>
          <p:nvPr>
            <p:ph type="ftr" idx="11"/>
          </p:nvPr>
        </p:nvSpPr>
        <p:spPr/>
        <p:txBody>
          <a:bodyPr/>
          <a:lstStyle>
            <a:lvl1pPr>
              <a:defRPr/>
            </a:lvl1pPr>
          </a:lstStyle>
          <a:p>
            <a:r>
              <a:rPr lang="en-GB"/>
              <a:t>Rich Kennedy, HP Enterprise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2017</a:t>
            </a:r>
            <a:endParaRPr lang="en-GB" dirty="0"/>
          </a:p>
        </p:txBody>
      </p:sp>
      <p:sp>
        <p:nvSpPr>
          <p:cNvPr id="3" name="Footer Placeholder 2"/>
          <p:cNvSpPr>
            <a:spLocks noGrp="1"/>
          </p:cNvSpPr>
          <p:nvPr>
            <p:ph type="ftr" idx="11"/>
          </p:nvPr>
        </p:nvSpPr>
        <p:spPr/>
        <p:txBody>
          <a:bodyPr/>
          <a:lstStyle>
            <a:lvl1pPr>
              <a:defRPr/>
            </a:lvl1pPr>
          </a:lstStyle>
          <a:p>
            <a:r>
              <a:rPr lang="en-GB"/>
              <a:t>Rich Kennedy, HP Enterprise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802.18-17/0141r1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www.ic.gc.ca/eic/site/smt-gst.nsf/eng/sf11343.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7/18-17-0111-00-0000-fcc-mid-band-spectrum-noi-response.pptx" TargetMode="External"/><Relationship Id="rId2" Type="http://schemas.openxmlformats.org/officeDocument/2006/relationships/hyperlink" Target="https://mentor.ieee.org/802.18/dcn/17/18-17-0105-00-0000-highlighted-fcc-mid-band-spectrum-noi.docx" TargetMode="External"/><Relationship Id="rId1" Type="http://schemas.openxmlformats.org/officeDocument/2006/relationships/slideLayout" Target="../slideLayouts/slideLayout2.xml"/><Relationship Id="rId4" Type="http://schemas.openxmlformats.org/officeDocument/2006/relationships/hyperlink" Target="https://mentor.ieee.org/802.18/dcn/17/18-17-0114-09-0000-ieee-802-response-to-fcc-17-104.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s://ecfsapi.fcc.gov/file/1115055714181/Mid%20Band%20NOI%20Reply%20Comments%20(final).pdf" TargetMode="External"/><Relationship Id="rId13" Type="http://schemas.openxmlformats.org/officeDocument/2006/relationships/hyperlink" Target="https://ecfsapi.fcc.gov/file/11151907918042/2017-11-15%20AS-FILED%20Comcast%20Ex%20Parte%20(11-13-17%20O'Rielly%20Mtg.).pdf" TargetMode="External"/><Relationship Id="rId18" Type="http://schemas.openxmlformats.org/officeDocument/2006/relationships/hyperlink" Target="https://ecfsapi.fcc.gov/file/1115526005219/FCC-17-183-Decawave-Reply-Comments-final.docx" TargetMode="External"/><Relationship Id="rId3" Type="http://schemas.openxmlformats.org/officeDocument/2006/relationships/hyperlink" Target="https://ecfsapi.fcc.gov/file/11021360624918/FCC_Reply_Comment_Agilion.pdf" TargetMode="External"/><Relationship Id="rId21" Type="http://schemas.openxmlformats.org/officeDocument/2006/relationships/hyperlink" Target="https://ecfsapi.fcc.gov/file/111546583414/20171115171030237.pdf" TargetMode="External"/><Relationship Id="rId7" Type="http://schemas.openxmlformats.org/officeDocument/2006/relationships/hyperlink" Target="https://ecfsapi.fcc.gov/file/111572495803/ATT%20Mid-Band%20Reply%20Comments--FINAL.pdf" TargetMode="External"/><Relationship Id="rId12" Type="http://schemas.openxmlformats.org/officeDocument/2006/relationships/hyperlink" Target="https://ecfsapi.fcc.gov/file/11151194522534/6%20GHz%20Cisco%20Reply%20Comments%20FINAL_FILED.pdf" TargetMode="External"/><Relationship Id="rId17" Type="http://schemas.openxmlformats.org/officeDocument/2006/relationships/hyperlink" Target="https://ecfsapi.fcc.gov/file/111582212944/DigitalGlobe%20Mid-Band_NOI_Reply_Comments.pdf" TargetMode="External"/><Relationship Id="rId2" Type="http://schemas.openxmlformats.org/officeDocument/2006/relationships/hyperlink" Target="https://ecfsapi.fcc.gov/file/11132299409606/Comments_FCC_MidBand_NOI_3DB.pdf" TargetMode="External"/><Relationship Id="rId16" Type="http://schemas.openxmlformats.org/officeDocument/2006/relationships/hyperlink" Target="https://ecfsapi.fcc.gov/file/111532275964/171115%20CTIA%20Mid-Band%20Reply%20Comments%20FINAL.pdf" TargetMode="External"/><Relationship Id="rId20" Type="http://schemas.openxmlformats.org/officeDocument/2006/relationships/hyperlink" Target="https://ecfsapi.fcc.gov/file/111571726074/DSA%20Comments%20Mid-band%20NOI_11152017.pdf" TargetMode="External"/><Relationship Id="rId1" Type="http://schemas.openxmlformats.org/officeDocument/2006/relationships/slideLayout" Target="../slideLayouts/slideLayout2.xml"/><Relationship Id="rId6" Type="http://schemas.openxmlformats.org/officeDocument/2006/relationships/hyperlink" Target="https://ecfsapi.fcc.gov/file/1116230944482/AAR%20Mid-Band%20NOI%20Reply%20Comments.pdf" TargetMode="External"/><Relationship Id="rId11" Type="http://schemas.openxmlformats.org/officeDocument/2006/relationships/hyperlink" Target="https://ecfsapi.fcc.gov/file/111456792226/20171113122504.pdf" TargetMode="External"/><Relationship Id="rId24" Type="http://schemas.openxmlformats.org/officeDocument/2006/relationships/hyperlink" Target="https://ecfsapi.fcc.gov/file/11163047126456/Eutelsat%20Reply%20Comments%20on%20Mid%20Band%20NOI%2011%2015%202017%20final.pdf" TargetMode="External"/><Relationship Id="rId5" Type="http://schemas.openxmlformats.org/officeDocument/2006/relationships/hyperlink" Target="https://ecfsapi.fcc.gov/file/1115041420612/A-T_MidbandReplyComments%20171115.Final.pdf" TargetMode="External"/><Relationship Id="rId15" Type="http://schemas.openxmlformats.org/officeDocument/2006/relationships/hyperlink" Target="https://ecfsapi.fcc.gov/file/1115172123036/17-183%20CCIA%20Reply%20Comments.pdf" TargetMode="External"/><Relationship Id="rId23" Type="http://schemas.openxmlformats.org/officeDocument/2006/relationships/hyperlink" Target="https://ecfsapi.fcc.gov/file/1114136219891/Comment%20in%20GN%20Dkt%2017-183%20-%20Expanding%20Flexible%20Use%20in%20Mid-Band%20Spectrum%20between%203-7%20and%2024%20GHz%20-%20C-band%20downlink%20frequency%20(11-12-2017).pdf" TargetMode="External"/><Relationship Id="rId10" Type="http://schemas.openxmlformats.org/officeDocument/2006/relationships/hyperlink" Target="https://ecfsapi.fcc.gov/file/1115083797800/Mid-Band%20NOI%20--%20BAC%20Reply%20Comments%20--%20FINAL%20%20--%2011.15.17.pdf" TargetMode="External"/><Relationship Id="rId19" Type="http://schemas.openxmlformats.org/officeDocument/2006/relationships/hyperlink" Target="https://ecfsapi.fcc.gov/file/1116823417603/FINAL_2017-11-15%20DISH%20ex%20parte%20Buildout%20MVDDS.pdf" TargetMode="External"/><Relationship Id="rId4" Type="http://schemas.openxmlformats.org/officeDocument/2006/relationships/hyperlink" Target="https://www.fcc.gov/ecfs/filing/102373353240" TargetMode="External"/><Relationship Id="rId9" Type="http://schemas.openxmlformats.org/officeDocument/2006/relationships/hyperlink" Target="https://ecfsapi.fcc.gov/file/111620319247/Boeing%20Reply%20Comments%20on%20Mid%20Band%20NOI%2011%2015%202017%20final.pdf" TargetMode="External"/><Relationship Id="rId14" Type="http://schemas.openxmlformats.org/officeDocument/2006/relationships/hyperlink" Target="https://ecfsapi.fcc.gov/file/1115785302482/CCA%20Mid-Band%20NOI%20Reply%20Comments%20(111517).pdf" TargetMode="External"/><Relationship Id="rId22" Type="http://schemas.openxmlformats.org/officeDocument/2006/relationships/hyperlink" Target="https://ecfsapi.fcc.gov/file/1111761904248/EIBASS%2017-183%20reply%20comments.pdf"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ecfsapi.fcc.gov/file/1116565925642/GVF%20-%20Reply%20Comments%20on%20Mid%20Band%20Proceeding%2011%2015%202017%20final.pdf" TargetMode="External"/><Relationship Id="rId13" Type="http://schemas.openxmlformats.org/officeDocument/2006/relationships/hyperlink" Target="https://ecfsapi.fcc.gov/file/1103270788571/BTS%20Reply%20Comments%20on%20Mid-Band%20NOI.pdf" TargetMode="External"/><Relationship Id="rId18" Type="http://schemas.openxmlformats.org/officeDocument/2006/relationships/hyperlink" Target="https://ecfsapi.fcc.gov/file/1115438213914/LCRA;%20Mid-Band%20NOI%20Reply%20Comments%20(GN%20Docket%2017-83).pdf" TargetMode="External"/><Relationship Id="rId3" Type="http://schemas.openxmlformats.org/officeDocument/2006/relationships/hyperlink" Target="https://ecfsapi.fcc.gov/file/11152112205200/Federated%20Wireless%20Reply%20Comments%20on%20Mid-Band%20Spectrum%20NOI%20-%20FINAL.pdf" TargetMode="External"/><Relationship Id="rId21" Type="http://schemas.openxmlformats.org/officeDocument/2006/relationships/hyperlink" Target="https://ecfsapi.fcc.gov/file/1113792216013/MCHP%20comment%20on%20FCC%20Docket%2017_183.pdf" TargetMode="External"/><Relationship Id="rId7" Type="http://schemas.openxmlformats.org/officeDocument/2006/relationships/hyperlink" Target="https://ecfsapi.fcc.gov/file/1116060302991/Reply%20Comments%20of%20GeoLinks%20on%20Mid-Band%20Spectrum%20NOI.pdf" TargetMode="External"/><Relationship Id="rId12" Type="http://schemas.openxmlformats.org/officeDocument/2006/relationships/hyperlink" Target="https://www.fcc.gov/ecfs/filing/111090749912" TargetMode="External"/><Relationship Id="rId17" Type="http://schemas.openxmlformats.org/officeDocument/2006/relationships/hyperlink" Target="https://ecfsapi.fcc.gov/file/111589820432/11-14-17-DG-50-Letter-to-Chairman-of-FCC.pdf" TargetMode="External"/><Relationship Id="rId2" Type="http://schemas.openxmlformats.org/officeDocument/2006/relationships/hyperlink" Target="https://ecfsapi.fcc.gov/file/11130525317365/Response%20to%20FCC%206%20GHz%20Microwave-Joint%20FQ.pdf" TargetMode="External"/><Relationship Id="rId16" Type="http://schemas.openxmlformats.org/officeDocument/2006/relationships/hyperlink" Target="https://ecfsapi.fcc.gov/file/1115110408137/Joint%20Reply%20Comments%20of%20Intelsat%20License%20LLC%20and%20Intel%20Corporation.pdf" TargetMode="External"/><Relationship Id="rId20" Type="http://schemas.openxmlformats.org/officeDocument/2006/relationships/hyperlink" Target="https://ecfsapi.fcc.gov/file/1115116382829/MSI%20Mid_Band%20Replies_As%20Filed.pdf" TargetMode="External"/><Relationship Id="rId1" Type="http://schemas.openxmlformats.org/officeDocument/2006/relationships/slideLayout" Target="../slideLayouts/slideLayout2.xml"/><Relationship Id="rId6" Type="http://schemas.openxmlformats.org/officeDocument/2006/relationships/hyperlink" Target="https://ecfsapi.fcc.gov/file/111557079934/GCI%20Reply%20Comments%20on%20Mid-Band%20NOI%20(00116544xC33F1).pdf" TargetMode="External"/><Relationship Id="rId11" Type="http://schemas.openxmlformats.org/officeDocument/2006/relationships/hyperlink" Target="https://ecfsapi.fcc.gov/file/111560977998/iRobot_Reply%20to%20Expanding%20Flexible%20Use%20in%20Midband%20Spectrum%20Between%203.7%20and%2024%20GHz.pdf" TargetMode="External"/><Relationship Id="rId24" Type="http://schemas.openxmlformats.org/officeDocument/2006/relationships/hyperlink" Target="https://ecfsapi.fcc.gov/file/1115274704609/NCTA%20Mid-Band%20Spectrum%20NOI%20Replies%2011%2015%2017%20FINAL.pdf" TargetMode="External"/><Relationship Id="rId5" Type="http://schemas.openxmlformats.org/officeDocument/2006/relationships/hyperlink" Target="https://www.fcc.gov/ecfs/filing/11060792703102" TargetMode="External"/><Relationship Id="rId15" Type="http://schemas.openxmlformats.org/officeDocument/2006/relationships/hyperlink" Target="https://ecfsapi.fcc.gov/file/1115031680337/Final%20Mid-Band%20NOI%20Reply%20Comments.pdf" TargetMode="External"/><Relationship Id="rId23" Type="http://schemas.openxmlformats.org/officeDocument/2006/relationships/hyperlink" Target="https://ecfsapi.fcc.gov/file/11150235913895/replycomments17-1831115.pdf" TargetMode="External"/><Relationship Id="rId10" Type="http://schemas.openxmlformats.org/officeDocument/2006/relationships/hyperlink" Target="https://ecfsapi.fcc.gov/file/11160000308584/Hammer%20-%20Mid-Band%20Spectrum%20-%20GN%20Dkt%2017-183%20-%20Reply%20Comments%20(w_att)%20-%20FINAL%20-%2011%2015%2017.pdf" TargetMode="External"/><Relationship Id="rId19" Type="http://schemas.openxmlformats.org/officeDocument/2006/relationships/hyperlink" Target="https://ecfsapi.fcc.gov/file/1115985621445/fcc%20comments%2017-183%20cbsv1%20letter.docx.doc" TargetMode="External"/><Relationship Id="rId4" Type="http://schemas.openxmlformats.org/officeDocument/2006/relationships/hyperlink" Target="https://ecfsapi.fcc.gov/file/1115280042913/01118673.pdf" TargetMode="External"/><Relationship Id="rId9" Type="http://schemas.openxmlformats.org/officeDocument/2006/relationships/hyperlink" Target="https://ecfsapi.fcc.gov/file/1115231609500/2017-11-15%20Google%20and%20Access%20Reply%20Comments.pdf" TargetMode="External"/><Relationship Id="rId14" Type="http://schemas.openxmlformats.org/officeDocument/2006/relationships/hyperlink" Target="https://ecfsapi.fcc.gov/file/1116022486416/Reply%20Comments%20of%20IEEE%20802.11.pdf" TargetMode="External"/><Relationship Id="rId22" Type="http://schemas.openxmlformats.org/officeDocument/2006/relationships/hyperlink" Target="https://ecfsapi.fcc.gov/file/111588715947/Mid-Band%20NOI%20--%20Microsoft%20Reply%20Comments%20--%20FINAL%20--%2011.15.17.pdf"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ecfsapi.fcc.gov/file/11162291701183/Mid-Band%20NOI_ReplyComments_OTI-PK_FINAL_111517.pdf" TargetMode="External"/><Relationship Id="rId13" Type="http://schemas.openxmlformats.org/officeDocument/2006/relationships/hyperlink" Target="https://ecfsapi.fcc.gov/file/1115149741264/SIA%20Reply%20Comments%20on%20Mid-Band%20NOI%20FINAL.pdf" TargetMode="External"/><Relationship Id="rId18" Type="http://schemas.openxmlformats.org/officeDocument/2006/relationships/hyperlink" Target="https://ecfsapi.fcc.gov/file/1115642109742/TIA%20reply%20comments%20on%20mid-band%20NOI%2011-15-17.pdf" TargetMode="External"/><Relationship Id="rId26" Type="http://schemas.openxmlformats.org/officeDocument/2006/relationships/hyperlink" Target="https://ecfsapi.fcc.gov/file/1116719516794/Reply%20Comments.pdf" TargetMode="External"/><Relationship Id="rId3" Type="http://schemas.openxmlformats.org/officeDocument/2006/relationships/hyperlink" Target="https://ecfsapi.fcc.gov/file/1115293585240/Nokia%20Midband%20Spectrum%20Reply%20Comment%20FINAL.pdf" TargetMode="External"/><Relationship Id="rId21" Type="http://schemas.openxmlformats.org/officeDocument/2006/relationships/hyperlink" Target="https://ecfsapi.fcc.gov/file/111686256832/Reply%20Comments%20of%20United%20States%20Cellular%20Corporation%20(GN%20Docket%20No.%2017-183)%20(Nov.%2015,%202017).pdf" TargetMode="External"/><Relationship Id="rId7" Type="http://schemas.openxmlformats.org/officeDocument/2006/relationships/hyperlink" Target="https://ecfsapi.fcc.gov/file/110110291571/NXP_reply_comments_to_FCC_docket_17-183.pdf" TargetMode="External"/><Relationship Id="rId12" Type="http://schemas.openxmlformats.org/officeDocument/2006/relationships/hyperlink" Target="https://ecfsapi.fcc.gov/file/1115196599711/SES%20Reply%20Comments%20on%20Mid-Band%20NOI%2015%20Nov%202017.pdf" TargetMode="External"/><Relationship Id="rId17" Type="http://schemas.openxmlformats.org/officeDocument/2006/relationships/hyperlink" Target="https://ecfsapi.fcc.gov/file/1116462530163/FINAL%20T-Mobile%20Mid-Band%20Reply%20Comments.pdf" TargetMode="External"/><Relationship Id="rId25" Type="http://schemas.openxmlformats.org/officeDocument/2006/relationships/hyperlink" Target="https://ecfsapi.fcc.gov/file/111507879464/WISPA%20Reply%20Comments%20-%20GN%20Dkt.%2017-183%20(11-15-2017).pdf" TargetMode="External"/><Relationship Id="rId2" Type="http://schemas.openxmlformats.org/officeDocument/2006/relationships/hyperlink" Target="https://ecfsapi.fcc.gov/file/1115957917639/NYPD%20Reply%20Comments%2017-183%20-%20November%2015,%202017%20-%20AS%20FILED.pdf" TargetMode="External"/><Relationship Id="rId16" Type="http://schemas.openxmlformats.org/officeDocument/2006/relationships/hyperlink" Target="https://ecfsapi.fcc.gov/file/1114221713223/GN%20Docket%20No.%2017-183,%20Expanding%20Flexible%20Use%20in%20Mid-Band%20Spectrum%20between%203.7%20and%2024%20GHz.pdf" TargetMode="External"/><Relationship Id="rId20" Type="http://schemas.openxmlformats.org/officeDocument/2006/relationships/hyperlink" Target="https://ecfsapi.fcc.gov/file/11152887800294/17-183%20%20Reply%20Comments%20of%20Texas%209-1-1%20Entities%20re%20Mid-Band%20-%2011.15.17.PDF" TargetMode="External"/><Relationship Id="rId1" Type="http://schemas.openxmlformats.org/officeDocument/2006/relationships/slideLayout" Target="../slideLayouts/slideLayout2.xml"/><Relationship Id="rId6" Type="http://schemas.openxmlformats.org/officeDocument/2006/relationships/hyperlink" Target="https://ecfsapi.fcc.gov/file/11152794401896/NSMA%20Reply%20Comments%20%20GT%20Docket%2017-183.pdf" TargetMode="External"/><Relationship Id="rId11" Type="http://schemas.openxmlformats.org/officeDocument/2006/relationships/hyperlink" Target="https://ecfsapi.fcc.gov/file/11150146112270/11152017%20RWA%20Mid-Band%20NOI%20Reply%20Comments%20-%20Final%204844-2871-1252%202.pdf" TargetMode="External"/><Relationship Id="rId24" Type="http://schemas.openxmlformats.org/officeDocument/2006/relationships/hyperlink" Target="https://ecfsapi.fcc.gov/file/111510536326/FCC%20Reply%20to%20Comment%201002181291498.pdf" TargetMode="External"/><Relationship Id="rId5" Type="http://schemas.openxmlformats.org/officeDocument/2006/relationships/hyperlink" Target="https://ecfsapi.fcc.gov/file/111581297255/NPR_FCC_C-Band_Reply_Comments.pdf" TargetMode="External"/><Relationship Id="rId15" Type="http://schemas.openxmlformats.org/officeDocument/2006/relationships/hyperlink" Target="https://ecfsapi.fcc.gov/file/1116764518510/SpeedCast_GN%2017-183%20Reply%20Comments%20(FINAL%202017-11-15).pdf" TargetMode="External"/><Relationship Id="rId23" Type="http://schemas.openxmlformats.org/officeDocument/2006/relationships/hyperlink" Target="https://ecfsapi.fcc.gov/file/11152400007012/VZW%20Mid-band%20NOI%20Reply%20Comments%20(11-15-17).pdf" TargetMode="External"/><Relationship Id="rId10" Type="http://schemas.openxmlformats.org/officeDocument/2006/relationships/hyperlink" Target="https://ecfsapi.fcc.gov/file/1114661415315/RWC%20Reply%20Comments%20NOI%20GN%2017-183.pdf" TargetMode="External"/><Relationship Id="rId19" Type="http://schemas.openxmlformats.org/officeDocument/2006/relationships/hyperlink" Target="https://ecfsapi.fcc.gov/file/111562396060/C-Band%20NOI%20Reply%2011-15%20(2).pdf" TargetMode="External"/><Relationship Id="rId4" Type="http://schemas.openxmlformats.org/officeDocument/2006/relationships/hyperlink" Target="https://ecfsapi.fcc.gov/file/10300966520455/Novelda_comments_to_FCC_docket_17-183.pdf" TargetMode="External"/><Relationship Id="rId9" Type="http://schemas.openxmlformats.org/officeDocument/2006/relationships/hyperlink" Target="https://ecfsapi.fcc.gov/file/1114996106568/Mark%20Goto_Letter.pdf" TargetMode="External"/><Relationship Id="rId14" Type="http://schemas.openxmlformats.org/officeDocument/2006/relationships/hyperlink" Target="https://ecfsapi.fcc.gov/file/111627378595/Southern%20-%20Reply%20Comments%20in%20Doc%2017-183.pdf" TargetMode="External"/><Relationship Id="rId22" Type="http://schemas.openxmlformats.org/officeDocument/2006/relationships/hyperlink" Target="https://ecfsapi.fcc.gov/file/111563525734/Reply%20Comments%20of%20UTC%20and%20EEI%20(FINAL).pdf" TargetMode="External"/><Relationship Id="rId27" Type="http://schemas.openxmlformats.org/officeDocument/2006/relationships/hyperlink" Target="https://ecfsapi.fcc.gov/file/11031593217456/Zebra_Reply_Comments%20to%20GN%2017-183.pdf"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cept.org/ecc/groups/ecc/wg-se/se-45/client/meeting-documents/file-history/?fid=3974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www.ieee.org/portal/cms_docs/about/CoE_poster.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transition.fcc.gov/Daily_Releases/Daily_Business/2017/db1120/FCC-17-158A1.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apps.fcc.gov/edocs_public/attachmatch/FCC-17-152A1.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November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November 30</a:t>
            </a:r>
            <a:r>
              <a:rPr lang="en-US" baseline="30000" dirty="0">
                <a:latin typeface="Times New Roman" charset="0"/>
              </a:rPr>
              <a:t>th</a:t>
            </a:r>
            <a:r>
              <a:rPr lang="en-US" dirty="0">
                <a:latin typeface="Times New Roman" charset="0"/>
              </a:rPr>
              <a:t> Teleconference Agenda</a:t>
            </a:r>
            <a:endParaRPr lang="en-GB" dirty="0"/>
          </a:p>
        </p:txBody>
      </p:sp>
      <p:sp>
        <p:nvSpPr>
          <p:cNvPr id="3074" name="Rectangle 2"/>
          <p:cNvSpPr>
            <a:spLocks noGrp="1" noChangeArrowheads="1"/>
          </p:cNvSpPr>
          <p:nvPr>
            <p:ph type="body" idx="1"/>
          </p:nvPr>
        </p:nvSpPr>
        <p:spPr>
          <a:xfrm>
            <a:off x="685800" y="1889125"/>
            <a:ext cx="77724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2017-11-30</a:t>
            </a:r>
          </a:p>
        </p:txBody>
      </p:sp>
      <p:graphicFrame>
        <p:nvGraphicFramePr>
          <p:cNvPr id="3075" name="Object 3"/>
          <p:cNvGraphicFramePr>
            <a:graphicFrameLocks noChangeAspect="1"/>
          </p:cNvGraphicFramePr>
          <p:nvPr>
            <p:extLst>
              <p:ext uri="{D42A27DB-BD31-4B8C-83A1-F6EECF244321}">
                <p14:modId xmlns:p14="http://schemas.microsoft.com/office/powerpoint/2010/main" val="953859046"/>
              </p:ext>
            </p:extLst>
          </p:nvPr>
        </p:nvGraphicFramePr>
        <p:xfrm>
          <a:off x="519113" y="3609975"/>
          <a:ext cx="8078787" cy="2470150"/>
        </p:xfrm>
        <a:graphic>
          <a:graphicData uri="http://schemas.openxmlformats.org/presentationml/2006/ole">
            <mc:AlternateContent xmlns:mc="http://schemas.openxmlformats.org/markup-compatibility/2006">
              <mc:Choice xmlns:v="urn:schemas-microsoft-com:vml" Requires="v">
                <p:oleObj spid="_x0000_s3379" name="Document" r:id="rId4" imgW="8267030" imgH="2529818" progId="Word.Document.8">
                  <p:embed/>
                </p:oleObj>
              </mc:Choice>
              <mc:Fallback>
                <p:oleObj name="Document" r:id="rId4" imgW="8267030" imgH="2529818" progId="Word.Document.8">
                  <p:embed/>
                  <p:pic>
                    <p:nvPicPr>
                      <p:cNvPr id="0" name="Picture 3"/>
                      <p:cNvPicPr>
                        <a:picLocks noChangeAspect="1" noChangeArrowheads="1"/>
                      </p:cNvPicPr>
                      <p:nvPr/>
                    </p:nvPicPr>
                    <p:blipFill>
                      <a:blip r:embed="rId5"/>
                      <a:srcRect/>
                      <a:stretch>
                        <a:fillRect/>
                      </a:stretch>
                    </p:blipFill>
                    <p:spPr bwMode="auto">
                      <a:xfrm>
                        <a:off x="519113" y="3609975"/>
                        <a:ext cx="8078787" cy="24701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ISED Canada TVWS consultation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Harmonizing TVWS rules with the US</a:t>
            </a:r>
          </a:p>
          <a:p>
            <a:pPr>
              <a:buFont typeface="Arial" panose="020B0604020202020204" pitchFamily="34" charset="0"/>
              <a:buChar char="•"/>
            </a:pPr>
            <a:r>
              <a:rPr lang="en-US" sz="1800" u="sng" dirty="0">
                <a:hlinkClick r:id="rId2"/>
              </a:rPr>
              <a:t>https://www.ic.gc.ca/eic/site/smt-gst.nsf/vwapj/Consultation-WhiteSpace-eng.pdf/$FILE/Consultation-WhiteSpace-eng.pdf</a:t>
            </a:r>
          </a:p>
          <a:p>
            <a:pPr marL="800100" lvl="1">
              <a:buFont typeface="Arial" panose="020B0604020202020204" pitchFamily="34" charset="0"/>
              <a:buChar char="•"/>
            </a:pPr>
            <a:r>
              <a:rPr lang="en-US" dirty="0"/>
              <a:t>Allowing fixed white space devices on channels 3 and 4 </a:t>
            </a:r>
          </a:p>
          <a:p>
            <a:pPr marL="800100" lvl="1">
              <a:buFont typeface="Arial" panose="020B0604020202020204" pitchFamily="34" charset="0"/>
              <a:buChar char="•"/>
            </a:pPr>
            <a:r>
              <a:rPr lang="en-US" dirty="0"/>
              <a:t>Operation of personal portable TVWS devices on channels 13-20</a:t>
            </a:r>
          </a:p>
          <a:p>
            <a:pPr marL="800100" lvl="1">
              <a:buFont typeface="Arial" panose="020B0604020202020204" pitchFamily="34" charset="0"/>
              <a:buChar char="•"/>
            </a:pPr>
            <a:r>
              <a:rPr lang="en-US" dirty="0"/>
              <a:t>Now permit operation below 608 MHz </a:t>
            </a:r>
          </a:p>
          <a:p>
            <a:pPr marL="1200150" lvl="2">
              <a:buFont typeface="Arial" panose="020B0604020202020204" pitchFamily="34" charset="0"/>
              <a:buChar char="•"/>
            </a:pPr>
            <a:r>
              <a:rPr lang="en-US" dirty="0"/>
              <a:t>Not allow above 614MHz.</a:t>
            </a:r>
          </a:p>
          <a:p>
            <a:pPr marL="800100" lvl="1">
              <a:buFont typeface="Arial" panose="020B0604020202020204" pitchFamily="34" charset="0"/>
              <a:buChar char="•"/>
            </a:pPr>
            <a:r>
              <a:rPr lang="en-US" dirty="0"/>
              <a:t>Preclude the use of channel 37</a:t>
            </a:r>
          </a:p>
          <a:p>
            <a:pPr marL="1200150" lvl="2" indent="-285750">
              <a:buFont typeface="Arial" panose="020B0604020202020204" pitchFamily="34" charset="0"/>
              <a:buChar char="•"/>
            </a:pPr>
            <a:r>
              <a:rPr lang="en-US" dirty="0"/>
              <a:t>US allows low power use </a:t>
            </a:r>
          </a:p>
          <a:p>
            <a:pPr>
              <a:buFont typeface="Arial" panose="020B0604020202020204" pitchFamily="34" charset="0"/>
              <a:buChar char="•"/>
            </a:pPr>
            <a:r>
              <a:rPr lang="en-US" dirty="0"/>
              <a:t>Comments due Jan 17, 2018</a:t>
            </a:r>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968380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NOI</a:t>
            </a:r>
          </a:p>
        </p:txBody>
      </p:sp>
      <p:sp>
        <p:nvSpPr>
          <p:cNvPr id="3" name="Content Placeholder 2"/>
          <p:cNvSpPr>
            <a:spLocks noGrp="1"/>
          </p:cNvSpPr>
          <p:nvPr>
            <p:ph idx="1"/>
          </p:nvPr>
        </p:nvSpPr>
        <p:spPr>
          <a:xfrm>
            <a:off x="685800" y="1752600"/>
            <a:ext cx="7770813" cy="4572000"/>
          </a:xfrm>
        </p:spPr>
        <p:txBody>
          <a:bodyPr/>
          <a:lstStyle/>
          <a:p>
            <a:pPr>
              <a:buFont typeface="Arial" panose="020B0604020202020204" pitchFamily="34" charset="0"/>
              <a:buChar char="•"/>
            </a:pPr>
            <a:r>
              <a:rPr lang="en-US" sz="1800" dirty="0"/>
              <a:t>3700 MHz to 4200 MHz</a:t>
            </a:r>
          </a:p>
          <a:p>
            <a:pPr lvl="1">
              <a:buFont typeface="Arial" panose="020B0604020202020204" pitchFamily="34" charset="0"/>
              <a:buChar char="•"/>
            </a:pPr>
            <a:r>
              <a:rPr lang="en-US" sz="1600" dirty="0"/>
              <a:t>CBRS extension band?</a:t>
            </a:r>
          </a:p>
          <a:p>
            <a:pPr lvl="1">
              <a:buFont typeface="Arial" panose="020B0604020202020204" pitchFamily="34" charset="0"/>
              <a:buChar char="•"/>
            </a:pPr>
            <a:r>
              <a:rPr lang="en-US" sz="1600" dirty="0"/>
              <a:t>T-Mobile petition to extend PALs, etc.</a:t>
            </a:r>
          </a:p>
          <a:p>
            <a:pPr>
              <a:buFont typeface="Arial" panose="020B0604020202020204" pitchFamily="34" charset="0"/>
              <a:buChar char="•"/>
            </a:pPr>
            <a:r>
              <a:rPr lang="en-US" sz="1800" dirty="0"/>
              <a:t>5925 MHz to 6425 MHz</a:t>
            </a:r>
          </a:p>
          <a:p>
            <a:pPr lvl="1">
              <a:buFont typeface="Arial" panose="020B0604020202020204" pitchFamily="34" charset="0"/>
              <a:buChar char="•"/>
            </a:pPr>
            <a:r>
              <a:rPr lang="en-US" sz="1600" dirty="0"/>
              <a:t>For unlicensed sharing</a:t>
            </a:r>
          </a:p>
          <a:p>
            <a:pPr lvl="1">
              <a:buFont typeface="Arial" panose="020B0604020202020204" pitchFamily="34" charset="0"/>
              <a:buChar char="•"/>
            </a:pPr>
            <a:r>
              <a:rPr lang="en-US" sz="1600" dirty="0"/>
              <a:t>C-band uplinks</a:t>
            </a:r>
          </a:p>
          <a:p>
            <a:pPr lvl="1">
              <a:buFont typeface="Arial" panose="020B0604020202020204" pitchFamily="34" charset="0"/>
              <a:buChar char="•"/>
            </a:pPr>
            <a:r>
              <a:rPr lang="en-US" sz="1600" dirty="0"/>
              <a:t>Fixed microwave links</a:t>
            </a:r>
          </a:p>
          <a:p>
            <a:pPr>
              <a:buFont typeface="Arial" panose="020B0604020202020204" pitchFamily="34" charset="0"/>
              <a:buChar char="•"/>
            </a:pPr>
            <a:r>
              <a:rPr lang="en-US" sz="1800" dirty="0"/>
              <a:t>6425 MHz to 7125 MHz</a:t>
            </a:r>
          </a:p>
          <a:p>
            <a:pPr lvl="1">
              <a:buFont typeface="Arial" panose="020B0604020202020204" pitchFamily="34" charset="0"/>
              <a:buChar char="•"/>
            </a:pPr>
            <a:r>
              <a:rPr lang="en-US" sz="1600" dirty="0"/>
              <a:t>Opportunity for additional unlicensed sharing</a:t>
            </a:r>
          </a:p>
          <a:p>
            <a:pPr lvl="1">
              <a:buFont typeface="Arial" panose="020B0604020202020204" pitchFamily="34" charset="0"/>
              <a:buChar char="•"/>
            </a:pPr>
            <a:r>
              <a:rPr lang="en-US" sz="1600" dirty="0"/>
              <a:t>Asks for additional licensed space</a:t>
            </a:r>
          </a:p>
          <a:p>
            <a:pPr>
              <a:buFont typeface="Arial" panose="020B0604020202020204" pitchFamily="34" charset="0"/>
              <a:buChar char="•"/>
            </a:pPr>
            <a:r>
              <a:rPr lang="en-US" sz="1800" dirty="0"/>
              <a:t>Other bands between 3.7 GHz and 24 GHz</a:t>
            </a:r>
          </a:p>
          <a:p>
            <a:pPr>
              <a:buFont typeface="Arial" panose="020B0604020202020204" pitchFamily="34" charset="0"/>
              <a:buChar char="•"/>
            </a:pPr>
            <a:r>
              <a:rPr lang="en-US" sz="1800" dirty="0"/>
              <a:t>Comment period ends October 2, 2017</a:t>
            </a:r>
          </a:p>
          <a:p>
            <a:pPr>
              <a:buFont typeface="Arial" panose="020B0604020202020204" pitchFamily="34" charset="0"/>
              <a:buChar char="•"/>
            </a:pPr>
            <a:r>
              <a:rPr lang="en-US" sz="1800" dirty="0"/>
              <a:t>Reply Comment period ends November 1, 2017</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020444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Mid-band NOI – Next Steps</a:t>
            </a:r>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Review the highlighted NOI</a:t>
            </a:r>
          </a:p>
          <a:p>
            <a:pPr marL="800100" lvl="1" indent="-342900">
              <a:buFont typeface="Arial" panose="020B0604020202020204" pitchFamily="34" charset="0"/>
              <a:buChar char="•"/>
            </a:pPr>
            <a:r>
              <a:rPr lang="en-US" sz="1800" dirty="0">
                <a:hlinkClick r:id="rId2"/>
              </a:rPr>
              <a:t>https://mentor.ieee.org/802.18/dcn/17/18-17-0105-00-0000-highlighted-fcc-mid-band-spectrum-noi.docx</a:t>
            </a:r>
            <a:r>
              <a:rPr lang="en-US" sz="1800" dirty="0"/>
              <a:t> </a:t>
            </a:r>
            <a:r>
              <a:rPr lang="en-US" dirty="0"/>
              <a:t> </a:t>
            </a:r>
          </a:p>
          <a:p>
            <a:pPr>
              <a:buFont typeface="Arial" panose="020B0604020202020204" pitchFamily="34" charset="0"/>
              <a:buChar char="•"/>
            </a:pPr>
            <a:r>
              <a:rPr lang="en-US" sz="2000" dirty="0"/>
              <a:t>Outline of Comments</a:t>
            </a:r>
          </a:p>
          <a:p>
            <a:pPr lvl="1">
              <a:buFont typeface="Arial" panose="020B0604020202020204" pitchFamily="34" charset="0"/>
              <a:buChar char="•"/>
            </a:pPr>
            <a:r>
              <a:rPr lang="en-US" sz="1800" dirty="0">
                <a:hlinkClick r:id="rId3"/>
              </a:rPr>
              <a:t>https://mentor.ieee.org/802.18/dcn/17/18-17-0111-00-0000-fcc-mid-band-spectrum-noi-response.pptx</a:t>
            </a:r>
            <a:r>
              <a:rPr lang="en-US" sz="1800" dirty="0"/>
              <a:t> </a:t>
            </a:r>
          </a:p>
          <a:p>
            <a:pPr>
              <a:buFont typeface="Arial" panose="020B0604020202020204" pitchFamily="34" charset="0"/>
              <a:buChar char="•"/>
            </a:pPr>
            <a:r>
              <a:rPr lang="en-US" sz="2200" dirty="0"/>
              <a:t>Final EC approved draft</a:t>
            </a:r>
          </a:p>
          <a:p>
            <a:pPr lvl="1">
              <a:buFont typeface="Arial" panose="020B0604020202020204" pitchFamily="34" charset="0"/>
              <a:buChar char="•"/>
            </a:pPr>
            <a:r>
              <a:rPr lang="en-US" sz="1800" dirty="0">
                <a:hlinkClick r:id="rId4"/>
              </a:rPr>
              <a:t>https://mentor.ieee.org/802.18/dcn/17/18-17-0114-09-0000-ieee-802-response-to-fcc-17-104.docx</a:t>
            </a:r>
            <a:r>
              <a:rPr lang="en-US" sz="1800" dirty="0"/>
              <a:t> </a:t>
            </a:r>
          </a:p>
          <a:p>
            <a:pPr lvl="1">
              <a:buFont typeface="Arial" panose="020B0604020202020204" pitchFamily="34" charset="0"/>
              <a:buChar char="•"/>
            </a:pPr>
            <a:r>
              <a:rPr lang="en-US" sz="1800" dirty="0"/>
              <a:t>Reviewed by the Global Public Policy Committee</a:t>
            </a:r>
          </a:p>
          <a:p>
            <a:pPr>
              <a:buFont typeface="Arial" panose="020B0604020202020204" pitchFamily="34" charset="0"/>
              <a:buChar char="•"/>
            </a:pPr>
            <a:r>
              <a:rPr lang="en-US" sz="2200" dirty="0">
                <a:solidFill>
                  <a:schemeClr val="tx1"/>
                </a:solidFill>
              </a:rPr>
              <a:t>Comments</a:t>
            </a:r>
          </a:p>
          <a:p>
            <a:pPr lvl="1">
              <a:buFont typeface="Arial" panose="020B0604020202020204" pitchFamily="34" charset="0"/>
              <a:buChar char="•"/>
            </a:pPr>
            <a:r>
              <a:rPr lang="en-US" sz="1800" b="1" dirty="0">
                <a:solidFill>
                  <a:srgbClr val="FF0000"/>
                </a:solidFill>
              </a:rPr>
              <a:t>Filed October 2, 2017</a:t>
            </a:r>
          </a:p>
          <a:p>
            <a:pPr lvl="1">
              <a:buFont typeface="Arial" panose="020B0604020202020204" pitchFamily="34" charset="0"/>
              <a:buChar char="•"/>
            </a:pPr>
            <a:endParaRPr lang="en-US" sz="1800" b="1" dirty="0">
              <a:solidFill>
                <a:schemeClr val="tx1"/>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1926521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Comments of Concern</a:t>
            </a:r>
          </a:p>
        </p:txBody>
      </p:sp>
      <p:sp>
        <p:nvSpPr>
          <p:cNvPr id="3" name="Content Placeholder 2"/>
          <p:cNvSpPr>
            <a:spLocks noGrp="1"/>
          </p:cNvSpPr>
          <p:nvPr>
            <p:ph idx="1"/>
          </p:nvPr>
        </p:nvSpPr>
        <p:spPr>
          <a:xfrm>
            <a:off x="685800" y="1981200"/>
            <a:ext cx="7770813" cy="4419600"/>
          </a:xfrm>
        </p:spPr>
        <p:txBody>
          <a:bodyPr/>
          <a:lstStyle/>
          <a:p>
            <a:pPr marL="400050">
              <a:buFont typeface="Arial" panose="020B0604020202020204" pitchFamily="34" charset="0"/>
              <a:buChar char="•"/>
            </a:pPr>
            <a:r>
              <a:rPr lang="en-US" sz="2000" dirty="0"/>
              <a:t>Opposition to any unlicensed operations in the 6 GHz band</a:t>
            </a:r>
          </a:p>
          <a:p>
            <a:pPr marL="800100" lvl="1">
              <a:buFont typeface="Arial" panose="020B0604020202020204" pitchFamily="34" charset="0"/>
              <a:buChar char="•"/>
            </a:pPr>
            <a:r>
              <a:rPr lang="en-US" sz="1600" dirty="0"/>
              <a:t>Self explanatory</a:t>
            </a:r>
          </a:p>
          <a:p>
            <a:pPr marL="400050">
              <a:buFont typeface="Arial" panose="020B0604020202020204" pitchFamily="34" charset="0"/>
              <a:buChar char="•"/>
            </a:pPr>
            <a:r>
              <a:rPr lang="en-US" sz="2000" dirty="0"/>
              <a:t>Support for “database-driven (SAS) controlled general authorized access” to the 6 GHz band </a:t>
            </a:r>
          </a:p>
          <a:p>
            <a:pPr marL="800100" lvl="1">
              <a:buFont typeface="Arial" panose="020B0604020202020204" pitchFamily="34" charset="0"/>
              <a:buChar char="•"/>
            </a:pPr>
            <a:r>
              <a:rPr lang="en-US" sz="1600" dirty="0"/>
              <a:t>CBRS-type SAS more complex than required in 6 GHz</a:t>
            </a:r>
          </a:p>
          <a:p>
            <a:pPr marL="400050">
              <a:buFont typeface="Arial" panose="020B0604020202020204" pitchFamily="34" charset="0"/>
              <a:buChar char="•"/>
            </a:pPr>
            <a:r>
              <a:rPr lang="en-US" sz="2000" dirty="0"/>
              <a:t>Support for indoor use only  </a:t>
            </a:r>
          </a:p>
          <a:p>
            <a:pPr marL="800100" lvl="1">
              <a:buFont typeface="Arial" panose="020B0604020202020204" pitchFamily="34" charset="0"/>
              <a:buChar char="•"/>
            </a:pPr>
            <a:r>
              <a:rPr lang="en-US" sz="1600" dirty="0"/>
              <a:t>Could restrict 6 GHz in mobile devices</a:t>
            </a:r>
          </a:p>
          <a:p>
            <a:pPr marL="400050">
              <a:buFont typeface="Arial" panose="020B0604020202020204" pitchFamily="34" charset="0"/>
              <a:buChar char="•"/>
            </a:pPr>
            <a:r>
              <a:rPr lang="en-US" sz="2000" dirty="0"/>
              <a:t>Failure to share in 5.3 GHz indicates that Wi-Fi cannot share in 6 GHz </a:t>
            </a:r>
          </a:p>
          <a:p>
            <a:pPr marL="800100" lvl="1">
              <a:buFont typeface="Arial" panose="020B0604020202020204" pitchFamily="34" charset="0"/>
              <a:buChar char="•"/>
            </a:pPr>
            <a:r>
              <a:rPr lang="en-US" sz="1600" dirty="0"/>
              <a:t>Sharing with radars and  sharing with FS very different issues </a:t>
            </a:r>
          </a:p>
          <a:p>
            <a:pPr marL="400050">
              <a:buFont typeface="Arial" panose="020B0604020202020204" pitchFamily="34" charset="0"/>
              <a:buChar char="•"/>
            </a:pPr>
            <a:r>
              <a:rPr lang="en-US" sz="2000" dirty="0"/>
              <a:t>Many C-band (receive) earth stations are unregistered, but still must be protected</a:t>
            </a:r>
          </a:p>
          <a:p>
            <a:pPr marL="800100" lvl="1">
              <a:buFont typeface="Arial" panose="020B0604020202020204" pitchFamily="34" charset="0"/>
              <a:buChar char="•"/>
            </a:pPr>
            <a:r>
              <a:rPr lang="en-US" sz="1600" dirty="0"/>
              <a:t>Seemingly only for 3.7 GHz band, comment does not specify</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32247619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Reply Comments Received</a:t>
            </a:r>
          </a:p>
        </p:txBody>
      </p:sp>
      <p:sp>
        <p:nvSpPr>
          <p:cNvPr id="3" name="Content Placeholder 2"/>
          <p:cNvSpPr>
            <a:spLocks noGrp="1"/>
          </p:cNvSpPr>
          <p:nvPr>
            <p:ph idx="1"/>
          </p:nvPr>
        </p:nvSpPr>
        <p:spPr>
          <a:xfrm>
            <a:off x="685800" y="1600200"/>
            <a:ext cx="7770813" cy="4722813"/>
          </a:xfrm>
        </p:spPr>
        <p:txBody>
          <a:bodyPr numCol="2"/>
          <a:lstStyle/>
          <a:p>
            <a:pPr lvl="0"/>
            <a:r>
              <a:rPr lang="en-US" sz="1800" u="sng" dirty="0">
                <a:hlinkClick r:id="rId2"/>
              </a:rPr>
              <a:t>3DB Access</a:t>
            </a:r>
            <a:endParaRPr lang="en-US" sz="1800" dirty="0"/>
          </a:p>
          <a:p>
            <a:pPr lvl="0"/>
            <a:r>
              <a:rPr lang="en-US" sz="1800" u="sng" dirty="0" err="1">
                <a:hlinkClick r:id="rId3"/>
              </a:rPr>
              <a:t>Agilion</a:t>
            </a:r>
            <a:endParaRPr lang="en-US" sz="1800" dirty="0"/>
          </a:p>
          <a:p>
            <a:pPr lvl="0"/>
            <a:r>
              <a:rPr lang="en-US" sz="1800" u="sng" dirty="0" err="1">
                <a:hlinkClick r:id="rId4"/>
              </a:rPr>
              <a:t>Alphastar</a:t>
            </a:r>
            <a:endParaRPr lang="en-US" sz="1800" dirty="0"/>
          </a:p>
          <a:p>
            <a:pPr lvl="0"/>
            <a:r>
              <a:rPr lang="en-US" sz="1800" u="sng" dirty="0" err="1">
                <a:hlinkClick r:id="rId5"/>
              </a:rPr>
              <a:t>Alteros</a:t>
            </a:r>
            <a:endParaRPr lang="en-US" sz="1800" dirty="0"/>
          </a:p>
          <a:p>
            <a:pPr lvl="0"/>
            <a:r>
              <a:rPr lang="en-US" sz="1800" u="sng" dirty="0">
                <a:hlinkClick r:id="rId6"/>
              </a:rPr>
              <a:t>Association of American Railroads</a:t>
            </a:r>
            <a:endParaRPr lang="en-US" sz="1800" dirty="0"/>
          </a:p>
          <a:p>
            <a:pPr lvl="0"/>
            <a:r>
              <a:rPr lang="en-US" sz="1800" u="sng" dirty="0">
                <a:hlinkClick r:id="rId7"/>
              </a:rPr>
              <a:t>AT&amp;T</a:t>
            </a:r>
            <a:endParaRPr lang="en-US" sz="1800" dirty="0"/>
          </a:p>
          <a:p>
            <a:pPr lvl="0"/>
            <a:r>
              <a:rPr lang="en-US" sz="1800" u="sng" dirty="0">
                <a:hlinkClick r:id="rId8"/>
              </a:rPr>
              <a:t>Apple, Broadcom, Cisco, Facebook, Google, HPE, Intel, </a:t>
            </a:r>
            <a:r>
              <a:rPr lang="en-US" sz="1800" u="sng" dirty="0" err="1">
                <a:hlinkClick r:id="rId8"/>
              </a:rPr>
              <a:t>MediaTek</a:t>
            </a:r>
            <a:r>
              <a:rPr lang="en-US" sz="1800" u="sng" dirty="0">
                <a:hlinkClick r:id="rId8"/>
              </a:rPr>
              <a:t>, Microsoft, and Qualcomm</a:t>
            </a:r>
            <a:endParaRPr lang="en-US" sz="1800" dirty="0"/>
          </a:p>
          <a:p>
            <a:pPr lvl="0"/>
            <a:r>
              <a:rPr lang="en-US" sz="1800" u="sng" dirty="0">
                <a:hlinkClick r:id="rId9"/>
              </a:rPr>
              <a:t>Boeing</a:t>
            </a:r>
            <a:endParaRPr lang="en-US" sz="1800" dirty="0"/>
          </a:p>
          <a:p>
            <a:pPr lvl="0"/>
            <a:r>
              <a:rPr lang="en-US" sz="1800" u="sng" dirty="0">
                <a:hlinkClick r:id="rId10"/>
              </a:rPr>
              <a:t>Broadband Access Coalition</a:t>
            </a:r>
            <a:endParaRPr lang="en-US" sz="1800" dirty="0"/>
          </a:p>
          <a:p>
            <a:pPr lvl="0"/>
            <a:r>
              <a:rPr lang="en-US" sz="1800" u="sng" dirty="0">
                <a:hlinkClick r:id="rId11"/>
              </a:rPr>
              <a:t>Central New York Interoperable Communications Consortium</a:t>
            </a:r>
            <a:r>
              <a:rPr lang="en-US" sz="1800" dirty="0"/>
              <a:t> </a:t>
            </a:r>
          </a:p>
          <a:p>
            <a:pPr lvl="0"/>
            <a:r>
              <a:rPr lang="en-US" sz="1800" u="sng" dirty="0">
                <a:hlinkClick r:id="rId12"/>
              </a:rPr>
              <a:t>Cisco</a:t>
            </a:r>
            <a:endParaRPr lang="en-US" sz="1800" dirty="0"/>
          </a:p>
          <a:p>
            <a:pPr lvl="0"/>
            <a:r>
              <a:rPr lang="en-US" sz="1800" u="sng" dirty="0">
                <a:hlinkClick r:id="rId13"/>
              </a:rPr>
              <a:t>Comcast</a:t>
            </a:r>
            <a:endParaRPr lang="en-US" sz="1800" dirty="0"/>
          </a:p>
          <a:p>
            <a:pPr lvl="0"/>
            <a:r>
              <a:rPr lang="en-US" sz="1800" u="sng" dirty="0">
                <a:hlinkClick r:id="rId14"/>
              </a:rPr>
              <a:t>Competitive Carriers Association</a:t>
            </a:r>
            <a:endParaRPr lang="en-US" sz="1800" dirty="0"/>
          </a:p>
          <a:p>
            <a:pPr lvl="0"/>
            <a:r>
              <a:rPr lang="en-US" sz="1800" u="sng" dirty="0">
                <a:hlinkClick r:id="rId15"/>
              </a:rPr>
              <a:t>Computer &amp; Communications Industry Association</a:t>
            </a:r>
            <a:endParaRPr lang="en-US" sz="1800" dirty="0"/>
          </a:p>
          <a:p>
            <a:pPr lvl="0"/>
            <a:r>
              <a:rPr lang="en-US" sz="1800" u="sng" dirty="0">
                <a:hlinkClick r:id="rId16"/>
              </a:rPr>
              <a:t>CTIA</a:t>
            </a:r>
            <a:endParaRPr lang="en-US" sz="1800" dirty="0"/>
          </a:p>
          <a:p>
            <a:pPr lvl="0"/>
            <a:r>
              <a:rPr lang="en-US" sz="1800" u="sng" dirty="0" err="1">
                <a:hlinkClick r:id="rId17"/>
              </a:rPr>
              <a:t>DigitalGlobe</a:t>
            </a:r>
            <a:endParaRPr lang="en-US" sz="1800" dirty="0"/>
          </a:p>
          <a:p>
            <a:pPr lvl="0"/>
            <a:r>
              <a:rPr lang="en-US" sz="1800" u="sng" dirty="0" err="1">
                <a:hlinkClick r:id="rId18"/>
              </a:rPr>
              <a:t>Decawave</a:t>
            </a:r>
            <a:endParaRPr lang="en-US" sz="1800" dirty="0"/>
          </a:p>
          <a:p>
            <a:pPr lvl="0"/>
            <a:r>
              <a:rPr lang="en-US" sz="1800" u="sng" dirty="0">
                <a:hlinkClick r:id="rId19"/>
              </a:rPr>
              <a:t>DISH</a:t>
            </a:r>
            <a:endParaRPr lang="en-US" sz="1800" dirty="0"/>
          </a:p>
          <a:p>
            <a:pPr lvl="0"/>
            <a:r>
              <a:rPr lang="en-US" sz="1800" u="sng" dirty="0">
                <a:hlinkClick r:id="rId20"/>
              </a:rPr>
              <a:t>Dynamic Spectrum Alliance</a:t>
            </a:r>
            <a:endParaRPr lang="en-US" sz="1800" dirty="0"/>
          </a:p>
          <a:p>
            <a:pPr lvl="0"/>
            <a:r>
              <a:rPr lang="en-US" sz="1800" u="sng" dirty="0" err="1">
                <a:hlinkClick r:id="rId21"/>
              </a:rPr>
              <a:t>Dutchess</a:t>
            </a:r>
            <a:r>
              <a:rPr lang="en-US" sz="1800" u="sng" dirty="0">
                <a:hlinkClick r:id="rId21"/>
              </a:rPr>
              <a:t> County, New York</a:t>
            </a:r>
            <a:endParaRPr lang="en-US" sz="1800" dirty="0"/>
          </a:p>
          <a:p>
            <a:pPr lvl="0"/>
            <a:r>
              <a:rPr lang="en-US" sz="1800" u="sng" dirty="0">
                <a:hlinkClick r:id="rId22"/>
              </a:rPr>
              <a:t>EIBASS</a:t>
            </a:r>
            <a:endParaRPr lang="en-US" sz="1800" dirty="0"/>
          </a:p>
          <a:p>
            <a:pPr lvl="0"/>
            <a:r>
              <a:rPr lang="en-US" sz="1800" u="sng" dirty="0">
                <a:hlinkClick r:id="rId23"/>
              </a:rPr>
              <a:t>Enlace Christian Television</a:t>
            </a:r>
            <a:endParaRPr lang="en-US" sz="1800" dirty="0"/>
          </a:p>
          <a:p>
            <a:pPr lvl="0"/>
            <a:r>
              <a:rPr lang="en-US" sz="1800" u="sng" dirty="0">
                <a:hlinkClick r:id="rId24"/>
              </a:rPr>
              <a:t>Eutelsat</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22247998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Reply Comments Received</a:t>
            </a:r>
          </a:p>
        </p:txBody>
      </p:sp>
      <p:sp>
        <p:nvSpPr>
          <p:cNvPr id="3" name="Content Placeholder 2"/>
          <p:cNvSpPr>
            <a:spLocks noGrp="1"/>
          </p:cNvSpPr>
          <p:nvPr>
            <p:ph idx="1"/>
          </p:nvPr>
        </p:nvSpPr>
        <p:spPr>
          <a:xfrm>
            <a:off x="685800" y="1600200"/>
            <a:ext cx="7770813" cy="4875213"/>
          </a:xfrm>
        </p:spPr>
        <p:txBody>
          <a:bodyPr numCol="2"/>
          <a:lstStyle/>
          <a:p>
            <a:pPr lvl="0"/>
            <a:r>
              <a:rPr lang="en-US" sz="1800" u="sng" dirty="0">
                <a:hlinkClick r:id="rId2"/>
              </a:rPr>
              <a:t>Falquier and Loudon Counties, Virginia</a:t>
            </a:r>
            <a:endParaRPr lang="en-US" sz="1800" dirty="0"/>
          </a:p>
          <a:p>
            <a:pPr lvl="0"/>
            <a:r>
              <a:rPr lang="en-US" sz="1800" u="sng" dirty="0">
                <a:hlinkClick r:id="rId3"/>
              </a:rPr>
              <a:t>Federated Wireless</a:t>
            </a:r>
            <a:endParaRPr lang="en-US" sz="1800" dirty="0"/>
          </a:p>
          <a:p>
            <a:pPr lvl="0"/>
            <a:r>
              <a:rPr lang="en-US" sz="1800" u="sng" dirty="0">
                <a:hlinkClick r:id="rId4"/>
              </a:rPr>
              <a:t>Fixed Wireless Communications Coalition</a:t>
            </a:r>
            <a:endParaRPr lang="en-US" sz="1800" dirty="0"/>
          </a:p>
          <a:p>
            <a:pPr lvl="0"/>
            <a:r>
              <a:rPr lang="en-US" sz="1800" u="sng" dirty="0">
                <a:hlinkClick r:id="rId5"/>
              </a:rPr>
              <a:t>Florida Bureau of Public Safety, Department of Management Services, Division of Telecommunications</a:t>
            </a:r>
            <a:endParaRPr lang="en-US" sz="1800" dirty="0"/>
          </a:p>
          <a:p>
            <a:pPr lvl="0"/>
            <a:r>
              <a:rPr lang="en-US" sz="1800" u="sng" dirty="0">
                <a:hlinkClick r:id="rId6"/>
              </a:rPr>
              <a:t>General Communication</a:t>
            </a:r>
            <a:endParaRPr lang="en-US" sz="1800" dirty="0"/>
          </a:p>
          <a:p>
            <a:pPr lvl="0"/>
            <a:r>
              <a:rPr lang="en-US" sz="1800" u="sng" dirty="0" err="1">
                <a:hlinkClick r:id="rId7"/>
              </a:rPr>
              <a:t>Geolinks</a:t>
            </a:r>
            <a:endParaRPr lang="en-US" sz="1800" dirty="0"/>
          </a:p>
          <a:p>
            <a:pPr lvl="0"/>
            <a:r>
              <a:rPr lang="en-US" sz="1800" u="sng" dirty="0">
                <a:hlinkClick r:id="rId8"/>
              </a:rPr>
              <a:t>Global VSAT Forum</a:t>
            </a:r>
            <a:endParaRPr lang="en-US" sz="1800" dirty="0"/>
          </a:p>
          <a:p>
            <a:pPr lvl="0"/>
            <a:r>
              <a:rPr lang="en-US" sz="1800" u="sng" dirty="0">
                <a:hlinkClick r:id="rId9"/>
              </a:rPr>
              <a:t>Google</a:t>
            </a:r>
            <a:endParaRPr lang="en-US" sz="1800" dirty="0"/>
          </a:p>
          <a:p>
            <a:pPr lvl="0"/>
            <a:r>
              <a:rPr lang="en-US" sz="1800" u="sng" dirty="0">
                <a:hlinkClick r:id="rId10"/>
              </a:rPr>
              <a:t>Hammer Fiber Optics</a:t>
            </a:r>
            <a:endParaRPr lang="en-US" sz="1800" dirty="0"/>
          </a:p>
          <a:p>
            <a:pPr lvl="0"/>
            <a:r>
              <a:rPr lang="en-US" sz="1800" u="sng" dirty="0">
                <a:hlinkClick r:id="rId11"/>
              </a:rPr>
              <a:t>iRobot</a:t>
            </a:r>
            <a:endParaRPr lang="en-US" sz="1800" dirty="0"/>
          </a:p>
          <a:p>
            <a:pPr lvl="0"/>
            <a:r>
              <a:rPr lang="en-US" sz="1800" u="sng" dirty="0">
                <a:hlinkClick r:id="rId12"/>
              </a:rPr>
              <a:t>IEEE 802.15 Working Group</a:t>
            </a:r>
            <a:endParaRPr lang="en-US" sz="1800" dirty="0"/>
          </a:p>
          <a:p>
            <a:pPr lvl="0"/>
            <a:r>
              <a:rPr lang="en-US" sz="1800" u="sng" dirty="0">
                <a:hlinkClick r:id="rId13"/>
              </a:rPr>
              <a:t>IEEE Broadcast Technology Society</a:t>
            </a:r>
            <a:endParaRPr lang="en-US" sz="1800" dirty="0"/>
          </a:p>
          <a:p>
            <a:pPr lvl="0"/>
            <a:r>
              <a:rPr lang="en-US" sz="1800" u="sng" dirty="0">
                <a:hlinkClick r:id="rId14"/>
              </a:rPr>
              <a:t>IEEE 802.11 Wireless Local Area Networks</a:t>
            </a:r>
            <a:endParaRPr lang="en-US" sz="1800" dirty="0"/>
          </a:p>
          <a:p>
            <a:pPr lvl="0"/>
            <a:r>
              <a:rPr lang="en-US" sz="1800" u="sng" dirty="0">
                <a:hlinkClick r:id="rId15"/>
              </a:rPr>
              <a:t>Inmarsat</a:t>
            </a:r>
            <a:endParaRPr lang="en-US" sz="1800" dirty="0"/>
          </a:p>
          <a:p>
            <a:pPr lvl="0"/>
            <a:r>
              <a:rPr lang="en-US" sz="1800" u="sng" dirty="0">
                <a:hlinkClick r:id="rId16"/>
              </a:rPr>
              <a:t>Intelsat</a:t>
            </a:r>
            <a:endParaRPr lang="en-US" sz="1800" dirty="0"/>
          </a:p>
          <a:p>
            <a:pPr lvl="0"/>
            <a:r>
              <a:rPr lang="en-US" sz="1800" u="sng" dirty="0">
                <a:hlinkClick r:id="rId17"/>
              </a:rPr>
              <a:t>ITSO</a:t>
            </a:r>
            <a:endParaRPr lang="en-US" sz="1800" dirty="0"/>
          </a:p>
          <a:p>
            <a:pPr lvl="0"/>
            <a:r>
              <a:rPr lang="en-US" sz="1800" u="sng" dirty="0">
                <a:hlinkClick r:id="rId18"/>
              </a:rPr>
              <a:t>Lower Colorado River Authority</a:t>
            </a:r>
            <a:endParaRPr lang="en-US" sz="1800" dirty="0"/>
          </a:p>
          <a:p>
            <a:pPr lvl="0"/>
            <a:r>
              <a:rPr lang="en-US" sz="1800" u="sng" dirty="0">
                <a:hlinkClick r:id="rId19"/>
              </a:rPr>
              <a:t>Massachusetts State Police</a:t>
            </a:r>
            <a:endParaRPr lang="en-US" sz="1800" dirty="0"/>
          </a:p>
          <a:p>
            <a:pPr lvl="0"/>
            <a:r>
              <a:rPr lang="en-US" sz="1800" u="sng" dirty="0">
                <a:hlinkClick r:id="rId20"/>
              </a:rPr>
              <a:t>Motorola Solutions</a:t>
            </a:r>
            <a:endParaRPr lang="en-US" sz="1800" dirty="0"/>
          </a:p>
          <a:p>
            <a:pPr lvl="0"/>
            <a:r>
              <a:rPr lang="en-US" sz="1800" u="sng" dirty="0">
                <a:hlinkClick r:id="rId21"/>
              </a:rPr>
              <a:t>Microchip Technology</a:t>
            </a:r>
            <a:endParaRPr lang="en-US" sz="1800" dirty="0"/>
          </a:p>
          <a:p>
            <a:pPr lvl="0"/>
            <a:r>
              <a:rPr lang="en-US" sz="1800" u="sng" dirty="0">
                <a:hlinkClick r:id="rId22"/>
              </a:rPr>
              <a:t>Microsoft</a:t>
            </a:r>
            <a:endParaRPr lang="en-US" sz="1800" dirty="0"/>
          </a:p>
          <a:p>
            <a:pPr lvl="0"/>
            <a:r>
              <a:rPr lang="en-US" sz="1800" u="sng" dirty="0">
                <a:hlinkClick r:id="rId23"/>
              </a:rPr>
              <a:t>NAB</a:t>
            </a:r>
            <a:endParaRPr lang="en-US" sz="1800" dirty="0"/>
          </a:p>
          <a:p>
            <a:pPr lvl="0"/>
            <a:r>
              <a:rPr lang="en-US" sz="1800" u="sng" dirty="0">
                <a:hlinkClick r:id="rId24"/>
              </a:rPr>
              <a:t>NCTA</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927576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Reply Comments Received</a:t>
            </a:r>
          </a:p>
        </p:txBody>
      </p:sp>
      <p:sp>
        <p:nvSpPr>
          <p:cNvPr id="3" name="Content Placeholder 2"/>
          <p:cNvSpPr>
            <a:spLocks noGrp="1"/>
          </p:cNvSpPr>
          <p:nvPr>
            <p:ph idx="1"/>
          </p:nvPr>
        </p:nvSpPr>
        <p:spPr>
          <a:xfrm>
            <a:off x="685800" y="1600200"/>
            <a:ext cx="7770813" cy="4875213"/>
          </a:xfrm>
        </p:spPr>
        <p:txBody>
          <a:bodyPr numCol="2"/>
          <a:lstStyle/>
          <a:p>
            <a:pPr lvl="0"/>
            <a:r>
              <a:rPr lang="en-US" sz="1800" u="sng" dirty="0">
                <a:hlinkClick r:id="rId2"/>
              </a:rPr>
              <a:t>New York City Police Department</a:t>
            </a:r>
            <a:endParaRPr lang="en-US" sz="1800" dirty="0"/>
          </a:p>
          <a:p>
            <a:pPr lvl="0"/>
            <a:r>
              <a:rPr lang="en-US" sz="1800" u="sng" dirty="0">
                <a:hlinkClick r:id="rId3"/>
              </a:rPr>
              <a:t>Nokia</a:t>
            </a:r>
            <a:endParaRPr lang="en-US" sz="1800" dirty="0"/>
          </a:p>
          <a:p>
            <a:pPr lvl="0"/>
            <a:r>
              <a:rPr lang="en-US" sz="1800" u="sng" dirty="0">
                <a:hlinkClick r:id="rId4"/>
              </a:rPr>
              <a:t>Novelda</a:t>
            </a:r>
            <a:endParaRPr lang="en-US" sz="1800" dirty="0"/>
          </a:p>
          <a:p>
            <a:pPr lvl="0"/>
            <a:r>
              <a:rPr lang="en-US" sz="1800" u="sng" dirty="0">
                <a:hlinkClick r:id="rId5"/>
              </a:rPr>
              <a:t>NPR</a:t>
            </a:r>
            <a:endParaRPr lang="en-US" sz="1800" dirty="0"/>
          </a:p>
          <a:p>
            <a:pPr lvl="0"/>
            <a:r>
              <a:rPr lang="en-US" sz="1800" u="sng" dirty="0">
                <a:hlinkClick r:id="rId6"/>
              </a:rPr>
              <a:t>National Spectrum Management Association</a:t>
            </a:r>
            <a:endParaRPr lang="en-US" sz="1800" dirty="0"/>
          </a:p>
          <a:p>
            <a:pPr lvl="0"/>
            <a:r>
              <a:rPr lang="en-US" sz="1800" u="sng" dirty="0">
                <a:hlinkClick r:id="rId7"/>
              </a:rPr>
              <a:t>NXP Semiconductors</a:t>
            </a:r>
            <a:endParaRPr lang="en-US" sz="1800" dirty="0"/>
          </a:p>
          <a:p>
            <a:pPr lvl="0"/>
            <a:r>
              <a:rPr lang="en-US" sz="1800" u="sng" dirty="0">
                <a:hlinkClick r:id="rId8"/>
              </a:rPr>
              <a:t>Open Technology Institute</a:t>
            </a:r>
            <a:endParaRPr lang="en-US" sz="1800" dirty="0"/>
          </a:p>
          <a:p>
            <a:pPr lvl="0"/>
            <a:r>
              <a:rPr lang="en-US" sz="1800" u="sng" dirty="0">
                <a:hlinkClick r:id="rId9"/>
              </a:rPr>
              <a:t>Pacific Gas and Electric</a:t>
            </a:r>
            <a:endParaRPr lang="en-US" sz="1800" dirty="0"/>
          </a:p>
          <a:p>
            <a:pPr lvl="0"/>
            <a:r>
              <a:rPr lang="en-US" sz="1800" u="sng" dirty="0">
                <a:hlinkClick r:id="rId10"/>
              </a:rPr>
              <a:t>Regional Wireless Cooperative</a:t>
            </a:r>
            <a:endParaRPr lang="en-US" sz="1800" dirty="0"/>
          </a:p>
          <a:p>
            <a:pPr lvl="0"/>
            <a:r>
              <a:rPr lang="en-US" sz="1800" u="sng" dirty="0">
                <a:hlinkClick r:id="rId11"/>
              </a:rPr>
              <a:t>Rural Wireless Association</a:t>
            </a:r>
            <a:endParaRPr lang="en-US" sz="1800" dirty="0"/>
          </a:p>
          <a:p>
            <a:pPr lvl="0"/>
            <a:r>
              <a:rPr lang="en-US" sz="1800" u="sng" dirty="0">
                <a:hlinkClick r:id="rId12"/>
              </a:rPr>
              <a:t>SES </a:t>
            </a:r>
            <a:r>
              <a:rPr lang="en-US" sz="1800" u="sng" dirty="0" err="1">
                <a:hlinkClick r:id="rId12"/>
              </a:rPr>
              <a:t>Americom</a:t>
            </a:r>
            <a:endParaRPr lang="en-US" sz="1800" dirty="0"/>
          </a:p>
          <a:p>
            <a:pPr lvl="0"/>
            <a:r>
              <a:rPr lang="en-US" sz="1800" u="sng" dirty="0">
                <a:hlinkClick r:id="rId13"/>
              </a:rPr>
              <a:t>SIA</a:t>
            </a:r>
            <a:endParaRPr lang="en-US" sz="1800" dirty="0"/>
          </a:p>
          <a:p>
            <a:pPr lvl="0"/>
            <a:r>
              <a:rPr lang="en-US" sz="1800" u="sng" dirty="0">
                <a:hlinkClick r:id="rId14"/>
              </a:rPr>
              <a:t>Southern Company Services</a:t>
            </a:r>
            <a:endParaRPr lang="en-US" sz="1800" dirty="0"/>
          </a:p>
          <a:p>
            <a:pPr lvl="0"/>
            <a:r>
              <a:rPr lang="en-US" sz="1800" u="sng" dirty="0" err="1">
                <a:hlinkClick r:id="rId15"/>
              </a:rPr>
              <a:t>Speedcast</a:t>
            </a:r>
            <a:r>
              <a:rPr lang="en-US" sz="1800" u="sng" dirty="0">
                <a:hlinkClick r:id="rId15"/>
              </a:rPr>
              <a:t> Communications</a:t>
            </a:r>
            <a:endParaRPr lang="en-US" sz="1800" dirty="0"/>
          </a:p>
          <a:p>
            <a:pPr lvl="0"/>
            <a:r>
              <a:rPr lang="en-US" sz="1800" u="sng" dirty="0">
                <a:hlinkClick r:id="rId16"/>
              </a:rPr>
              <a:t>Suffolk County, New York Police Department</a:t>
            </a:r>
            <a:endParaRPr lang="en-US" sz="1800" dirty="0"/>
          </a:p>
          <a:p>
            <a:pPr lvl="0"/>
            <a:r>
              <a:rPr lang="en-US" sz="1800" u="sng" dirty="0">
                <a:hlinkClick r:id="rId17"/>
              </a:rPr>
              <a:t>T-Mobile</a:t>
            </a:r>
            <a:endParaRPr lang="en-US" sz="1800" dirty="0"/>
          </a:p>
          <a:p>
            <a:pPr lvl="0"/>
            <a:r>
              <a:rPr lang="en-US" sz="1800" u="sng" dirty="0">
                <a:hlinkClick r:id="rId18"/>
              </a:rPr>
              <a:t>TIA</a:t>
            </a:r>
            <a:endParaRPr lang="en-US" sz="1800" dirty="0"/>
          </a:p>
          <a:p>
            <a:pPr lvl="0"/>
            <a:r>
              <a:rPr lang="en-US" sz="1800" u="sng" dirty="0">
                <a:hlinkClick r:id="rId19"/>
              </a:rPr>
              <a:t>TELESAT Canada</a:t>
            </a:r>
            <a:endParaRPr lang="en-US" sz="1800" dirty="0"/>
          </a:p>
          <a:p>
            <a:pPr lvl="0"/>
            <a:r>
              <a:rPr lang="en-US" sz="1800" u="sng" dirty="0">
                <a:hlinkClick r:id="rId20"/>
              </a:rPr>
              <a:t>Texas 911 Alliance</a:t>
            </a:r>
            <a:endParaRPr lang="en-US" sz="1800" dirty="0"/>
          </a:p>
          <a:p>
            <a:pPr lvl="0"/>
            <a:r>
              <a:rPr lang="en-US" sz="1800" u="sng" dirty="0">
                <a:hlinkClick r:id="rId21"/>
              </a:rPr>
              <a:t>US Cellular</a:t>
            </a:r>
            <a:endParaRPr lang="en-US" sz="1800" dirty="0"/>
          </a:p>
          <a:p>
            <a:pPr lvl="0"/>
            <a:r>
              <a:rPr lang="en-US" sz="1800" u="sng" dirty="0">
                <a:hlinkClick r:id="rId22"/>
              </a:rPr>
              <a:t>UTI/EEI</a:t>
            </a:r>
            <a:endParaRPr lang="en-US" sz="1800" dirty="0"/>
          </a:p>
          <a:p>
            <a:pPr lvl="0"/>
            <a:r>
              <a:rPr lang="en-US" sz="1800" u="sng" dirty="0">
                <a:hlinkClick r:id="rId23"/>
              </a:rPr>
              <a:t>Verizon</a:t>
            </a:r>
            <a:endParaRPr lang="en-US" sz="1800" dirty="0"/>
          </a:p>
          <a:p>
            <a:pPr lvl="0"/>
            <a:r>
              <a:rPr lang="en-US" sz="1800" u="sng" dirty="0">
                <a:hlinkClick r:id="rId24"/>
              </a:rPr>
              <a:t>WISER Systems</a:t>
            </a:r>
            <a:endParaRPr lang="en-US" sz="1800" dirty="0"/>
          </a:p>
          <a:p>
            <a:pPr lvl="0"/>
            <a:r>
              <a:rPr lang="en-US" sz="1800" u="sng" dirty="0">
                <a:hlinkClick r:id="rId25"/>
              </a:rPr>
              <a:t>WISP Association</a:t>
            </a:r>
            <a:endParaRPr lang="en-US" sz="1800" dirty="0"/>
          </a:p>
          <a:p>
            <a:pPr lvl="0"/>
            <a:r>
              <a:rPr lang="en-US" sz="1800" u="sng" dirty="0" err="1">
                <a:hlinkClick r:id="rId26"/>
              </a:rPr>
              <a:t>Worldvu</a:t>
            </a:r>
            <a:r>
              <a:rPr lang="en-US" sz="1800" u="sng" dirty="0">
                <a:hlinkClick r:id="rId26"/>
              </a:rPr>
              <a:t> Satellites</a:t>
            </a:r>
            <a:r>
              <a:rPr lang="en-US" sz="1800" dirty="0"/>
              <a:t> </a:t>
            </a:r>
          </a:p>
          <a:p>
            <a:pPr lvl="0"/>
            <a:r>
              <a:rPr lang="en-US" sz="1800" u="sng" dirty="0">
                <a:hlinkClick r:id="rId27"/>
              </a:rPr>
              <a:t>Zebra Technologies</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1356708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Actions [Required]</a:t>
            </a:r>
          </a:p>
        </p:txBody>
      </p:sp>
      <p:sp>
        <p:nvSpPr>
          <p:cNvPr id="18435" name="Subtitle 7"/>
          <p:cNvSpPr>
            <a:spLocks noGrp="1"/>
          </p:cNvSpPr>
          <p:nvPr>
            <p:ph type="subTitle" idx="1"/>
          </p:nvPr>
        </p:nvSpPr>
        <p:spPr>
          <a:xfrm>
            <a:off x="1371600" y="3505200"/>
            <a:ext cx="6400800" cy="2743200"/>
          </a:xfrm>
        </p:spPr>
        <p:txBody>
          <a:bodyPr/>
          <a:lstStyle/>
          <a:p>
            <a:r>
              <a:rPr lang="en-US" altLang="en-US" sz="2000" dirty="0"/>
              <a:t>TBD</a:t>
            </a:r>
          </a:p>
        </p:txBody>
      </p:sp>
      <p:sp>
        <p:nvSpPr>
          <p:cNvPr id="4" name="Date Placeholder 3"/>
          <p:cNvSpPr>
            <a:spLocks noGrp="1"/>
          </p:cNvSpPr>
          <p:nvPr>
            <p:ph type="dt" sz="quarter" idx="10"/>
          </p:nvPr>
        </p:nvSpPr>
        <p:spPr/>
        <p:txBody>
          <a:bodyPr/>
          <a:lstStyle/>
          <a:p>
            <a:pPr>
              <a:defRPr/>
            </a:pPr>
            <a:r>
              <a:rPr lang="en-US"/>
              <a:t>November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17</a:t>
            </a:fld>
            <a:endParaRPr lang="en-GB"/>
          </a:p>
        </p:txBody>
      </p:sp>
    </p:spTree>
    <p:extLst>
      <p:ext uri="{BB962C8B-B14F-4D97-AF65-F5344CB8AC3E}">
        <p14:creationId xmlns:p14="http://schemas.microsoft.com/office/powerpoint/2010/main" val="33312381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t>Any Other Business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SE45 meeting now: </a:t>
            </a:r>
          </a:p>
          <a:p>
            <a:pPr lvl="1">
              <a:buFont typeface="Arial" panose="020B0604020202020204" pitchFamily="34" charset="0"/>
              <a:buChar char="•"/>
            </a:pPr>
            <a:r>
              <a:rPr lang="en-US" dirty="0">
                <a:hlinkClick r:id="rId2"/>
              </a:rPr>
              <a:t>https://cept.org/ecc/groups/ecc/wg-se/se-45/client/meeting-documents/file-history/?fid=39741</a:t>
            </a:r>
            <a:r>
              <a:rPr lang="en-US" dirty="0"/>
              <a:t> </a:t>
            </a:r>
          </a:p>
          <a:p>
            <a:pPr lvl="1">
              <a:buFont typeface="Arial" panose="020B0604020202020204" pitchFamily="34" charset="0"/>
              <a:buChar char="•"/>
            </a:pPr>
            <a:r>
              <a:rPr lang="en-US" dirty="0"/>
              <a:t>Looking out to 2025, looking in detail at link margins and what makes real sense on protection needed. </a:t>
            </a:r>
          </a:p>
          <a:p>
            <a:pPr lvl="1">
              <a:buFont typeface="Arial" panose="020B0604020202020204" pitchFamily="34" charset="0"/>
              <a:buChar char="•"/>
            </a:pPr>
            <a:r>
              <a:rPr lang="en-US" dirty="0"/>
              <a:t>Want this to be evidenced based not what has been presented before. </a:t>
            </a:r>
          </a:p>
          <a:p>
            <a:pPr>
              <a:buFont typeface="Arial" panose="020B0604020202020204" pitchFamily="34" charset="0"/>
              <a:buChar char="•"/>
            </a:pPr>
            <a:r>
              <a:rPr lang="en-US" dirty="0"/>
              <a:t>Next meeting: </a:t>
            </a:r>
            <a:r>
              <a:rPr lang="en-US" b="0" dirty="0"/>
              <a:t>December 7, 2017 at 2:30pm EDT</a:t>
            </a:r>
          </a:p>
          <a:p>
            <a:pPr>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Date Placeholder 3"/>
          <p:cNvSpPr>
            <a:spLocks noGrp="1"/>
          </p:cNvSpPr>
          <p:nvPr>
            <p:ph type="dt" sz="half" idx="4294967295"/>
          </p:nvPr>
        </p:nvSpPr>
        <p:spPr>
          <a:xfrm>
            <a:off x="696912" y="333375"/>
            <a:ext cx="1589087" cy="276225"/>
          </a:xfrm>
          <a:prstGeom prst="rect">
            <a:avLst/>
          </a:prstGeom>
        </p:spPr>
        <p:txBody>
          <a:bodyPr/>
          <a:lstStyle/>
          <a:p>
            <a:pPr>
              <a:defRPr/>
            </a:pPr>
            <a:r>
              <a:rPr lang="en-US"/>
              <a:t>November 2017</a:t>
            </a:r>
            <a:endParaRPr lang="en-US" dirty="0"/>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7" name="Footer Placeholder 6"/>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2294828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398"/>
            <a:ext cx="7772400" cy="4114800"/>
          </a:xfrm>
        </p:spPr>
        <p:txBody>
          <a:bodyPr/>
          <a:lstStyle/>
          <a:p>
            <a:pPr>
              <a:buFont typeface="Arial" panose="020B0604020202020204" pitchFamily="34" charset="0"/>
              <a:buChar char="•"/>
            </a:pPr>
            <a:r>
              <a:rPr lang="en-US" altLang="en-US" dirty="0"/>
              <a:t>Approve the agenda</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ATSC 3.0 R&amp;O and FNPRM</a:t>
            </a:r>
          </a:p>
          <a:p>
            <a:pPr lvl="1">
              <a:buFont typeface="Arial" panose="020B0604020202020204" pitchFamily="34" charset="0"/>
              <a:buChar char="•"/>
            </a:pPr>
            <a:r>
              <a:rPr lang="en-US" altLang="en-US" dirty="0"/>
              <a:t>Spectrum Frontiers R&amp;O</a:t>
            </a:r>
          </a:p>
          <a:p>
            <a:pPr lvl="1">
              <a:buFont typeface="Arial" panose="020B0604020202020204" pitchFamily="34" charset="0"/>
              <a:buChar char="•"/>
            </a:pPr>
            <a:r>
              <a:rPr lang="en-US" altLang="en-US" dirty="0"/>
              <a:t>ISED Canada TVWS consultation</a:t>
            </a:r>
          </a:p>
          <a:p>
            <a:pPr lvl="1">
              <a:buFont typeface="Arial" panose="020B0604020202020204" pitchFamily="34" charset="0"/>
              <a:buChar char="•"/>
            </a:pPr>
            <a:r>
              <a:rPr lang="en-US" altLang="en-US" dirty="0"/>
              <a:t>Mid-band spectrum NOI</a:t>
            </a:r>
          </a:p>
          <a:p>
            <a:pPr>
              <a:buFont typeface="Arial" panose="020B0604020202020204" pitchFamily="34" charset="0"/>
              <a:buChar char="•"/>
            </a:pPr>
            <a:r>
              <a:rPr lang="en-US" altLang="en-US" dirty="0"/>
              <a:t>Actions required</a:t>
            </a:r>
          </a:p>
          <a:p>
            <a:pPr lvl="1">
              <a:buFont typeface="Arial" panose="020B0604020202020204" pitchFamily="34" charset="0"/>
              <a:buChar char="•"/>
            </a:pPr>
            <a:r>
              <a:rPr lang="en-US" altLang="en-US" dirty="0"/>
              <a:t>TBD</a:t>
            </a:r>
          </a:p>
          <a:p>
            <a:pPr>
              <a:buFont typeface="Arial" panose="020B0604020202020204" pitchFamily="34" charset="0"/>
              <a:buChar char="•"/>
            </a:pPr>
            <a:r>
              <a:rPr lang="en-US" altLang="en-US" dirty="0"/>
              <a:t>AOB 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November 2017</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dirty="0"/>
              <a:t>Rich Kennedy, HP Enterprise</a:t>
            </a:r>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Tree>
    <p:extLst>
      <p:ext uri="{BB962C8B-B14F-4D97-AF65-F5344CB8AC3E}">
        <p14:creationId xmlns:p14="http://schemas.microsoft.com/office/powerpoint/2010/main" val="19471039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pPr eaLnBrk="1" hangingPunct="1"/>
            <a:r>
              <a:rPr lang="en-US" sz="4000" dirty="0">
                <a:latin typeface="Times New Roman" charset="0"/>
              </a:rPr>
              <a:t>Administrative Items</a:t>
            </a:r>
          </a:p>
        </p:txBody>
      </p:sp>
      <p:sp>
        <p:nvSpPr>
          <p:cNvPr id="5123" name="Content Placeholder 2"/>
          <p:cNvSpPr>
            <a:spLocks noGrp="1"/>
          </p:cNvSpPr>
          <p:nvPr>
            <p:ph idx="1"/>
          </p:nvPr>
        </p:nvSpPr>
        <p:spPr>
          <a:xfrm>
            <a:off x="685800" y="2057400"/>
            <a:ext cx="7772400" cy="4114800"/>
          </a:xfrm>
        </p:spPr>
        <p:txBody>
          <a:bodyPr/>
          <a:lstStyle/>
          <a:p>
            <a:pPr eaLnBrk="1" hangingPunct="1">
              <a:defRPr/>
            </a:pPr>
            <a:r>
              <a:rPr lang="en-US" sz="2000" dirty="0">
                <a:ea typeface="+mn-ea"/>
                <a:cs typeface="+mn-cs"/>
              </a:rPr>
              <a:t>Required notices</a:t>
            </a:r>
          </a:p>
          <a:p>
            <a:pPr lvl="1">
              <a:defRPr/>
            </a:pPr>
            <a:r>
              <a:rPr lang="en-US" sz="1800" kern="1600" spc="-100" dirty="0"/>
              <a:t>Affiliation FAQ - </a:t>
            </a:r>
            <a:r>
              <a:rPr lang="en-US" sz="1800" u="sng" kern="1600" spc="-100" dirty="0">
                <a:hlinkClick r:id="rId2"/>
              </a:rPr>
              <a:t>http://standards.ieee.org/faqs/affiliationFAQ.html</a:t>
            </a:r>
            <a:endParaRPr lang="en-US" sz="1800" kern="1600" spc="-100" dirty="0"/>
          </a:p>
          <a:p>
            <a:pPr lvl="1">
              <a:defRPr/>
            </a:pPr>
            <a:r>
              <a:rPr lang="en-US" sz="1800" kern="1600" spc="-100" dirty="0"/>
              <a:t>Anti-Trust FAQ - </a:t>
            </a:r>
            <a:r>
              <a:rPr lang="en-US" sz="1800" u="sng" kern="1600" spc="-100" dirty="0">
                <a:hlinkClick r:id="rId3"/>
              </a:rPr>
              <a:t>http://standards.ieee.org/resources/antitrust-guidelines.pdf</a:t>
            </a:r>
            <a:endParaRPr lang="en-US" sz="1800" kern="1600" spc="-100" dirty="0"/>
          </a:p>
          <a:p>
            <a:pPr lvl="1">
              <a:defRPr/>
            </a:pPr>
            <a:r>
              <a:rPr lang="en-US" sz="1800" kern="1600" spc="-100" dirty="0"/>
              <a:t>Ethics - </a:t>
            </a:r>
            <a:r>
              <a:rPr lang="en-US" sz="1800" u="sng" kern="1600" spc="-100" dirty="0">
                <a:hlinkClick r:id="rId4"/>
              </a:rPr>
              <a:t>http://www.ieee.org/portal/cms_docs/about/CoE_poster.pdf</a:t>
            </a:r>
            <a:endParaRPr lang="en-US" sz="1800" kern="1600" spc="-100" dirty="0"/>
          </a:p>
          <a:p>
            <a:pPr lvl="1">
              <a:defRPr/>
            </a:pPr>
            <a:r>
              <a:rPr lang="en-US" sz="1800" kern="1600" spc="-100" dirty="0"/>
              <a:t>IEEE 802 WG Policies and Procedures - </a:t>
            </a:r>
            <a:r>
              <a:rPr lang="en-US" sz="1800" u="sng" kern="1600" spc="-100" dirty="0">
                <a:hlinkClick r:id="rId5"/>
              </a:rPr>
              <a:t>http://www.ieee802.org/devdocs.shtml</a:t>
            </a:r>
            <a:r>
              <a:rPr lang="en-US" sz="1800" u="sng" kern="1600" spc="-100" dirty="0"/>
              <a:t> </a:t>
            </a:r>
            <a:endParaRPr lang="en-US" sz="1800" b="1" spc="-100" dirty="0"/>
          </a:p>
          <a:p>
            <a:pPr eaLnBrk="1" hangingPunct="1">
              <a:defRPr/>
            </a:pPr>
            <a:r>
              <a:rPr lang="en-US" sz="2000" dirty="0">
                <a:ea typeface="+mn-ea"/>
                <a:cs typeface="+mn-cs"/>
              </a:rPr>
              <a:t>Officers</a:t>
            </a:r>
          </a:p>
          <a:p>
            <a:pPr lvl="1" eaLnBrk="1" hangingPunct="1">
              <a:defRPr/>
            </a:pPr>
            <a:r>
              <a:rPr lang="en-US" sz="1800" dirty="0"/>
              <a:t>Chair is Rich Kennedy (HP Enterprise)</a:t>
            </a:r>
          </a:p>
          <a:p>
            <a:pPr lvl="1" eaLnBrk="1" hangingPunct="1">
              <a:defRPr/>
            </a:pPr>
            <a:r>
              <a:rPr lang="en-US" sz="1800" dirty="0"/>
              <a:t>Vice-chair is Jay Holcomb (</a:t>
            </a:r>
            <a:r>
              <a:rPr lang="en-US" sz="1800" dirty="0" err="1"/>
              <a:t>Itron</a:t>
            </a:r>
            <a:r>
              <a:rPr lang="en-US" sz="1800" dirty="0"/>
              <a:t>) </a:t>
            </a:r>
          </a:p>
          <a:p>
            <a:pPr lvl="1" eaLnBrk="1" hangingPunct="1">
              <a:defRPr/>
            </a:pPr>
            <a:r>
              <a:rPr lang="en-US" sz="1800" dirty="0"/>
              <a:t>Secretary: Allan Zhu (Huawei)</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a:t>November 2017</a:t>
            </a:r>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Rich Kennedy, HP Enterprise</a:t>
            </a:r>
            <a:endParaRPr lang="en-GB" dirty="0"/>
          </a:p>
        </p:txBody>
      </p:sp>
    </p:spTree>
    <p:extLst>
      <p:ext uri="{BB962C8B-B14F-4D97-AF65-F5344CB8AC3E}">
        <p14:creationId xmlns:p14="http://schemas.microsoft.com/office/powerpoint/2010/main" val="40186627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a:t>November 2017</a:t>
            </a:r>
          </a:p>
        </p:txBody>
      </p:sp>
      <p:sp>
        <p:nvSpPr>
          <p:cNvPr id="7171" name="Footer Placeholder 2"/>
          <p:cNvSpPr>
            <a:spLocks noGrp="1"/>
          </p:cNvSpPr>
          <p:nvPr>
            <p:ph type="ftr" sz="quarter" idx="11"/>
          </p:nvPr>
        </p:nvSpPr>
        <p:spPr>
          <a:noFill/>
        </p:spPr>
        <p:txBody>
          <a:bodyPr/>
          <a:lstStyle/>
          <a:p>
            <a:r>
              <a:rPr lang="en-US"/>
              <a:t>Rich Kennedy, HP Enterprise</a:t>
            </a:r>
          </a:p>
        </p:txBody>
      </p:sp>
      <p:sp>
        <p:nvSpPr>
          <p:cNvPr id="7173" name="Rectangle 2"/>
          <p:cNvSpPr>
            <a:spLocks noGrp="1" noChangeArrowheads="1"/>
          </p:cNvSpPr>
          <p:nvPr>
            <p:ph type="title" idx="4294967295"/>
          </p:nvPr>
        </p:nvSpPr>
        <p:spPr>
          <a:xfrm>
            <a:off x="381000" y="685800"/>
            <a:ext cx="8458200" cy="914400"/>
          </a:xfrm>
        </p:spPr>
        <p:txBody>
          <a:bodyPr lIns="91440" tIns="45720" rIns="91440" bIns="45720"/>
          <a:lstStyle/>
          <a:p>
            <a:r>
              <a:rPr lang="en-US" sz="2800" u="sng"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685800" y="1600200"/>
            <a:ext cx="7772400" cy="4114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
        <p:nvSpPr>
          <p:cNvPr id="2" name="Slide Number Placeholder 1"/>
          <p:cNvSpPr>
            <a:spLocks noGrp="1"/>
          </p:cNvSpPr>
          <p:nvPr>
            <p:ph type="sldNum" sz="quarter" idx="12"/>
          </p:nvPr>
        </p:nvSpPr>
        <p:spPr/>
        <p:txBody>
          <a:bodyPr/>
          <a:lstStyle/>
          <a:p>
            <a:pPr>
              <a:defRPr/>
            </a:pPr>
            <a:r>
              <a:rPr lang="en-US"/>
              <a:t>Slide </a:t>
            </a:r>
            <a:fld id="{4F8DB7B0-6F79-49ED-8154-EC3DF243439D}" type="slidenum">
              <a:rPr lang="en-US" smtClean="0"/>
              <a:pPr>
                <a:defRPr/>
              </a:pPr>
              <a:t>4</a:t>
            </a:fld>
            <a:endParaRPr lang="en-US"/>
          </a:p>
        </p:txBody>
      </p:sp>
    </p:spTree>
    <p:extLst>
      <p:ext uri="{BB962C8B-B14F-4D97-AF65-F5344CB8AC3E}">
        <p14:creationId xmlns:p14="http://schemas.microsoft.com/office/powerpoint/2010/main" val="3099155495"/>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buClrTx/>
              <a:buFontTx/>
              <a:buNone/>
            </a:pPr>
            <a:r>
              <a:rPr lang="en-US" altLang="en-US">
                <a:solidFill>
                  <a:srgbClr val="000000"/>
                </a:solidFill>
                <a:ea typeface="MS Gothic" panose="020B0609070205080204" pitchFamily="49" charset="-128"/>
              </a:rPr>
              <a:t>Slide </a:t>
            </a:r>
            <a:fld id="{A69C2200-593A-4461-A730-611B8567F5BC}" type="slidenum">
              <a:rPr lang="en-US" altLang="en-US">
                <a:solidFill>
                  <a:srgbClr val="000000"/>
                </a:solidFill>
                <a:ea typeface="MS Gothic" panose="020B0609070205080204" pitchFamily="49" charset="-128"/>
              </a:rPr>
              <a:pPr>
                <a:buClrTx/>
                <a:buFontTx/>
                <a:buNone/>
              </a:pPr>
              <a:t>5</a:t>
            </a:fld>
            <a:endParaRPr lang="en-US" altLang="en-US">
              <a:solidFill>
                <a:srgbClr val="000000"/>
              </a:solidFill>
              <a:ea typeface="MS Gothic" panose="020B0609070205080204" pitchFamily="49" charset="-128"/>
            </a:endParaRPr>
          </a:p>
        </p:txBody>
      </p:sp>
      <p:sp>
        <p:nvSpPr>
          <p:cNvPr id="4100" name="Text Box 4"/>
          <p:cNvSpPr txBox="1">
            <a:spLocks noChangeArrowheads="1"/>
          </p:cNvSpPr>
          <p:nvPr/>
        </p:nvSpPr>
        <p:spPr bwMode="auto">
          <a:xfrm>
            <a:off x="685800" y="609600"/>
            <a:ext cx="8001000" cy="11604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ctr"/>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FFFFFF"/>
                </a:solidFill>
                <a:latin typeface="Times New Roman" panose="02020603050405020304" pitchFamily="18" charset="0"/>
                <a:ea typeface="ＭＳ Ｐゴシック" panose="020B0600070205080204" pitchFamily="34" charset="-128"/>
              </a:defRPr>
            </a:lvl9pPr>
          </a:lstStyle>
          <a:p>
            <a:pPr algn="ctr">
              <a:buClrTx/>
              <a:buFontTx/>
              <a:buNone/>
            </a:pPr>
            <a:r>
              <a:rPr lang="en-GB" altLang="en-US" sz="3200" b="1" dirty="0">
                <a:solidFill>
                  <a:srgbClr val="000000"/>
                </a:solidFill>
                <a:ea typeface="MS Gothic" panose="020B0609070205080204" pitchFamily="49" charset="-128"/>
              </a:rPr>
              <a:t>Participation in IEEE 802 Meetings</a:t>
            </a:r>
          </a:p>
        </p:txBody>
      </p:sp>
      <p:sp>
        <p:nvSpPr>
          <p:cNvPr id="4101" name="Text Box 5"/>
          <p:cNvSpPr txBox="1">
            <a:spLocks noChangeArrowheads="1"/>
          </p:cNvSpPr>
          <p:nvPr/>
        </p:nvSpPr>
        <p:spPr bwMode="auto">
          <a:xfrm>
            <a:off x="685800" y="1554163"/>
            <a:ext cx="7848600" cy="4618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FFFFFF"/>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GB" altLang="en-US" sz="1600" b="1" dirty="0">
                <a:solidFill>
                  <a:srgbClr val="000000"/>
                </a:solidFill>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in the IEEE standards development individual process shall act based on their qualifications and experience. (</a:t>
            </a:r>
            <a:r>
              <a:rPr lang="en-GB" altLang="en-US" sz="1400" b="1" dirty="0">
                <a:solidFill>
                  <a:srgbClr val="000000"/>
                </a:solidFill>
                <a:ea typeface="MS Gothic" panose="020B0609070205080204" pitchFamily="49" charset="-128"/>
                <a:hlinkClick r:id="rId3"/>
              </a:rPr>
              <a:t>https://standards.ieee.org/develop/policies/bylaws/sb_bylaws.pdf  section 5.2.1</a:t>
            </a:r>
            <a:r>
              <a:rPr lang="en-GB" altLang="en-US" sz="1400" b="1" dirty="0">
                <a:solidFill>
                  <a:srgbClr val="000000"/>
                </a:solidFill>
                <a:ea typeface="MS Gothic" panose="020B0609070205080204" pitchFamily="49" charset="-128"/>
              </a:rPr>
              <a:t>)</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solidFill>
                  <a:srgbClr val="000000"/>
                </a:solidFill>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solidFill>
                  <a:srgbClr val="000000"/>
                </a:solidFill>
                <a:ea typeface="MS Gothic" panose="020B0609070205080204" pitchFamily="49" charset="-128"/>
                <a:hlinkClick r:id="rId4"/>
              </a:rPr>
              <a:t>https://standards.ieee.org/develop/policies/bylaws/sb_bylaws.pdf </a:t>
            </a:r>
            <a:r>
              <a:rPr lang="en-GB" altLang="en-US" sz="1400" b="1" dirty="0">
                <a:solidFill>
                  <a:srgbClr val="000000"/>
                </a:solidFill>
                <a:ea typeface="MS Gothic" panose="020B0609070205080204" pitchFamily="49" charset="-128"/>
                <a:hlinkClick r:id="rId4"/>
              </a:rPr>
              <a:t> </a:t>
            </a:r>
            <a:r>
              <a:rPr lang="en-GB" altLang="en-US" sz="1400" b="1" dirty="0">
                <a:solidFill>
                  <a:srgbClr val="000000"/>
                </a:solidFill>
                <a:ea typeface="MS Gothic" panose="020B0609070205080204" pitchFamily="49" charset="-128"/>
              </a:rPr>
              <a:t>section 5.2.1.3 and the IEEE 802 LMSC Working Group Policies and Procedures, </a:t>
            </a:r>
            <a:r>
              <a:rPr lang="en-GB" altLang="en-US" sz="1400" b="1" dirty="0" err="1">
                <a:solidFill>
                  <a:srgbClr val="000000"/>
                </a:solidFill>
                <a:ea typeface="MS Gothic" panose="020B0609070205080204" pitchFamily="49" charset="-128"/>
              </a:rPr>
              <a:t>subclause</a:t>
            </a:r>
            <a:r>
              <a:rPr lang="en-GB" altLang="en-US" sz="1400" b="1" dirty="0">
                <a:solidFill>
                  <a:srgbClr val="000000"/>
                </a:solidFill>
                <a:ea typeface="MS Gothic" panose="020B0609070205080204" pitchFamily="49" charset="-128"/>
              </a:rPr>
              <a:t> 3.4.1 “Chair”, list item x.</a:t>
            </a:r>
          </a:p>
          <a:p>
            <a:pPr>
              <a:spcBef>
                <a:spcPts val="600"/>
              </a:spcBef>
              <a:buClrTx/>
              <a:buFontTx/>
              <a:buNone/>
            </a:pPr>
            <a:r>
              <a:rPr lang="en-GB" altLang="en-US" sz="1600" b="1" dirty="0">
                <a:solidFill>
                  <a:srgbClr val="000000"/>
                </a:solidFill>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solidFill>
                  <a:srgbClr val="000000"/>
                </a:solidFill>
                <a:ea typeface="MS Gothic" panose="020B0609070205080204" pitchFamily="49" charset="-128"/>
              </a:rPr>
              <a:t>(Latest revision of IEEE 802 LMSC Working Group Policies and Procedures: </a:t>
            </a:r>
            <a:r>
              <a:rPr lang="en-GB" altLang="en-US" dirty="0">
                <a:solidFill>
                  <a:srgbClr val="000000"/>
                </a:solidFill>
                <a:ea typeface="MS Gothic" panose="020B0609070205080204" pitchFamily="49" charset="-128"/>
                <a:hlinkClick r:id="rId5"/>
              </a:rPr>
              <a:t>http://www.ieee802.org/devdocs.shtml</a:t>
            </a:r>
            <a:r>
              <a:rPr lang="en-GB" altLang="en-US" dirty="0">
                <a:solidFill>
                  <a:srgbClr val="000000"/>
                </a:solidFill>
                <a:ea typeface="MS Gothic" panose="020B0609070205080204" pitchFamily="49" charset="-128"/>
              </a:rPr>
              <a:t>)</a:t>
            </a:r>
          </a:p>
          <a:p>
            <a:pPr>
              <a:spcBef>
                <a:spcPts val="600"/>
              </a:spcBef>
              <a:buClrTx/>
              <a:buFontTx/>
              <a:buNone/>
            </a:pPr>
            <a:endParaRPr lang="en-GB" altLang="en-US" dirty="0">
              <a:solidFill>
                <a:srgbClr val="000000"/>
              </a:solidFill>
              <a:ea typeface="MS Gothic" panose="020B0609070205080204" pitchFamily="49" charset="-128"/>
            </a:endParaRPr>
          </a:p>
        </p:txBody>
      </p:sp>
      <p:sp>
        <p:nvSpPr>
          <p:cNvPr id="2" name="Date Placeholder 1"/>
          <p:cNvSpPr>
            <a:spLocks noGrp="1"/>
          </p:cNvSpPr>
          <p:nvPr>
            <p:ph type="dt" idx="10"/>
          </p:nvPr>
        </p:nvSpPr>
        <p:spPr>
          <a:xfrm>
            <a:off x="704850" y="317500"/>
            <a:ext cx="1874823" cy="273050"/>
          </a:xfrm>
        </p:spPr>
        <p:txBody>
          <a:bodyPr/>
          <a:lstStyle/>
          <a:p>
            <a:r>
              <a:rPr lang="en-US"/>
              <a:t>November 2017</a:t>
            </a:r>
            <a:endParaRPr lang="en-GB" dirty="0"/>
          </a:p>
        </p:txBody>
      </p:sp>
      <p:sp>
        <p:nvSpPr>
          <p:cNvPr id="3" name="Footer Placeholder 2"/>
          <p:cNvSpPr>
            <a:spLocks noGrp="1"/>
          </p:cNvSpPr>
          <p:nvPr>
            <p:ph type="ftr" idx="11"/>
          </p:nvPr>
        </p:nvSpPr>
        <p:spPr/>
        <p:txBody>
          <a:bodyPr/>
          <a:lstStyle/>
          <a:p>
            <a:r>
              <a:rPr lang="en-GB"/>
              <a:t>Rich Kennedy, HP Enterprise</a:t>
            </a:r>
          </a:p>
        </p:txBody>
      </p:sp>
    </p:spTree>
    <p:extLst>
      <p:ext uri="{BB962C8B-B14F-4D97-AF65-F5344CB8AC3E}">
        <p14:creationId xmlns:p14="http://schemas.microsoft.com/office/powerpoint/2010/main" val="108682676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ctrTitle"/>
          </p:nvPr>
        </p:nvSpPr>
        <p:spPr/>
        <p:txBody>
          <a:bodyPr/>
          <a:lstStyle/>
          <a:p>
            <a:r>
              <a:rPr lang="en-US" altLang="en-US" sz="4000" dirty="0"/>
              <a:t>Discussion Items</a:t>
            </a:r>
          </a:p>
        </p:txBody>
      </p:sp>
      <p:sp>
        <p:nvSpPr>
          <p:cNvPr id="18435" name="Subtitle 7"/>
          <p:cNvSpPr>
            <a:spLocks noGrp="1"/>
          </p:cNvSpPr>
          <p:nvPr>
            <p:ph type="subTitle" idx="1"/>
          </p:nvPr>
        </p:nvSpPr>
        <p:spPr>
          <a:xfrm>
            <a:off x="1371600" y="3505200"/>
            <a:ext cx="6400800" cy="2743200"/>
          </a:xfrm>
        </p:spPr>
        <p:txBody>
          <a:bodyPr/>
          <a:lstStyle/>
          <a:p>
            <a:pPr lvl="1"/>
            <a:r>
              <a:rPr lang="en-US" altLang="en-US" dirty="0"/>
              <a:t>ATSC 3.0 R&amp;O and FNPRM</a:t>
            </a:r>
          </a:p>
          <a:p>
            <a:pPr lvl="1"/>
            <a:r>
              <a:rPr lang="en-US" altLang="en-US" dirty="0"/>
              <a:t>Spectrum Frontiers R&amp;O</a:t>
            </a:r>
          </a:p>
          <a:p>
            <a:pPr lvl="1"/>
            <a:r>
              <a:rPr lang="en-US" altLang="en-US" dirty="0"/>
              <a:t>ISED Canada TVWS consultation</a:t>
            </a:r>
          </a:p>
          <a:p>
            <a:pPr lvl="1"/>
            <a:r>
              <a:rPr lang="en-US" altLang="en-US" dirty="0"/>
              <a:t>The Mid-band NOI Reply Comments</a:t>
            </a:r>
          </a:p>
          <a:p>
            <a:endParaRPr lang="en-US" sz="2000" dirty="0"/>
          </a:p>
        </p:txBody>
      </p:sp>
      <p:sp>
        <p:nvSpPr>
          <p:cNvPr id="4" name="Date Placeholder 3"/>
          <p:cNvSpPr>
            <a:spLocks noGrp="1"/>
          </p:cNvSpPr>
          <p:nvPr>
            <p:ph type="dt" sz="quarter" idx="10"/>
          </p:nvPr>
        </p:nvSpPr>
        <p:spPr/>
        <p:txBody>
          <a:bodyPr/>
          <a:lstStyle/>
          <a:p>
            <a:pPr>
              <a:defRPr/>
            </a:pPr>
            <a:r>
              <a:rPr lang="en-US"/>
              <a:t>November 2017</a:t>
            </a:r>
          </a:p>
        </p:txBody>
      </p:sp>
      <p:sp>
        <p:nvSpPr>
          <p:cNvPr id="5" name="Footer Placeholder 4"/>
          <p:cNvSpPr>
            <a:spLocks noGrp="1"/>
          </p:cNvSpPr>
          <p:nvPr>
            <p:ph type="ftr" sz="quarter" idx="11"/>
          </p:nvPr>
        </p:nvSpPr>
        <p:spPr/>
        <p:txBody>
          <a:bodyPr/>
          <a:lstStyle/>
          <a:p>
            <a:pPr>
              <a:defRPr/>
            </a:pPr>
            <a:r>
              <a:rPr lang="en-US"/>
              <a:t>Rich Kennedy, HP Enterprise</a:t>
            </a:r>
          </a:p>
        </p:txBody>
      </p:sp>
      <p:sp>
        <p:nvSpPr>
          <p:cNvPr id="2" name="Slide Number Placeholder 1"/>
          <p:cNvSpPr>
            <a:spLocks noGrp="1"/>
          </p:cNvSpPr>
          <p:nvPr>
            <p:ph type="sldNum" idx="12"/>
          </p:nvPr>
        </p:nvSpPr>
        <p:spPr/>
        <p:txBody>
          <a:bodyPr/>
          <a:lstStyle/>
          <a:p>
            <a:r>
              <a:rPr lang="en-GB"/>
              <a:t>Slide </a:t>
            </a:r>
            <a:fld id="{DE40C9FC-4879-4F20-9ECA-A574A90476B7}" type="slidenum">
              <a:rPr lang="en-GB" smtClean="0"/>
              <a:pPr/>
              <a:t>6</a:t>
            </a:fld>
            <a:endParaRPr lang="en-GB"/>
          </a:p>
        </p:txBody>
      </p:sp>
    </p:spTree>
    <p:extLst>
      <p:ext uri="{BB962C8B-B14F-4D97-AF65-F5344CB8AC3E}">
        <p14:creationId xmlns:p14="http://schemas.microsoft.com/office/powerpoint/2010/main" val="1942567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ATSC 3.0 R&amp;O and FNPRM</a:t>
            </a:r>
            <a:endParaRPr lang="en-US" dirty="0"/>
          </a:p>
        </p:txBody>
      </p:sp>
      <p:sp>
        <p:nvSpPr>
          <p:cNvPr id="3" name="Content Placeholder 2"/>
          <p:cNvSpPr>
            <a:spLocks noGrp="1"/>
          </p:cNvSpPr>
          <p:nvPr>
            <p:ph idx="1"/>
          </p:nvPr>
        </p:nvSpPr>
        <p:spPr>
          <a:xfrm>
            <a:off x="685800" y="1676400"/>
            <a:ext cx="7770813" cy="4799013"/>
          </a:xfrm>
        </p:spPr>
        <p:txBody>
          <a:bodyPr/>
          <a:lstStyle/>
          <a:p>
            <a:pPr>
              <a:buFont typeface="Arial" panose="020B0604020202020204" pitchFamily="34" charset="0"/>
              <a:buChar char="•"/>
            </a:pPr>
            <a:r>
              <a:rPr lang="en-US" sz="1800" dirty="0">
                <a:hlinkClick r:id="rId2"/>
              </a:rPr>
              <a:t>http://transition.fcc.gov/Daily_Releases/Daily_Business/2017/db1120/FCC-17-158A1.pdf</a:t>
            </a:r>
            <a:r>
              <a:rPr lang="en-US" sz="1800" dirty="0"/>
              <a:t> </a:t>
            </a:r>
          </a:p>
          <a:p>
            <a:pPr>
              <a:buFont typeface="Arial" panose="020B0604020202020204" pitchFamily="34" charset="0"/>
              <a:buChar char="•"/>
            </a:pPr>
            <a:r>
              <a:rPr lang="en-US" sz="1800" dirty="0"/>
              <a:t>“…we authorize television broadcasters to use the “Next Generation” broadcast television (Next Gen TV) transmission standard, also called “ATSC 3.0” or “3.0,” on a voluntary, market-driven basis.”</a:t>
            </a:r>
          </a:p>
          <a:p>
            <a:pPr>
              <a:buFont typeface="Arial" panose="020B0604020202020204" pitchFamily="34" charset="0"/>
              <a:buChar char="•"/>
            </a:pPr>
            <a:r>
              <a:rPr lang="en-US" sz="1800" dirty="0"/>
              <a:t>“…subject to broadcasters continuing to deliver current-generation digital television (DTV) service, using the ATSC 1.0 transmission standard, also called “ATSC 1.0” or “1.0,” to their viewers.”</a:t>
            </a:r>
          </a:p>
          <a:p>
            <a:pPr>
              <a:buFont typeface="Arial" panose="020B0604020202020204" pitchFamily="34" charset="0"/>
              <a:buChar char="•"/>
            </a:pPr>
            <a:r>
              <a:rPr lang="en-US" sz="1800" dirty="0"/>
              <a:t>“…we seek further comment on three topics related to the rules adopted in the companion Report and Order.”</a:t>
            </a:r>
          </a:p>
          <a:p>
            <a:pPr lvl="1">
              <a:buFont typeface="Arial" panose="020B0604020202020204" pitchFamily="34" charset="0"/>
              <a:buChar char="•"/>
            </a:pPr>
            <a:r>
              <a:rPr lang="en-US" sz="1600" dirty="0"/>
              <a:t>we seek further comment on issues related to exceptions to and waivers of the local simulcasting requirement</a:t>
            </a:r>
          </a:p>
          <a:p>
            <a:pPr lvl="1">
              <a:buFont typeface="Arial" panose="020B0604020202020204" pitchFamily="34" charset="0"/>
              <a:buChar char="•"/>
            </a:pPr>
            <a:r>
              <a:rPr lang="en-US" sz="1600" dirty="0"/>
              <a:t>we seek comment on whether we should let full power broadcasters use channels in the television broadcast band that are vacant to facilitate the transition to 3.0. </a:t>
            </a:r>
          </a:p>
          <a:p>
            <a:pPr lvl="1">
              <a:buFont typeface="Arial" panose="020B0604020202020204" pitchFamily="34" charset="0"/>
              <a:buChar char="•"/>
            </a:pPr>
            <a:r>
              <a:rPr lang="en-US" sz="1600" dirty="0"/>
              <a:t>we tentatively conclude that local simulcasting should not change the significantly viewed status of a Next Gen TV station.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11900741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Spectrum Frontiers R&amp;O</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SECOND REPORT AND ORDER, SECOND FURTHER NOTICE OF PROPOSED RULEMAKING, ORDER ON RECONSIDERATION, AND MEMORANDUM OPINION AND ORDER</a:t>
            </a:r>
            <a:endParaRPr lang="en-US" sz="2000" dirty="0">
              <a:hlinkClick r:id="rId2"/>
            </a:endParaRPr>
          </a:p>
          <a:p>
            <a:pPr>
              <a:buFont typeface="Arial" panose="020B0604020202020204" pitchFamily="34" charset="0"/>
              <a:buChar char="•"/>
            </a:pPr>
            <a:r>
              <a:rPr lang="en-US" sz="2000" dirty="0">
                <a:hlinkClick r:id="rId2"/>
              </a:rPr>
              <a:t>https://apps.fcc.gov/edocs_public/attachmatch/FCC-17-152A1.pdf</a:t>
            </a:r>
            <a:r>
              <a:rPr lang="en-US" sz="2000" dirty="0"/>
              <a:t> </a:t>
            </a:r>
          </a:p>
          <a:p>
            <a:pPr>
              <a:buFont typeface="Arial" panose="020B0604020202020204" pitchFamily="34" charset="0"/>
              <a:buChar char="•"/>
            </a:pPr>
            <a:r>
              <a:rPr lang="en-US" sz="2000" dirty="0"/>
              <a:t>Follow-up on the July 14, 2016 Commission adoption and release of the </a:t>
            </a:r>
            <a:r>
              <a:rPr lang="en-US" sz="2000" i="1" dirty="0"/>
              <a:t>Report and Order and Further Notice of Proposed Rulemaking</a:t>
            </a:r>
            <a:r>
              <a:rPr lang="en-US" sz="2000" dirty="0"/>
              <a:t> in GN Docket No. 14-177</a:t>
            </a:r>
          </a:p>
          <a:p>
            <a:pPr>
              <a:buFont typeface="Arial" panose="020B0604020202020204" pitchFamily="34" charset="0"/>
              <a:buChar char="•"/>
            </a:pPr>
            <a:r>
              <a:rPr lang="en-US" sz="2000" dirty="0"/>
              <a:t>Second R&amp;O</a:t>
            </a:r>
          </a:p>
          <a:p>
            <a:pPr lvl="1">
              <a:buFont typeface="Arial" panose="020B0604020202020204" pitchFamily="34" charset="0"/>
              <a:buChar char="•"/>
            </a:pPr>
            <a:r>
              <a:rPr lang="en-US" sz="1600" dirty="0"/>
              <a:t>“…to allow unlicensed operation on‑board most aircraft in the 57‑71 GHz band under Part 15 of our rules.”</a:t>
            </a:r>
          </a:p>
          <a:p>
            <a:pPr lvl="1">
              <a:buFont typeface="Arial" panose="020B0604020202020204" pitchFamily="34" charset="0"/>
              <a:buChar char="•"/>
            </a:pPr>
            <a:r>
              <a:rPr lang="en-US" sz="1600" dirty="0"/>
              <a:t>“…for unlicensed use on-board aircraft and would allow up to six (6) non‑overlapping </a:t>
            </a:r>
            <a:r>
              <a:rPr lang="en-US" sz="1600" dirty="0" err="1"/>
              <a:t>WiGig</a:t>
            </a:r>
            <a:r>
              <a:rPr lang="en-US" sz="1600" dirty="0"/>
              <a:t> channels of 2160 megahertz each.”</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17421053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Spectrum Frontiers R&amp;O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Order on Reconsideration</a:t>
            </a:r>
          </a:p>
          <a:p>
            <a:pPr lvl="1">
              <a:buFont typeface="Arial" panose="020B0604020202020204" pitchFamily="34" charset="0"/>
              <a:buChar char="•"/>
            </a:pPr>
            <a:r>
              <a:rPr lang="en-US" sz="1800" dirty="0"/>
              <a:t>“…the Commission declined to wait for the outcome of future ITU studies of licensed use in the 66‑71 GHz band because that could cause 5 gigahertz of spectrum to lie fallow for years, while unlicensed applications are ready to make use of this spectrum in the near future, given existing and planned deployments of </a:t>
            </a:r>
            <a:r>
              <a:rPr lang="en-US" sz="1800" dirty="0" err="1"/>
              <a:t>WiGig</a:t>
            </a:r>
            <a:endParaRPr lang="en-US" sz="1800" dirty="0"/>
          </a:p>
          <a:p>
            <a:pPr>
              <a:buFont typeface="Arial" panose="020B0604020202020204" pitchFamily="34" charset="0"/>
              <a:buChar char="•"/>
            </a:pPr>
            <a:r>
              <a:rPr lang="en-US" sz="2000" dirty="0"/>
              <a:t>Memorandum Opinion and Order</a:t>
            </a:r>
          </a:p>
          <a:p>
            <a:pPr lvl="1">
              <a:buFont typeface="Arial" panose="020B0604020202020204" pitchFamily="34" charset="0"/>
              <a:buChar char="•"/>
            </a:pPr>
            <a:r>
              <a:rPr lang="en-US" sz="1800" dirty="0"/>
              <a:t>“…the current availability of 14 gigahertz of contiguous spectrum for unlicensed operations immediately below the 70 GHz band reduces the urgency to introduce unlicensed indoor use in the 70 GHz and 80 GHz bands.”</a:t>
            </a:r>
          </a:p>
          <a:p>
            <a:pPr lvl="1">
              <a:buFont typeface="Arial" panose="020B0604020202020204" pitchFamily="34" charset="0"/>
              <a:buChar char="•"/>
            </a:pPr>
            <a:r>
              <a:rPr lang="en-US" sz="1800" dirty="0"/>
              <a:t>“…it is neither necessary nor cost-effective to establish a geolocation database to facilitate coordination of unlicensed devices at this time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Rich Kennedy, HP Enterprise</a:t>
            </a:r>
            <a:endParaRPr lang="en-GB" dirty="0"/>
          </a:p>
        </p:txBody>
      </p:sp>
      <p:sp>
        <p:nvSpPr>
          <p:cNvPr id="6" name="Date Placeholder 5"/>
          <p:cNvSpPr>
            <a:spLocks noGrp="1"/>
          </p:cNvSpPr>
          <p:nvPr>
            <p:ph type="dt" idx="15"/>
          </p:nvPr>
        </p:nvSpPr>
        <p:spPr/>
        <p:txBody>
          <a:bodyPr/>
          <a:lstStyle/>
          <a:p>
            <a:r>
              <a:rPr lang="en-US"/>
              <a:t>November 2017</a:t>
            </a:r>
            <a:endParaRPr lang="en-GB" dirty="0"/>
          </a:p>
        </p:txBody>
      </p:sp>
    </p:spTree>
    <p:extLst>
      <p:ext uri="{BB962C8B-B14F-4D97-AF65-F5344CB8AC3E}">
        <p14:creationId xmlns:p14="http://schemas.microsoft.com/office/powerpoint/2010/main" val="1202327233"/>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63923</TotalTime>
  <Words>1745</Words>
  <Application>Microsoft Office PowerPoint</Application>
  <PresentationFormat>On-screen Show (4:3)</PresentationFormat>
  <Paragraphs>276</Paragraphs>
  <Slides>18</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MS Gothic</vt:lpstr>
      <vt:lpstr>ＭＳ Ｐゴシック</vt:lpstr>
      <vt:lpstr>Arial</vt:lpstr>
      <vt:lpstr>Helvetica</vt:lpstr>
      <vt:lpstr>Monotype Sorts</vt:lpstr>
      <vt:lpstr>Times New Roman</vt:lpstr>
      <vt:lpstr>Office Theme</vt:lpstr>
      <vt:lpstr>Microsoft Word 97 - 2003 Document</vt:lpstr>
      <vt:lpstr>IEEE 802.18 RR-TAG November 30th Teleconference Agenda</vt:lpstr>
      <vt:lpstr>Agenda</vt:lpstr>
      <vt:lpstr>Administrative Items</vt:lpstr>
      <vt:lpstr>Other Guidelines for IEEE WG Meetings</vt:lpstr>
      <vt:lpstr>PowerPoint Presentation</vt:lpstr>
      <vt:lpstr>Discussion Items</vt:lpstr>
      <vt:lpstr>ATSC 3.0 R&amp;O and FNPRM</vt:lpstr>
      <vt:lpstr>Spectrum Frontiers R&amp;O</vt:lpstr>
      <vt:lpstr>Spectrum Frontiers R&amp;O [2]</vt:lpstr>
      <vt:lpstr>ISED Canada TVWS consultation</vt:lpstr>
      <vt:lpstr>The Mid-band NOI</vt:lpstr>
      <vt:lpstr>The Mid-band NOI – Next Steps</vt:lpstr>
      <vt:lpstr>Comments of Concern</vt:lpstr>
      <vt:lpstr>Reply Comments Received</vt:lpstr>
      <vt:lpstr>Reply Comments Received</vt:lpstr>
      <vt:lpstr>Reply Comments Received</vt:lpstr>
      <vt:lpstr>Actions [Required]</vt:lpstr>
      <vt:lpstr>Any Other Business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361</cp:revision>
  <cp:lastPrinted>2017-08-03T16:59:47Z</cp:lastPrinted>
  <dcterms:created xsi:type="dcterms:W3CDTF">2016-03-03T14:54:45Z</dcterms:created>
  <dcterms:modified xsi:type="dcterms:W3CDTF">2017-12-01T18:12:17Z</dcterms:modified>
</cp:coreProperties>
</file>