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331" r:id="rId5"/>
    <p:sldId id="388" r:id="rId6"/>
    <p:sldId id="382" r:id="rId7"/>
    <p:sldId id="399" r:id="rId8"/>
    <p:sldId id="400" r:id="rId9"/>
    <p:sldId id="403" r:id="rId10"/>
    <p:sldId id="401" r:id="rId11"/>
    <p:sldId id="393" r:id="rId12"/>
    <p:sldId id="394" r:id="rId13"/>
    <p:sldId id="398" r:id="rId14"/>
    <p:sldId id="397" r:id="rId15"/>
    <p:sldId id="402" r:id="rId16"/>
    <p:sldId id="404" r:id="rId17"/>
    <p:sldId id="405" r:id="rId18"/>
    <p:sldId id="391" r:id="rId19"/>
    <p:sldId id="386" r:id="rId20"/>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5501" autoAdjust="0"/>
  </p:normalViewPr>
  <p:slideViewPr>
    <p:cSldViewPr>
      <p:cViewPr varScale="1">
        <p:scale>
          <a:sx n="84" d="100"/>
          <a:sy n="84" d="100"/>
        </p:scale>
        <p:origin x="1392"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11/27/2017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802.18-17/0141r0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cfsapi.fcc.gov/file/1115055714181/Mid%20Band%20NOI%20Reply%20Comments%20(final).pdf" TargetMode="External"/><Relationship Id="rId13" Type="http://schemas.openxmlformats.org/officeDocument/2006/relationships/hyperlink" Target="https://ecfsapi.fcc.gov/file/11151907918042/2017-11-15%20AS-FILED%20Comcast%20Ex%20Parte%20(11-13-17%20O'Rielly%20Mtg.).pdf" TargetMode="External"/><Relationship Id="rId18" Type="http://schemas.openxmlformats.org/officeDocument/2006/relationships/hyperlink" Target="https://ecfsapi.fcc.gov/file/1115526005219/FCC-17-183-Decawave-Reply-Comments-final.docx" TargetMode="External"/><Relationship Id="rId3" Type="http://schemas.openxmlformats.org/officeDocument/2006/relationships/hyperlink" Target="https://ecfsapi.fcc.gov/file/11021360624918/FCC_Reply_Comment_Agilion.pdf" TargetMode="External"/><Relationship Id="rId21" Type="http://schemas.openxmlformats.org/officeDocument/2006/relationships/hyperlink" Target="https://ecfsapi.fcc.gov/file/111546583414/20171115171030237.pdf" TargetMode="External"/><Relationship Id="rId7" Type="http://schemas.openxmlformats.org/officeDocument/2006/relationships/hyperlink" Target="https://ecfsapi.fcc.gov/file/111572495803/ATT%20Mid-Band%20Reply%20Comments--FINAL.pdf" TargetMode="External"/><Relationship Id="rId12" Type="http://schemas.openxmlformats.org/officeDocument/2006/relationships/hyperlink" Target="https://ecfsapi.fcc.gov/file/11151194522534/6%20GHz%20Cisco%20Reply%20Comments%20FINAL_FILED.pdf" TargetMode="External"/><Relationship Id="rId17" Type="http://schemas.openxmlformats.org/officeDocument/2006/relationships/hyperlink" Target="https://ecfsapi.fcc.gov/file/111582212944/DigitalGlobe%20Mid-Band_NOI_Reply_Comments.pdf" TargetMode="External"/><Relationship Id="rId2" Type="http://schemas.openxmlformats.org/officeDocument/2006/relationships/hyperlink" Target="https://ecfsapi.fcc.gov/file/11132299409606/Comments_FCC_MidBand_NOI_3DB.pdf" TargetMode="External"/><Relationship Id="rId16" Type="http://schemas.openxmlformats.org/officeDocument/2006/relationships/hyperlink" Target="https://ecfsapi.fcc.gov/file/111532275964/171115%20CTIA%20Mid-Band%20Reply%20Comments%20FINAL.pdf" TargetMode="External"/><Relationship Id="rId20" Type="http://schemas.openxmlformats.org/officeDocument/2006/relationships/hyperlink" Target="https://ecfsapi.fcc.gov/file/111571726074/DSA%20Comments%20Mid-band%20NOI_11152017.pdf" TargetMode="External"/><Relationship Id="rId1" Type="http://schemas.openxmlformats.org/officeDocument/2006/relationships/slideLayout" Target="../slideLayouts/slideLayout2.xml"/><Relationship Id="rId6" Type="http://schemas.openxmlformats.org/officeDocument/2006/relationships/hyperlink" Target="https://ecfsapi.fcc.gov/file/1116230944482/AAR%20Mid-Band%20NOI%20Reply%20Comments.pdf" TargetMode="External"/><Relationship Id="rId11" Type="http://schemas.openxmlformats.org/officeDocument/2006/relationships/hyperlink" Target="https://ecfsapi.fcc.gov/file/111456792226/20171113122504.pdf" TargetMode="External"/><Relationship Id="rId24" Type="http://schemas.openxmlformats.org/officeDocument/2006/relationships/hyperlink" Target="https://ecfsapi.fcc.gov/file/11163047126456/Eutelsat%20Reply%20Comments%20on%20Mid%20Band%20NOI%2011%2015%202017%20final.pdf" TargetMode="External"/><Relationship Id="rId5" Type="http://schemas.openxmlformats.org/officeDocument/2006/relationships/hyperlink" Target="https://ecfsapi.fcc.gov/file/1115041420612/A-T_MidbandReplyComments%20171115.Final.pdf" TargetMode="External"/><Relationship Id="rId15" Type="http://schemas.openxmlformats.org/officeDocument/2006/relationships/hyperlink" Target="https://ecfsapi.fcc.gov/file/1115172123036/17-183%20CCIA%20Reply%20Comments.pdf" TargetMode="External"/><Relationship Id="rId23" Type="http://schemas.openxmlformats.org/officeDocument/2006/relationships/hyperlink" Target="https://ecfsapi.fcc.gov/file/1114136219891/Comment%20in%20GN%20Dkt%2017-183%20-%20Expanding%20Flexible%20Use%20in%20Mid-Band%20Spectrum%20between%203-7%20and%2024%20GHz%20-%20C-band%20downlink%20frequency%20(11-12-2017).pdf" TargetMode="External"/><Relationship Id="rId10" Type="http://schemas.openxmlformats.org/officeDocument/2006/relationships/hyperlink" Target="https://ecfsapi.fcc.gov/file/1115083797800/Mid-Band%20NOI%20--%20BAC%20Reply%20Comments%20--%20FINAL%20%20--%2011.15.17.pdf" TargetMode="External"/><Relationship Id="rId19" Type="http://schemas.openxmlformats.org/officeDocument/2006/relationships/hyperlink" Target="https://ecfsapi.fcc.gov/file/1116823417603/FINAL_2017-11-15%20DISH%20ex%20parte%20Buildout%20MVDDS.pdf" TargetMode="External"/><Relationship Id="rId4" Type="http://schemas.openxmlformats.org/officeDocument/2006/relationships/hyperlink" Target="https://www.fcc.gov/ecfs/filing/102373353240" TargetMode="External"/><Relationship Id="rId9" Type="http://schemas.openxmlformats.org/officeDocument/2006/relationships/hyperlink" Target="https://ecfsapi.fcc.gov/file/111620319247/Boeing%20Reply%20Comments%20on%20Mid%20Band%20NOI%2011%2015%202017%20final.pdf" TargetMode="External"/><Relationship Id="rId14" Type="http://schemas.openxmlformats.org/officeDocument/2006/relationships/hyperlink" Target="https://ecfsapi.fcc.gov/file/1115785302482/CCA%20Mid-Band%20NOI%20Reply%20Comments%20(111517).pdf" TargetMode="External"/><Relationship Id="rId22" Type="http://schemas.openxmlformats.org/officeDocument/2006/relationships/hyperlink" Target="https://ecfsapi.fcc.gov/file/1111761904248/EIBASS%2017-183%20reply%20comments.pdf"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cfsapi.fcc.gov/file/1116565925642/GVF%20-%20Reply%20Comments%20on%20Mid%20Band%20Proceeding%2011%2015%202017%20final.pdf" TargetMode="External"/><Relationship Id="rId13" Type="http://schemas.openxmlformats.org/officeDocument/2006/relationships/hyperlink" Target="https://ecfsapi.fcc.gov/file/1103270788571/BTS%20Reply%20Comments%20on%20Mid-Band%20NOI.pdf" TargetMode="External"/><Relationship Id="rId18" Type="http://schemas.openxmlformats.org/officeDocument/2006/relationships/hyperlink" Target="https://ecfsapi.fcc.gov/file/1115438213914/LCRA;%20Mid-Band%20NOI%20Reply%20Comments%20(GN%20Docket%2017-83).pdf" TargetMode="External"/><Relationship Id="rId3" Type="http://schemas.openxmlformats.org/officeDocument/2006/relationships/hyperlink" Target="https://ecfsapi.fcc.gov/file/11152112205200/Federated%20Wireless%20Reply%20Comments%20on%20Mid-Band%20Spectrum%20NOI%20-%20FINAL.pdf" TargetMode="External"/><Relationship Id="rId21" Type="http://schemas.openxmlformats.org/officeDocument/2006/relationships/hyperlink" Target="https://ecfsapi.fcc.gov/file/1113792216013/MCHP%20comment%20on%20FCC%20Docket%2017_183.pdf" TargetMode="External"/><Relationship Id="rId7" Type="http://schemas.openxmlformats.org/officeDocument/2006/relationships/hyperlink" Target="https://ecfsapi.fcc.gov/file/1116060302991/Reply%20Comments%20of%20GeoLinks%20on%20Mid-Band%20Spectrum%20NOI.pdf" TargetMode="External"/><Relationship Id="rId12" Type="http://schemas.openxmlformats.org/officeDocument/2006/relationships/hyperlink" Target="https://www.fcc.gov/ecfs/filing/111090749912" TargetMode="External"/><Relationship Id="rId17" Type="http://schemas.openxmlformats.org/officeDocument/2006/relationships/hyperlink" Target="https://ecfsapi.fcc.gov/file/111589820432/11-14-17-DG-50-Letter-to-Chairman-of-FCC.pdf" TargetMode="External"/><Relationship Id="rId2" Type="http://schemas.openxmlformats.org/officeDocument/2006/relationships/hyperlink" Target="https://ecfsapi.fcc.gov/file/11130525317365/Response%20to%20FCC%206%20GHz%20Microwave-Joint%20FQ.pdf" TargetMode="External"/><Relationship Id="rId16" Type="http://schemas.openxmlformats.org/officeDocument/2006/relationships/hyperlink" Target="https://ecfsapi.fcc.gov/file/1115110408137/Joint%20Reply%20Comments%20of%20Intelsat%20License%20LLC%20and%20Intel%20Corporation.pdf" TargetMode="External"/><Relationship Id="rId20" Type="http://schemas.openxmlformats.org/officeDocument/2006/relationships/hyperlink" Target="https://ecfsapi.fcc.gov/file/1115116382829/MSI%20Mid_Band%20Replies_As%20Filed.pdf" TargetMode="External"/><Relationship Id="rId1" Type="http://schemas.openxmlformats.org/officeDocument/2006/relationships/slideLayout" Target="../slideLayouts/slideLayout2.xml"/><Relationship Id="rId6" Type="http://schemas.openxmlformats.org/officeDocument/2006/relationships/hyperlink" Target="https://ecfsapi.fcc.gov/file/111557079934/GCI%20Reply%20Comments%20on%20Mid-Band%20NOI%20(00116544xC33F1).pdf" TargetMode="External"/><Relationship Id="rId11" Type="http://schemas.openxmlformats.org/officeDocument/2006/relationships/hyperlink" Target="https://ecfsapi.fcc.gov/file/111560977998/iRobot_Reply%20to%20Expanding%20Flexible%20Use%20in%20Midband%20Spectrum%20Between%203.7%20and%2024%20GHz.pdf" TargetMode="External"/><Relationship Id="rId24" Type="http://schemas.openxmlformats.org/officeDocument/2006/relationships/hyperlink" Target="https://ecfsapi.fcc.gov/file/1115274704609/NCTA%20Mid-Band%20Spectrum%20NOI%20Replies%2011%2015%2017%20FINAL.pdf" TargetMode="External"/><Relationship Id="rId5" Type="http://schemas.openxmlformats.org/officeDocument/2006/relationships/hyperlink" Target="https://www.fcc.gov/ecfs/filing/11060792703102" TargetMode="External"/><Relationship Id="rId15" Type="http://schemas.openxmlformats.org/officeDocument/2006/relationships/hyperlink" Target="https://ecfsapi.fcc.gov/file/1115031680337/Final%20Mid-Band%20NOI%20Reply%20Comments.pdf" TargetMode="External"/><Relationship Id="rId23" Type="http://schemas.openxmlformats.org/officeDocument/2006/relationships/hyperlink" Target="https://ecfsapi.fcc.gov/file/11150235913895/replycomments17-1831115.pdf" TargetMode="External"/><Relationship Id="rId10" Type="http://schemas.openxmlformats.org/officeDocument/2006/relationships/hyperlink" Target="https://ecfsapi.fcc.gov/file/11160000308584/Hammer%20-%20Mid-Band%20Spectrum%20-%20GN%20Dkt%2017-183%20-%20Reply%20Comments%20(w_att)%20-%20FINAL%20-%2011%2015%2017.pdf" TargetMode="External"/><Relationship Id="rId19" Type="http://schemas.openxmlformats.org/officeDocument/2006/relationships/hyperlink" Target="https://ecfsapi.fcc.gov/file/1115985621445/fcc%20comments%2017-183%20cbsv1%20letter.docx.doc" TargetMode="External"/><Relationship Id="rId4" Type="http://schemas.openxmlformats.org/officeDocument/2006/relationships/hyperlink" Target="https://ecfsapi.fcc.gov/file/1115280042913/01118673.pdf" TargetMode="External"/><Relationship Id="rId9" Type="http://schemas.openxmlformats.org/officeDocument/2006/relationships/hyperlink" Target="https://ecfsapi.fcc.gov/file/1115231609500/2017-11-15%20Google%20and%20Access%20Reply%20Comments.pdf" TargetMode="External"/><Relationship Id="rId14" Type="http://schemas.openxmlformats.org/officeDocument/2006/relationships/hyperlink" Target="https://ecfsapi.fcc.gov/file/1116022486416/Reply%20Comments%20of%20IEEE%20802.11.pdf" TargetMode="External"/><Relationship Id="rId22" Type="http://schemas.openxmlformats.org/officeDocument/2006/relationships/hyperlink" Target="https://ecfsapi.fcc.gov/file/111588715947/Mid-Band%20NOI%20--%20Microsoft%20Reply%20Comments%20--%20FINAL%20--%2011.15.17.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cfsapi.fcc.gov/file/11162291701183/Mid-Band%20NOI_ReplyComments_OTI-PK_FINAL_111517.pdf" TargetMode="External"/><Relationship Id="rId13" Type="http://schemas.openxmlformats.org/officeDocument/2006/relationships/hyperlink" Target="https://ecfsapi.fcc.gov/file/1115149741264/SIA%20Reply%20Comments%20on%20Mid-Band%20NOI%20FINAL.pdf" TargetMode="External"/><Relationship Id="rId18" Type="http://schemas.openxmlformats.org/officeDocument/2006/relationships/hyperlink" Target="https://ecfsapi.fcc.gov/file/1115642109742/TIA%20reply%20comments%20on%20mid-band%20NOI%2011-15-17.pdf" TargetMode="External"/><Relationship Id="rId26" Type="http://schemas.openxmlformats.org/officeDocument/2006/relationships/hyperlink" Target="https://ecfsapi.fcc.gov/file/1116719516794/Reply%20Comments.pdf" TargetMode="External"/><Relationship Id="rId3" Type="http://schemas.openxmlformats.org/officeDocument/2006/relationships/hyperlink" Target="https://ecfsapi.fcc.gov/file/1115293585240/Nokia%20Midband%20Spectrum%20Reply%20Comment%20FINAL.pdf" TargetMode="External"/><Relationship Id="rId21" Type="http://schemas.openxmlformats.org/officeDocument/2006/relationships/hyperlink" Target="https://ecfsapi.fcc.gov/file/111686256832/Reply%20Comments%20of%20United%20States%20Cellular%20Corporation%20(GN%20Docket%20No.%2017-183)%20(Nov.%2015,%202017).pdf" TargetMode="External"/><Relationship Id="rId7" Type="http://schemas.openxmlformats.org/officeDocument/2006/relationships/hyperlink" Target="https://ecfsapi.fcc.gov/file/110110291571/NXP_reply_comments_to_FCC_docket_17-183.pdf" TargetMode="External"/><Relationship Id="rId12" Type="http://schemas.openxmlformats.org/officeDocument/2006/relationships/hyperlink" Target="https://ecfsapi.fcc.gov/file/1115196599711/SES%20Reply%20Comments%20on%20Mid-Band%20NOI%2015%20Nov%202017.pdf" TargetMode="External"/><Relationship Id="rId17" Type="http://schemas.openxmlformats.org/officeDocument/2006/relationships/hyperlink" Target="https://ecfsapi.fcc.gov/file/1116462530163/FINAL%20T-Mobile%20Mid-Band%20Reply%20Comments.pdf" TargetMode="External"/><Relationship Id="rId25" Type="http://schemas.openxmlformats.org/officeDocument/2006/relationships/hyperlink" Target="https://ecfsapi.fcc.gov/file/111507879464/WISPA%20Reply%20Comments%20-%20GN%20Dkt.%2017-183%20(11-15-2017).pdf" TargetMode="External"/><Relationship Id="rId2" Type="http://schemas.openxmlformats.org/officeDocument/2006/relationships/hyperlink" Target="https://ecfsapi.fcc.gov/file/1115957917639/NYPD%20Reply%20Comments%2017-183%20-%20November%2015,%202017%20-%20AS%20FILED.pdf" TargetMode="External"/><Relationship Id="rId16" Type="http://schemas.openxmlformats.org/officeDocument/2006/relationships/hyperlink" Target="https://ecfsapi.fcc.gov/file/1114221713223/GN%20Docket%20No.%2017-183,%20Expanding%20Flexible%20Use%20in%20Mid-Band%20Spectrum%20between%203.7%20and%2024%20GHz.pdf" TargetMode="External"/><Relationship Id="rId20" Type="http://schemas.openxmlformats.org/officeDocument/2006/relationships/hyperlink" Target="https://ecfsapi.fcc.gov/file/11152887800294/17-183%20%20Reply%20Comments%20of%20Texas%209-1-1%20Entities%20re%20Mid-Band%20-%2011.15.17.PDF" TargetMode="External"/><Relationship Id="rId1" Type="http://schemas.openxmlformats.org/officeDocument/2006/relationships/slideLayout" Target="../slideLayouts/slideLayout2.xml"/><Relationship Id="rId6" Type="http://schemas.openxmlformats.org/officeDocument/2006/relationships/hyperlink" Target="https://ecfsapi.fcc.gov/file/11152794401896/NSMA%20Reply%20Comments%20%20GT%20Docket%2017-183.pdf" TargetMode="External"/><Relationship Id="rId11" Type="http://schemas.openxmlformats.org/officeDocument/2006/relationships/hyperlink" Target="https://ecfsapi.fcc.gov/file/11150146112270/11152017%20RWA%20Mid-Band%20NOI%20Reply%20Comments%20-%20Final%204844-2871-1252%202.pdf" TargetMode="External"/><Relationship Id="rId24" Type="http://schemas.openxmlformats.org/officeDocument/2006/relationships/hyperlink" Target="https://ecfsapi.fcc.gov/file/111510536326/FCC%20Reply%20to%20Comment%201002181291498.pdf" TargetMode="External"/><Relationship Id="rId5" Type="http://schemas.openxmlformats.org/officeDocument/2006/relationships/hyperlink" Target="https://ecfsapi.fcc.gov/file/111581297255/NPR_FCC_C-Band_Reply_Comments.pdf" TargetMode="External"/><Relationship Id="rId15" Type="http://schemas.openxmlformats.org/officeDocument/2006/relationships/hyperlink" Target="https://ecfsapi.fcc.gov/file/1116764518510/SpeedCast_GN%2017-183%20Reply%20Comments%20(FINAL%202017-11-15).pdf" TargetMode="External"/><Relationship Id="rId23" Type="http://schemas.openxmlformats.org/officeDocument/2006/relationships/hyperlink" Target="https://ecfsapi.fcc.gov/file/11152400007012/VZW%20Mid-band%20NOI%20Reply%20Comments%20(11-15-17).pdf" TargetMode="External"/><Relationship Id="rId10" Type="http://schemas.openxmlformats.org/officeDocument/2006/relationships/hyperlink" Target="https://ecfsapi.fcc.gov/file/1114661415315/RWC%20Reply%20Comments%20NOI%20GN%2017-183.pdf" TargetMode="External"/><Relationship Id="rId19" Type="http://schemas.openxmlformats.org/officeDocument/2006/relationships/hyperlink" Target="https://ecfsapi.fcc.gov/file/111562396060/C-Band%20NOI%20Reply%2011-15%20(2).pdf" TargetMode="External"/><Relationship Id="rId4" Type="http://schemas.openxmlformats.org/officeDocument/2006/relationships/hyperlink" Target="https://ecfsapi.fcc.gov/file/10300966520455/Novelda_comments_to_FCC_docket_17-183.pdf" TargetMode="External"/><Relationship Id="rId9" Type="http://schemas.openxmlformats.org/officeDocument/2006/relationships/hyperlink" Target="https://ecfsapi.fcc.gov/file/1114996106568/Mark%20Goto_Letter.pdf" TargetMode="External"/><Relationship Id="rId14" Type="http://schemas.openxmlformats.org/officeDocument/2006/relationships/hyperlink" Target="https://ecfsapi.fcc.gov/file/111627378595/Southern%20-%20Reply%20Comments%20in%20Doc%2017-183.pdf" TargetMode="External"/><Relationship Id="rId22" Type="http://schemas.openxmlformats.org/officeDocument/2006/relationships/hyperlink" Target="https://ecfsapi.fcc.gov/file/111563525734/Reply%20Comments%20of%20UTC%20and%20EEI%20(FINAL).pdf" TargetMode="External"/><Relationship Id="rId27" Type="http://schemas.openxmlformats.org/officeDocument/2006/relationships/hyperlink" Target="https://ecfsapi.fcc.gov/file/11031593217456/Zebra_Reply_Comments%20to%20GN%2017-183.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transition.fcc.gov/Daily_Releases/Daily_Business/2017/db1120/FCC-17-158A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fcc.gov/edocs_public/attachmatch/FCC-17-152A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November 30</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2017-11-30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72"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TVWS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err="1"/>
              <a:t>Harmonizing</a:t>
            </a:r>
            <a:r>
              <a:rPr lang="fr-FR" dirty="0"/>
              <a:t> TVWS </a:t>
            </a:r>
            <a:r>
              <a:rPr lang="fr-FR" dirty="0" err="1"/>
              <a:t>rules</a:t>
            </a:r>
            <a:r>
              <a:rPr lang="fr-FR" dirty="0"/>
              <a:t> </a:t>
            </a:r>
            <a:r>
              <a:rPr lang="fr-FR" dirty="0" err="1"/>
              <a:t>with</a:t>
            </a:r>
            <a:r>
              <a:rPr lang="fr-FR" dirty="0"/>
              <a:t> the </a:t>
            </a:r>
            <a:r>
              <a:rPr lang="fr-FR" dirty="0" smtClean="0"/>
              <a:t>US</a:t>
            </a:r>
          </a:p>
          <a:p>
            <a:pPr>
              <a:buFont typeface="Arial" panose="020B0604020202020204" pitchFamily="34" charset="0"/>
              <a:buChar char="•"/>
            </a:pPr>
            <a:r>
              <a:rPr lang="en-US" sz="1800" u="sng" dirty="0">
                <a:hlinkClick r:id="rId2"/>
              </a:rPr>
              <a:t>https://www.ic.gc.ca/eic/site/smt-gst.nsf/vwapj/Consultation-WhiteSpace-eng.pdf/$FILE/Consultation-WhiteSpace-eng.pdf</a:t>
            </a:r>
          </a:p>
          <a:p>
            <a:pPr marL="800100" lvl="1">
              <a:buFont typeface="Arial" panose="020B0604020202020204" pitchFamily="34" charset="0"/>
              <a:buChar char="•"/>
            </a:pPr>
            <a:r>
              <a:rPr lang="fr-FR" dirty="0" err="1" smtClean="0"/>
              <a:t>Allowing</a:t>
            </a:r>
            <a:r>
              <a:rPr lang="fr-FR" dirty="0" smtClean="0"/>
              <a:t> </a:t>
            </a:r>
            <a:r>
              <a:rPr lang="fr-FR" dirty="0" err="1"/>
              <a:t>fixed</a:t>
            </a:r>
            <a:r>
              <a:rPr lang="fr-FR" dirty="0"/>
              <a:t> white </a:t>
            </a:r>
            <a:r>
              <a:rPr lang="fr-FR" dirty="0" err="1"/>
              <a:t>space</a:t>
            </a:r>
            <a:r>
              <a:rPr lang="fr-FR" dirty="0"/>
              <a:t> </a:t>
            </a:r>
            <a:r>
              <a:rPr lang="fr-FR" dirty="0" err="1"/>
              <a:t>devices</a:t>
            </a:r>
            <a:r>
              <a:rPr lang="fr-FR" dirty="0"/>
              <a:t> on </a:t>
            </a:r>
            <a:r>
              <a:rPr lang="fr-FR" dirty="0" err="1"/>
              <a:t>channels</a:t>
            </a:r>
            <a:r>
              <a:rPr lang="fr-FR" dirty="0"/>
              <a:t> 3 and 4 </a:t>
            </a:r>
          </a:p>
          <a:p>
            <a:pPr marL="800100" lvl="1">
              <a:buFont typeface="Arial" panose="020B0604020202020204" pitchFamily="34" charset="0"/>
              <a:buChar char="•"/>
            </a:pPr>
            <a:r>
              <a:rPr lang="fr-FR" dirty="0" err="1"/>
              <a:t>Operation</a:t>
            </a:r>
            <a:r>
              <a:rPr lang="fr-FR" dirty="0"/>
              <a:t> of </a:t>
            </a:r>
            <a:r>
              <a:rPr lang="fr-FR" dirty="0" err="1"/>
              <a:t>personal</a:t>
            </a:r>
            <a:r>
              <a:rPr lang="fr-FR" dirty="0"/>
              <a:t> portable TVWS </a:t>
            </a:r>
            <a:r>
              <a:rPr lang="fr-FR" dirty="0" err="1"/>
              <a:t>devices</a:t>
            </a:r>
            <a:r>
              <a:rPr lang="fr-FR" dirty="0"/>
              <a:t> on </a:t>
            </a:r>
            <a:r>
              <a:rPr lang="fr-FR" dirty="0" err="1"/>
              <a:t>channels</a:t>
            </a:r>
            <a:r>
              <a:rPr lang="fr-FR" dirty="0"/>
              <a:t> 13-40</a:t>
            </a:r>
          </a:p>
          <a:p>
            <a:pPr marL="800100" lvl="1">
              <a:buFont typeface="Arial" panose="020B0604020202020204" pitchFamily="34" charset="0"/>
              <a:buChar char="•"/>
            </a:pPr>
            <a:r>
              <a:rPr lang="fr-FR" dirty="0" err="1"/>
              <a:t>Now</a:t>
            </a:r>
            <a:r>
              <a:rPr lang="fr-FR" dirty="0"/>
              <a:t> permit </a:t>
            </a:r>
            <a:r>
              <a:rPr lang="fr-FR" dirty="0" err="1"/>
              <a:t>operation</a:t>
            </a:r>
            <a:r>
              <a:rPr lang="fr-FR" dirty="0"/>
              <a:t> </a:t>
            </a:r>
            <a:r>
              <a:rPr lang="fr-FR" dirty="0" err="1"/>
              <a:t>below</a:t>
            </a:r>
            <a:r>
              <a:rPr lang="fr-FR" dirty="0"/>
              <a:t> 608 MHz</a:t>
            </a:r>
          </a:p>
          <a:p>
            <a:pPr marL="800100" lvl="1">
              <a:buFont typeface="Arial" panose="020B0604020202020204" pitchFamily="34" charset="0"/>
              <a:buChar char="•"/>
            </a:pPr>
            <a:r>
              <a:rPr lang="fr-FR" dirty="0" err="1"/>
              <a:t>Preclude</a:t>
            </a:r>
            <a:r>
              <a:rPr lang="fr-FR" dirty="0"/>
              <a:t> the use of </a:t>
            </a:r>
            <a:r>
              <a:rPr lang="fr-FR" dirty="0" err="1"/>
              <a:t>channel</a:t>
            </a:r>
            <a:r>
              <a:rPr lang="fr-FR" dirty="0"/>
              <a:t> 37</a:t>
            </a:r>
          </a:p>
          <a:p>
            <a:pPr marL="1200150" lvl="2" indent="-285750">
              <a:buFont typeface="Arial" panose="020B0604020202020204" pitchFamily="34" charset="0"/>
              <a:buChar char="•"/>
            </a:pPr>
            <a:r>
              <a:rPr lang="fr-FR" dirty="0"/>
              <a:t>US </a:t>
            </a:r>
            <a:r>
              <a:rPr lang="fr-FR" dirty="0" err="1"/>
              <a:t>allows</a:t>
            </a:r>
            <a:r>
              <a:rPr lang="fr-FR" dirty="0"/>
              <a:t> </a:t>
            </a:r>
            <a:r>
              <a:rPr lang="fr-FR" dirty="0" err="1"/>
              <a:t>low</a:t>
            </a:r>
            <a:r>
              <a:rPr lang="fr-FR" dirty="0"/>
              <a:t> power use </a:t>
            </a:r>
          </a:p>
          <a:p>
            <a:pPr>
              <a:buFont typeface="Arial" panose="020B0604020202020204" pitchFamily="34" charset="0"/>
              <a:buChar char="•"/>
            </a:pPr>
            <a:r>
              <a:rPr lang="en-US" dirty="0"/>
              <a:t>Comments due Jan 17, 2018</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p>
          <a:p>
            <a:pPr>
              <a:buFont typeface="Arial" panose="020B0604020202020204" pitchFamily="34" charset="0"/>
              <a:buChar char="•"/>
            </a:pPr>
            <a:r>
              <a:rPr lang="en-US" sz="2200" dirty="0" smtClean="0"/>
              <a:t>Final EC approved draft</a:t>
            </a:r>
          </a:p>
          <a:p>
            <a:pPr lvl="1">
              <a:buFont typeface="Arial" panose="020B0604020202020204" pitchFamily="34" charset="0"/>
              <a:buChar char="•"/>
            </a:pPr>
            <a:r>
              <a:rPr lang="en-US" sz="1800" dirty="0">
                <a:hlinkClick r:id="rId4"/>
              </a:rPr>
              <a:t>https://</a:t>
            </a:r>
            <a:r>
              <a:rPr lang="en-US" sz="1800" dirty="0" smtClean="0">
                <a:hlinkClick r:id="rId4"/>
              </a:rPr>
              <a:t>mentor.ieee.org/802.18/dcn/17/18-17-0114-09-0000-ieee-802-response-to-fcc-17-104.docx</a:t>
            </a:r>
            <a:r>
              <a:rPr lang="en-US" sz="1800" dirty="0" smtClean="0"/>
              <a:t> </a:t>
            </a:r>
          </a:p>
          <a:p>
            <a:pPr lvl="1">
              <a:buFont typeface="Arial" panose="020B0604020202020204" pitchFamily="34" charset="0"/>
              <a:buChar char="•"/>
            </a:pPr>
            <a:r>
              <a:rPr lang="en-US" sz="1800" dirty="0" smtClean="0"/>
              <a:t>Being reviewed by the Global Public Policy Committee</a:t>
            </a:r>
          </a:p>
          <a:p>
            <a:pPr lvl="1">
              <a:buFont typeface="Arial" panose="020B0604020202020204" pitchFamily="34" charset="0"/>
              <a:buChar char="•"/>
            </a:pPr>
            <a:r>
              <a:rPr lang="en-US" sz="1800" b="1" dirty="0" smtClean="0">
                <a:solidFill>
                  <a:srgbClr val="FF0000"/>
                </a:solidFill>
              </a:rPr>
              <a:t>Filed October 2, 2017</a:t>
            </a:r>
          </a:p>
          <a:p>
            <a:pPr>
              <a:buFont typeface="Arial" panose="020B0604020202020204" pitchFamily="34" charset="0"/>
              <a:buChar char="•"/>
            </a:pPr>
            <a:r>
              <a:rPr lang="en-US" sz="2200" dirty="0" smtClean="0">
                <a:solidFill>
                  <a:schemeClr val="tx1"/>
                </a:solidFill>
              </a:rPr>
              <a:t>Reply Comments</a:t>
            </a:r>
            <a:endParaRPr lang="en-US" sz="2200" b="1"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of Concern</a:t>
            </a:r>
            <a:endParaRPr lang="en-US" dirty="0"/>
          </a:p>
        </p:txBody>
      </p:sp>
      <p:sp>
        <p:nvSpPr>
          <p:cNvPr id="3" name="Content Placeholder 2"/>
          <p:cNvSpPr>
            <a:spLocks noGrp="1"/>
          </p:cNvSpPr>
          <p:nvPr>
            <p:ph idx="1"/>
          </p:nvPr>
        </p:nvSpPr>
        <p:spPr>
          <a:xfrm>
            <a:off x="685800" y="1981200"/>
            <a:ext cx="7770813" cy="4419600"/>
          </a:xfrm>
        </p:spPr>
        <p:txBody>
          <a:bodyPr/>
          <a:lstStyle/>
          <a:p>
            <a:pPr marL="400050">
              <a:buFont typeface="Arial" panose="020B0604020202020204" pitchFamily="34" charset="0"/>
              <a:buChar char="•"/>
            </a:pPr>
            <a:r>
              <a:rPr lang="en-US" sz="2000" dirty="0"/>
              <a:t>Opposition to any unlicensed operations in the 6 GHz </a:t>
            </a:r>
            <a:r>
              <a:rPr lang="en-US" sz="2000" dirty="0" smtClean="0"/>
              <a:t>band</a:t>
            </a:r>
          </a:p>
          <a:p>
            <a:pPr marL="800100" lvl="1">
              <a:buFont typeface="Arial" panose="020B0604020202020204" pitchFamily="34" charset="0"/>
              <a:buChar char="•"/>
            </a:pPr>
            <a:r>
              <a:rPr lang="en-US" sz="1600" dirty="0" smtClean="0"/>
              <a:t>Self explanatory</a:t>
            </a:r>
            <a:endParaRPr lang="en-US" sz="1600" dirty="0"/>
          </a:p>
          <a:p>
            <a:pPr marL="400050">
              <a:buFont typeface="Arial" panose="020B0604020202020204" pitchFamily="34" charset="0"/>
              <a:buChar char="•"/>
            </a:pPr>
            <a:r>
              <a:rPr lang="en-US" sz="2000" dirty="0"/>
              <a:t>Support for “database-driven (SAS) controlled general authorized access” to the 6 GHz band </a:t>
            </a:r>
            <a:endParaRPr lang="en-US" sz="2000" dirty="0" smtClean="0"/>
          </a:p>
          <a:p>
            <a:pPr marL="800100" lvl="1">
              <a:buFont typeface="Arial" panose="020B0604020202020204" pitchFamily="34" charset="0"/>
              <a:buChar char="•"/>
            </a:pPr>
            <a:r>
              <a:rPr lang="en-US" sz="1600" dirty="0" smtClean="0"/>
              <a:t>CBRS-type SAS more complex than required in 6 GHz</a:t>
            </a:r>
            <a:endParaRPr lang="en-US" sz="1600" dirty="0"/>
          </a:p>
          <a:p>
            <a:pPr marL="400050">
              <a:buFont typeface="Arial" panose="020B0604020202020204" pitchFamily="34" charset="0"/>
              <a:buChar char="•"/>
            </a:pPr>
            <a:r>
              <a:rPr lang="en-US" sz="2000" dirty="0"/>
              <a:t>Support for indoor use only </a:t>
            </a:r>
            <a:r>
              <a:rPr lang="en-US" sz="2000" dirty="0" smtClean="0"/>
              <a:t> </a:t>
            </a:r>
          </a:p>
          <a:p>
            <a:pPr marL="800100" lvl="1">
              <a:buFont typeface="Arial" panose="020B0604020202020204" pitchFamily="34" charset="0"/>
              <a:buChar char="•"/>
            </a:pPr>
            <a:r>
              <a:rPr lang="en-US" sz="1600" dirty="0" smtClean="0"/>
              <a:t>Could </a:t>
            </a:r>
            <a:r>
              <a:rPr lang="en-US" sz="1600" dirty="0"/>
              <a:t>restrict 6 GHz in mobile devices</a:t>
            </a:r>
          </a:p>
          <a:p>
            <a:pPr marL="400050">
              <a:buFont typeface="Arial" panose="020B0604020202020204" pitchFamily="34" charset="0"/>
              <a:buChar char="•"/>
            </a:pPr>
            <a:r>
              <a:rPr lang="en-US" sz="2000" dirty="0"/>
              <a:t>Failure to share in 5.3 GHz indicates that Wi-Fi cannot share in 6 GHz </a:t>
            </a:r>
            <a:endParaRPr lang="en-US" sz="2000" dirty="0" smtClean="0"/>
          </a:p>
          <a:p>
            <a:pPr marL="800100" lvl="1">
              <a:buFont typeface="Arial" panose="020B0604020202020204" pitchFamily="34" charset="0"/>
              <a:buChar char="•"/>
            </a:pPr>
            <a:r>
              <a:rPr lang="en-US" sz="1600" dirty="0" smtClean="0"/>
              <a:t>Sharing with radars and  sharing with FS very different issues </a:t>
            </a:r>
            <a:endParaRPr lang="en-US" sz="1600" dirty="0"/>
          </a:p>
          <a:p>
            <a:pPr marL="400050">
              <a:buFont typeface="Arial" panose="020B0604020202020204" pitchFamily="34" charset="0"/>
              <a:buChar char="•"/>
            </a:pPr>
            <a:r>
              <a:rPr lang="en-US" sz="2000" dirty="0"/>
              <a:t>Many C-band (receive) earth stations are unregistered, but still must be </a:t>
            </a:r>
            <a:r>
              <a:rPr lang="en-US" sz="2000" dirty="0" smtClean="0"/>
              <a:t>protected</a:t>
            </a:r>
          </a:p>
          <a:p>
            <a:pPr marL="800100" lvl="1">
              <a:buFont typeface="Arial" panose="020B0604020202020204" pitchFamily="34" charset="0"/>
              <a:buChar char="•"/>
            </a:pPr>
            <a:r>
              <a:rPr lang="en-US" sz="1600" dirty="0" smtClean="0"/>
              <a:t>Seemingly only for 3.7 GHz band, comment does not specify</a:t>
            </a:r>
            <a:endParaRPr lang="en-US" sz="16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3224761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a:t>
            </a:r>
            <a:r>
              <a:rPr lang="en-US" dirty="0" smtClean="0"/>
              <a:t>Way Forward</a:t>
            </a:r>
            <a:endParaRPr lang="en-US" dirty="0"/>
          </a:p>
        </p:txBody>
      </p:sp>
      <p:sp>
        <p:nvSpPr>
          <p:cNvPr id="3" name="Content Placeholder 2"/>
          <p:cNvSpPr>
            <a:spLocks noGrp="1"/>
          </p:cNvSpPr>
          <p:nvPr>
            <p:ph idx="1"/>
          </p:nvPr>
        </p:nvSpPr>
        <p:spPr>
          <a:xfrm>
            <a:off x="685800" y="1981200"/>
            <a:ext cx="7770813" cy="4343400"/>
          </a:xfrm>
        </p:spPr>
        <p:txBody>
          <a:bodyPr>
            <a:normAutofit/>
          </a:bodyPr>
          <a:lstStyle/>
          <a:p>
            <a:pPr>
              <a:buFont typeface="Arial" panose="020B0604020202020204" pitchFamily="34" charset="0"/>
              <a:buChar char="•"/>
            </a:pPr>
            <a:r>
              <a:rPr lang="en-US" dirty="0" smtClean="0"/>
              <a:t>Review received </a:t>
            </a:r>
            <a:r>
              <a:rPr lang="en-US" dirty="0" smtClean="0"/>
              <a:t>Comments</a:t>
            </a:r>
            <a:endParaRPr lang="en-US" dirty="0" smtClean="0"/>
          </a:p>
          <a:p>
            <a:pPr>
              <a:buFont typeface="Arial" panose="020B0604020202020204" pitchFamily="34" charset="0"/>
              <a:buChar char="•"/>
            </a:pPr>
            <a:r>
              <a:rPr lang="en-US" dirty="0" smtClean="0"/>
              <a:t>Outline Reply Comments</a:t>
            </a:r>
          </a:p>
          <a:p>
            <a:pPr>
              <a:buFont typeface="Arial" panose="020B0604020202020204" pitchFamily="34" charset="0"/>
              <a:buChar char="•"/>
            </a:pPr>
            <a:r>
              <a:rPr lang="en-US" dirty="0" smtClean="0"/>
              <a:t>Create the draft Reply Comments</a:t>
            </a:r>
          </a:p>
          <a:p>
            <a:pPr>
              <a:buFont typeface="Arial" panose="020B0604020202020204" pitchFamily="34" charset="0"/>
              <a:buChar char="•"/>
            </a:pPr>
            <a:r>
              <a:rPr lang="en-US" dirty="0" smtClean="0"/>
              <a:t>802.18 approval</a:t>
            </a:r>
          </a:p>
          <a:p>
            <a:pPr>
              <a:buFont typeface="Arial" panose="020B0604020202020204" pitchFamily="34" charset="0"/>
              <a:buChar char="•"/>
            </a:pPr>
            <a:r>
              <a:rPr lang="en-US" dirty="0" smtClean="0">
                <a:solidFill>
                  <a:srgbClr val="FF0000"/>
                </a:solidFill>
              </a:rPr>
              <a:t>802 EC approval (10-days)</a:t>
            </a:r>
          </a:p>
          <a:p>
            <a:pPr>
              <a:buFont typeface="Arial" panose="020B0604020202020204" pitchFamily="34" charset="0"/>
              <a:buChar char="•"/>
            </a:pPr>
            <a:r>
              <a:rPr lang="en-US" dirty="0" smtClean="0">
                <a:solidFill>
                  <a:srgbClr val="FF0000"/>
                </a:solidFill>
              </a:rPr>
              <a:t>IEEE GPPC approval (7-days)</a:t>
            </a:r>
          </a:p>
          <a:p>
            <a:pPr>
              <a:buFont typeface="Arial" panose="020B0604020202020204" pitchFamily="34" charset="0"/>
              <a:buChar char="•"/>
            </a:pPr>
            <a:r>
              <a:rPr lang="en-US" dirty="0" smtClean="0"/>
              <a:t>Options:</a:t>
            </a:r>
          </a:p>
          <a:p>
            <a:pPr lvl="1">
              <a:buFont typeface="Arial" panose="020B0604020202020204" pitchFamily="34" charset="0"/>
              <a:buChar char="•"/>
            </a:pPr>
            <a:r>
              <a:rPr lang="en-US" dirty="0" smtClean="0"/>
              <a:t>Request the FCC for a 2-week extension</a:t>
            </a:r>
          </a:p>
          <a:p>
            <a:pPr lvl="1">
              <a:buFont typeface="Arial" panose="020B0604020202020204" pitchFamily="34" charset="0"/>
              <a:buChar char="•"/>
            </a:pPr>
            <a:r>
              <a:rPr lang="en-US" dirty="0" smtClean="0"/>
              <a:t>Develop Reply Comments for individuals </a:t>
            </a:r>
          </a:p>
          <a:p>
            <a:pPr lvl="1">
              <a:buFont typeface="Arial" panose="020B0604020202020204" pitchFamily="34" charset="0"/>
              <a:buChar char="•"/>
            </a:pPr>
            <a:r>
              <a:rPr lang="en-US" dirty="0" smtClean="0"/>
              <a:t>Don’t submit Reply Comments</a:t>
            </a:r>
          </a:p>
          <a:p>
            <a:pPr>
              <a:buFont typeface="Arial" panose="020B0604020202020204" pitchFamily="34" charset="0"/>
              <a:buChar char="•"/>
            </a:pPr>
            <a:endParaRPr lang="en-US" dirty="0"/>
          </a:p>
        </p:txBody>
      </p:sp>
      <p:sp>
        <p:nvSpPr>
          <p:cNvPr id="4" name="Date Placeholder 3"/>
          <p:cNvSpPr>
            <a:spLocks noGrp="1"/>
          </p:cNvSpPr>
          <p:nvPr>
            <p:ph type="dt" idx="15"/>
          </p:nvPr>
        </p:nvSpPr>
        <p:spPr/>
        <p:txBody>
          <a:bodyPr/>
          <a:lstStyle/>
          <a:p>
            <a:r>
              <a:rPr lang="en-US" smtClean="0"/>
              <a:t>November 2017</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339677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Received</a:t>
            </a:r>
            <a:endParaRPr lang="en-US" dirty="0"/>
          </a:p>
        </p:txBody>
      </p:sp>
      <p:sp>
        <p:nvSpPr>
          <p:cNvPr id="3" name="Content Placeholder 2"/>
          <p:cNvSpPr>
            <a:spLocks noGrp="1"/>
          </p:cNvSpPr>
          <p:nvPr>
            <p:ph idx="1"/>
          </p:nvPr>
        </p:nvSpPr>
        <p:spPr>
          <a:xfrm>
            <a:off x="685800" y="1600200"/>
            <a:ext cx="7770813" cy="4722813"/>
          </a:xfrm>
        </p:spPr>
        <p:txBody>
          <a:bodyPr numCol="2"/>
          <a:lstStyle/>
          <a:p>
            <a:pPr lvl="0"/>
            <a:r>
              <a:rPr lang="en-US" sz="1800" u="sng" dirty="0">
                <a:hlinkClick r:id="rId2"/>
              </a:rPr>
              <a:t>3DB Access</a:t>
            </a:r>
            <a:endParaRPr lang="en-US" sz="1800" dirty="0"/>
          </a:p>
          <a:p>
            <a:pPr lvl="0"/>
            <a:r>
              <a:rPr lang="en-US" sz="1800" u="sng" dirty="0" err="1">
                <a:hlinkClick r:id="rId3"/>
              </a:rPr>
              <a:t>Agilion</a:t>
            </a:r>
            <a:endParaRPr lang="en-US" sz="1800" dirty="0"/>
          </a:p>
          <a:p>
            <a:pPr lvl="0"/>
            <a:r>
              <a:rPr lang="en-US" sz="1800" u="sng" dirty="0" err="1">
                <a:hlinkClick r:id="rId4"/>
              </a:rPr>
              <a:t>Alphastar</a:t>
            </a:r>
            <a:endParaRPr lang="en-US" sz="1800" dirty="0"/>
          </a:p>
          <a:p>
            <a:pPr lvl="0"/>
            <a:r>
              <a:rPr lang="en-US" sz="1800" u="sng" dirty="0" err="1">
                <a:hlinkClick r:id="rId5"/>
              </a:rPr>
              <a:t>Alteros</a:t>
            </a:r>
            <a:endParaRPr lang="en-US" sz="1800" dirty="0"/>
          </a:p>
          <a:p>
            <a:pPr lvl="0"/>
            <a:r>
              <a:rPr lang="en-US" sz="1800" u="sng" dirty="0">
                <a:hlinkClick r:id="rId6"/>
              </a:rPr>
              <a:t>Association of American Railroads</a:t>
            </a:r>
            <a:endParaRPr lang="en-US" sz="1800" dirty="0"/>
          </a:p>
          <a:p>
            <a:pPr lvl="0"/>
            <a:r>
              <a:rPr lang="en-US" sz="1800" u="sng" dirty="0">
                <a:hlinkClick r:id="rId7"/>
              </a:rPr>
              <a:t>AT&amp;T</a:t>
            </a:r>
            <a:endParaRPr lang="en-US" sz="1800" dirty="0"/>
          </a:p>
          <a:p>
            <a:pPr lvl="0"/>
            <a:r>
              <a:rPr lang="en-US" sz="1800" u="sng" dirty="0">
                <a:hlinkClick r:id="rId8"/>
              </a:rPr>
              <a:t>Apple, Broadcom, Cisco, Facebook, Google, HPE, Intel, </a:t>
            </a:r>
            <a:r>
              <a:rPr lang="en-US" sz="1800" u="sng" dirty="0" err="1">
                <a:hlinkClick r:id="rId8"/>
              </a:rPr>
              <a:t>MediaTek</a:t>
            </a:r>
            <a:r>
              <a:rPr lang="en-US" sz="1800" u="sng" dirty="0">
                <a:hlinkClick r:id="rId8"/>
              </a:rPr>
              <a:t>, Microsoft, and Qualcomm</a:t>
            </a:r>
            <a:endParaRPr lang="en-US" sz="1800" dirty="0"/>
          </a:p>
          <a:p>
            <a:pPr lvl="0"/>
            <a:r>
              <a:rPr lang="en-US" sz="1800" u="sng" dirty="0">
                <a:hlinkClick r:id="rId9"/>
              </a:rPr>
              <a:t>Boeing</a:t>
            </a:r>
            <a:endParaRPr lang="en-US" sz="1800" dirty="0"/>
          </a:p>
          <a:p>
            <a:pPr lvl="0"/>
            <a:r>
              <a:rPr lang="en-US" sz="1800" u="sng" dirty="0">
                <a:hlinkClick r:id="rId10"/>
              </a:rPr>
              <a:t>Broadband Access Coalition</a:t>
            </a:r>
            <a:endParaRPr lang="en-US" sz="1800" dirty="0"/>
          </a:p>
          <a:p>
            <a:pPr lvl="0"/>
            <a:r>
              <a:rPr lang="en-US" sz="1800" u="sng" dirty="0">
                <a:hlinkClick r:id="rId11"/>
              </a:rPr>
              <a:t>Central New York Interoperable Communications Consortium</a:t>
            </a:r>
            <a:r>
              <a:rPr lang="en-US" sz="1800" dirty="0"/>
              <a:t> </a:t>
            </a:r>
          </a:p>
          <a:p>
            <a:pPr lvl="0"/>
            <a:r>
              <a:rPr lang="en-US" sz="1800" u="sng" dirty="0">
                <a:hlinkClick r:id="rId12"/>
              </a:rPr>
              <a:t>Cisco</a:t>
            </a:r>
            <a:endParaRPr lang="en-US" sz="1800" dirty="0"/>
          </a:p>
          <a:p>
            <a:pPr lvl="0"/>
            <a:r>
              <a:rPr lang="en-US" sz="1800" u="sng" dirty="0">
                <a:hlinkClick r:id="rId13"/>
              </a:rPr>
              <a:t>Comcast</a:t>
            </a:r>
            <a:endParaRPr lang="en-US" sz="1800" dirty="0"/>
          </a:p>
          <a:p>
            <a:pPr lvl="0"/>
            <a:r>
              <a:rPr lang="en-US" sz="1800" u="sng" dirty="0">
                <a:hlinkClick r:id="rId14"/>
              </a:rPr>
              <a:t>Competitive Carriers Association</a:t>
            </a:r>
            <a:endParaRPr lang="en-US" sz="1800" dirty="0"/>
          </a:p>
          <a:p>
            <a:pPr lvl="0"/>
            <a:r>
              <a:rPr lang="en-US" sz="1800" u="sng" dirty="0">
                <a:hlinkClick r:id="rId15"/>
              </a:rPr>
              <a:t>Computer &amp; Communications Industry Association</a:t>
            </a:r>
            <a:endParaRPr lang="en-US" sz="1800" dirty="0"/>
          </a:p>
          <a:p>
            <a:pPr lvl="0"/>
            <a:r>
              <a:rPr lang="en-US" sz="1800" u="sng" dirty="0">
                <a:hlinkClick r:id="rId16"/>
              </a:rPr>
              <a:t>CTIA</a:t>
            </a:r>
            <a:endParaRPr lang="en-US" sz="1800" dirty="0"/>
          </a:p>
          <a:p>
            <a:pPr lvl="0"/>
            <a:r>
              <a:rPr lang="en-US" sz="1800" u="sng" dirty="0" err="1">
                <a:hlinkClick r:id="rId17"/>
              </a:rPr>
              <a:t>DigitalGlobe</a:t>
            </a:r>
            <a:endParaRPr lang="en-US" sz="1800" dirty="0"/>
          </a:p>
          <a:p>
            <a:pPr lvl="0"/>
            <a:r>
              <a:rPr lang="en-US" sz="1800" u="sng" dirty="0" err="1">
                <a:hlinkClick r:id="rId18"/>
              </a:rPr>
              <a:t>Decawave</a:t>
            </a:r>
            <a:endParaRPr lang="en-US" sz="1800" dirty="0"/>
          </a:p>
          <a:p>
            <a:pPr lvl="0"/>
            <a:r>
              <a:rPr lang="en-US" sz="1800" u="sng" dirty="0">
                <a:hlinkClick r:id="rId19"/>
              </a:rPr>
              <a:t>DISH</a:t>
            </a:r>
            <a:endParaRPr lang="en-US" sz="1800" dirty="0"/>
          </a:p>
          <a:p>
            <a:pPr lvl="0"/>
            <a:r>
              <a:rPr lang="en-US" sz="1800" u="sng" dirty="0">
                <a:hlinkClick r:id="rId20"/>
              </a:rPr>
              <a:t>Dynamic Spectrum Alliance</a:t>
            </a:r>
            <a:endParaRPr lang="en-US" sz="1800" dirty="0"/>
          </a:p>
          <a:p>
            <a:pPr lvl="0"/>
            <a:r>
              <a:rPr lang="en-US" sz="1800" u="sng" dirty="0" err="1">
                <a:hlinkClick r:id="rId21"/>
              </a:rPr>
              <a:t>Dutchess</a:t>
            </a:r>
            <a:r>
              <a:rPr lang="en-US" sz="1800" u="sng" dirty="0">
                <a:hlinkClick r:id="rId21"/>
              </a:rPr>
              <a:t> County, New York</a:t>
            </a:r>
            <a:endParaRPr lang="en-US" sz="1800" dirty="0"/>
          </a:p>
          <a:p>
            <a:pPr lvl="0"/>
            <a:r>
              <a:rPr lang="en-US" sz="1800" u="sng" dirty="0">
                <a:hlinkClick r:id="rId22"/>
              </a:rPr>
              <a:t>EIBASS</a:t>
            </a:r>
            <a:endParaRPr lang="en-US" sz="1800" dirty="0"/>
          </a:p>
          <a:p>
            <a:pPr lvl="0"/>
            <a:r>
              <a:rPr lang="en-US" sz="1800" u="sng" dirty="0">
                <a:hlinkClick r:id="rId23"/>
              </a:rPr>
              <a:t>Enlace Christian Television</a:t>
            </a:r>
            <a:endParaRPr lang="en-US" sz="1800" dirty="0"/>
          </a:p>
          <a:p>
            <a:pPr lvl="0"/>
            <a:r>
              <a:rPr lang="en-US" sz="1800" u="sng" dirty="0" smtClean="0">
                <a:hlinkClick r:id="rId24"/>
              </a:rPr>
              <a:t>Eutelsat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2224799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Received</a:t>
            </a:r>
            <a:endParaRPr lang="en-US" dirty="0"/>
          </a:p>
        </p:txBody>
      </p:sp>
      <p:sp>
        <p:nvSpPr>
          <p:cNvPr id="3" name="Content Placeholder 2"/>
          <p:cNvSpPr>
            <a:spLocks noGrp="1"/>
          </p:cNvSpPr>
          <p:nvPr>
            <p:ph idx="1"/>
          </p:nvPr>
        </p:nvSpPr>
        <p:spPr>
          <a:xfrm>
            <a:off x="685800" y="1600200"/>
            <a:ext cx="7770813" cy="4875213"/>
          </a:xfrm>
        </p:spPr>
        <p:txBody>
          <a:bodyPr numCol="2"/>
          <a:lstStyle/>
          <a:p>
            <a:pPr lvl="0"/>
            <a:r>
              <a:rPr lang="en-US" sz="1800" u="sng" dirty="0" smtClean="0">
                <a:hlinkClick r:id="rId2"/>
              </a:rPr>
              <a:t>Falquier and Loudon Counties, Virginia</a:t>
            </a:r>
            <a:endParaRPr lang="en-US" sz="1800" dirty="0" smtClean="0"/>
          </a:p>
          <a:p>
            <a:pPr lvl="0"/>
            <a:r>
              <a:rPr lang="en-US" sz="1800" u="sng" dirty="0" smtClean="0">
                <a:hlinkClick r:id="rId3"/>
              </a:rPr>
              <a:t>Federated </a:t>
            </a:r>
            <a:r>
              <a:rPr lang="en-US" sz="1800" u="sng" dirty="0">
                <a:hlinkClick r:id="rId3"/>
              </a:rPr>
              <a:t>Wireless</a:t>
            </a:r>
            <a:endParaRPr lang="en-US" sz="1800" dirty="0"/>
          </a:p>
          <a:p>
            <a:pPr lvl="0"/>
            <a:r>
              <a:rPr lang="en-US" sz="1800" u="sng" dirty="0">
                <a:hlinkClick r:id="rId4"/>
              </a:rPr>
              <a:t>Fixed Wireless Communications Coalition</a:t>
            </a:r>
            <a:endParaRPr lang="en-US" sz="1800" dirty="0"/>
          </a:p>
          <a:p>
            <a:pPr lvl="0"/>
            <a:r>
              <a:rPr lang="en-US" sz="1800" u="sng" dirty="0">
                <a:hlinkClick r:id="rId5"/>
              </a:rPr>
              <a:t>Florida Bureau of Public Safety, Department of Management Services, Division of Telecommunications</a:t>
            </a:r>
            <a:endParaRPr lang="en-US" sz="1800" dirty="0"/>
          </a:p>
          <a:p>
            <a:pPr lvl="0"/>
            <a:r>
              <a:rPr lang="en-US" sz="1800" u="sng" dirty="0">
                <a:hlinkClick r:id="rId6"/>
              </a:rPr>
              <a:t>General Communication</a:t>
            </a:r>
            <a:endParaRPr lang="en-US" sz="1800" dirty="0"/>
          </a:p>
          <a:p>
            <a:pPr lvl="0"/>
            <a:r>
              <a:rPr lang="en-US" sz="1800" u="sng" dirty="0" err="1">
                <a:hlinkClick r:id="rId7"/>
              </a:rPr>
              <a:t>Geolinks</a:t>
            </a:r>
            <a:endParaRPr lang="en-US" sz="1800" dirty="0"/>
          </a:p>
          <a:p>
            <a:pPr lvl="0"/>
            <a:r>
              <a:rPr lang="en-US" sz="1800" u="sng" dirty="0">
                <a:hlinkClick r:id="rId8"/>
              </a:rPr>
              <a:t>Global VSAT Forum</a:t>
            </a:r>
            <a:endParaRPr lang="en-US" sz="1800" dirty="0"/>
          </a:p>
          <a:p>
            <a:pPr lvl="0"/>
            <a:r>
              <a:rPr lang="en-US" sz="1800" u="sng" dirty="0">
                <a:hlinkClick r:id="rId9"/>
              </a:rPr>
              <a:t>Google</a:t>
            </a:r>
            <a:endParaRPr lang="en-US" sz="1800" dirty="0"/>
          </a:p>
          <a:p>
            <a:pPr lvl="0"/>
            <a:r>
              <a:rPr lang="en-US" sz="1800" u="sng" dirty="0">
                <a:hlinkClick r:id="rId10"/>
              </a:rPr>
              <a:t>Hammer Fiber Optics</a:t>
            </a:r>
            <a:endParaRPr lang="en-US" sz="1800" dirty="0"/>
          </a:p>
          <a:p>
            <a:pPr lvl="0"/>
            <a:r>
              <a:rPr lang="en-US" sz="1800" u="sng" dirty="0">
                <a:hlinkClick r:id="rId11"/>
              </a:rPr>
              <a:t>iRobot</a:t>
            </a:r>
            <a:endParaRPr lang="en-US" sz="1800" dirty="0"/>
          </a:p>
          <a:p>
            <a:pPr lvl="0"/>
            <a:r>
              <a:rPr lang="en-US" sz="1800" u="sng" dirty="0">
                <a:hlinkClick r:id="rId12"/>
              </a:rPr>
              <a:t>IEEE 802.15 Working Group</a:t>
            </a:r>
            <a:endParaRPr lang="en-US" sz="1800" dirty="0"/>
          </a:p>
          <a:p>
            <a:pPr lvl="0"/>
            <a:r>
              <a:rPr lang="en-US" sz="1800" u="sng" dirty="0">
                <a:hlinkClick r:id="rId13"/>
              </a:rPr>
              <a:t>IEEE Broadcast Technology Society</a:t>
            </a:r>
            <a:endParaRPr lang="en-US" sz="1800" dirty="0"/>
          </a:p>
          <a:p>
            <a:pPr lvl="0"/>
            <a:r>
              <a:rPr lang="en-US" sz="1800" u="sng" dirty="0">
                <a:hlinkClick r:id="rId14"/>
              </a:rPr>
              <a:t>IEEE 802.11 Wireless Local Area Networks</a:t>
            </a:r>
            <a:endParaRPr lang="en-US" sz="1800" dirty="0"/>
          </a:p>
          <a:p>
            <a:pPr lvl="0"/>
            <a:r>
              <a:rPr lang="en-US" sz="1800" u="sng" dirty="0">
                <a:hlinkClick r:id="rId15"/>
              </a:rPr>
              <a:t>Inmarsat</a:t>
            </a:r>
            <a:endParaRPr lang="en-US" sz="1800" dirty="0"/>
          </a:p>
          <a:p>
            <a:pPr lvl="0"/>
            <a:r>
              <a:rPr lang="en-US" sz="1800" u="sng" dirty="0">
                <a:hlinkClick r:id="rId16"/>
              </a:rPr>
              <a:t>Intelsat</a:t>
            </a:r>
            <a:endParaRPr lang="en-US" sz="1800" dirty="0"/>
          </a:p>
          <a:p>
            <a:pPr lvl="0"/>
            <a:r>
              <a:rPr lang="en-US" sz="1800" u="sng" dirty="0">
                <a:hlinkClick r:id="rId17"/>
              </a:rPr>
              <a:t>ITSO</a:t>
            </a:r>
            <a:endParaRPr lang="en-US" sz="1800" dirty="0"/>
          </a:p>
          <a:p>
            <a:pPr lvl="0"/>
            <a:r>
              <a:rPr lang="en-US" sz="1800" u="sng" dirty="0">
                <a:hlinkClick r:id="rId18"/>
              </a:rPr>
              <a:t>Lower Colorado River Authority</a:t>
            </a:r>
            <a:endParaRPr lang="en-US" sz="1800" dirty="0"/>
          </a:p>
          <a:p>
            <a:pPr lvl="0"/>
            <a:r>
              <a:rPr lang="en-US" sz="1800" u="sng" dirty="0">
                <a:hlinkClick r:id="rId19"/>
              </a:rPr>
              <a:t>Massachusetts State Police</a:t>
            </a:r>
            <a:endParaRPr lang="en-US" sz="1800" dirty="0"/>
          </a:p>
          <a:p>
            <a:pPr lvl="0"/>
            <a:r>
              <a:rPr lang="en-US" sz="1800" u="sng" dirty="0">
                <a:hlinkClick r:id="rId20"/>
              </a:rPr>
              <a:t>Motorola Solutions</a:t>
            </a:r>
            <a:endParaRPr lang="en-US" sz="1800" dirty="0"/>
          </a:p>
          <a:p>
            <a:pPr lvl="0"/>
            <a:r>
              <a:rPr lang="en-US" sz="1800" u="sng" dirty="0">
                <a:hlinkClick r:id="rId21"/>
              </a:rPr>
              <a:t>Microchip Technology</a:t>
            </a:r>
            <a:endParaRPr lang="en-US" sz="1800" dirty="0"/>
          </a:p>
          <a:p>
            <a:pPr lvl="0"/>
            <a:r>
              <a:rPr lang="en-US" sz="1800" u="sng" dirty="0">
                <a:hlinkClick r:id="rId22"/>
              </a:rPr>
              <a:t>Microsoft</a:t>
            </a:r>
            <a:endParaRPr lang="en-US" sz="1800" dirty="0"/>
          </a:p>
          <a:p>
            <a:pPr lvl="0"/>
            <a:r>
              <a:rPr lang="en-US" sz="1800" u="sng" dirty="0">
                <a:hlinkClick r:id="rId23"/>
              </a:rPr>
              <a:t>NAB</a:t>
            </a:r>
            <a:endParaRPr lang="en-US" sz="1800" dirty="0"/>
          </a:p>
          <a:p>
            <a:pPr lvl="0"/>
            <a:r>
              <a:rPr lang="en-US" sz="1800" u="sng" dirty="0" smtClean="0">
                <a:hlinkClick r:id="rId24"/>
              </a:rPr>
              <a:t>NCTA</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927576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Received</a:t>
            </a:r>
            <a:endParaRPr lang="en-US" dirty="0"/>
          </a:p>
        </p:txBody>
      </p:sp>
      <p:sp>
        <p:nvSpPr>
          <p:cNvPr id="3" name="Content Placeholder 2"/>
          <p:cNvSpPr>
            <a:spLocks noGrp="1"/>
          </p:cNvSpPr>
          <p:nvPr>
            <p:ph idx="1"/>
          </p:nvPr>
        </p:nvSpPr>
        <p:spPr>
          <a:xfrm>
            <a:off x="685800" y="1600200"/>
            <a:ext cx="7770813" cy="4875213"/>
          </a:xfrm>
        </p:spPr>
        <p:txBody>
          <a:bodyPr numCol="2"/>
          <a:lstStyle/>
          <a:p>
            <a:pPr lvl="0"/>
            <a:r>
              <a:rPr lang="en-US" sz="1800" u="sng" dirty="0">
                <a:hlinkClick r:id="rId2"/>
              </a:rPr>
              <a:t>New York City Police Department</a:t>
            </a:r>
            <a:endParaRPr lang="en-US" sz="1800" dirty="0"/>
          </a:p>
          <a:p>
            <a:pPr lvl="0"/>
            <a:r>
              <a:rPr lang="en-US" sz="1800" u="sng" dirty="0">
                <a:hlinkClick r:id="rId3"/>
              </a:rPr>
              <a:t>Nokia</a:t>
            </a:r>
            <a:endParaRPr lang="en-US" sz="1800" dirty="0"/>
          </a:p>
          <a:p>
            <a:pPr lvl="0"/>
            <a:r>
              <a:rPr lang="en-US" sz="1800" u="sng" dirty="0">
                <a:hlinkClick r:id="rId4"/>
              </a:rPr>
              <a:t>Novelda</a:t>
            </a:r>
            <a:endParaRPr lang="en-US" sz="1800" dirty="0"/>
          </a:p>
          <a:p>
            <a:pPr lvl="0"/>
            <a:r>
              <a:rPr lang="en-US" sz="1800" u="sng" dirty="0">
                <a:hlinkClick r:id="rId5"/>
              </a:rPr>
              <a:t>NPR</a:t>
            </a:r>
            <a:endParaRPr lang="en-US" sz="1800" dirty="0"/>
          </a:p>
          <a:p>
            <a:pPr lvl="0"/>
            <a:r>
              <a:rPr lang="en-US" sz="1800" u="sng" dirty="0">
                <a:hlinkClick r:id="rId6"/>
              </a:rPr>
              <a:t>National Spectrum Management Association</a:t>
            </a:r>
            <a:endParaRPr lang="en-US" sz="1800" dirty="0"/>
          </a:p>
          <a:p>
            <a:pPr lvl="0"/>
            <a:r>
              <a:rPr lang="en-US" sz="1800" u="sng" dirty="0">
                <a:hlinkClick r:id="rId7"/>
              </a:rPr>
              <a:t>NXP Semiconductors</a:t>
            </a:r>
            <a:endParaRPr lang="en-US" sz="1800" dirty="0"/>
          </a:p>
          <a:p>
            <a:pPr lvl="0"/>
            <a:r>
              <a:rPr lang="en-US" sz="1800" u="sng" dirty="0">
                <a:hlinkClick r:id="rId8"/>
              </a:rPr>
              <a:t>Open Technology Institute</a:t>
            </a:r>
            <a:endParaRPr lang="en-US" sz="1800" dirty="0"/>
          </a:p>
          <a:p>
            <a:pPr lvl="0"/>
            <a:r>
              <a:rPr lang="en-US" sz="1800" u="sng" dirty="0">
                <a:hlinkClick r:id="rId9"/>
              </a:rPr>
              <a:t>Pacific Gas and Electric</a:t>
            </a:r>
            <a:endParaRPr lang="en-US" sz="1800" dirty="0"/>
          </a:p>
          <a:p>
            <a:pPr lvl="0"/>
            <a:r>
              <a:rPr lang="en-US" sz="1800" u="sng" dirty="0">
                <a:hlinkClick r:id="rId10"/>
              </a:rPr>
              <a:t>Regional Wireless Cooperative</a:t>
            </a:r>
            <a:endParaRPr lang="en-US" sz="1800" dirty="0"/>
          </a:p>
          <a:p>
            <a:pPr lvl="0"/>
            <a:r>
              <a:rPr lang="en-US" sz="1800" u="sng" dirty="0">
                <a:hlinkClick r:id="rId11"/>
              </a:rPr>
              <a:t>Rural Wireless Association</a:t>
            </a:r>
            <a:endParaRPr lang="en-US" sz="1800" dirty="0"/>
          </a:p>
          <a:p>
            <a:pPr lvl="0"/>
            <a:r>
              <a:rPr lang="en-US" sz="1800" u="sng" dirty="0">
                <a:hlinkClick r:id="rId12"/>
              </a:rPr>
              <a:t>SES </a:t>
            </a:r>
            <a:r>
              <a:rPr lang="en-US" sz="1800" u="sng" dirty="0" err="1">
                <a:hlinkClick r:id="rId12"/>
              </a:rPr>
              <a:t>Americom</a:t>
            </a:r>
            <a:endParaRPr lang="en-US" sz="1800" dirty="0"/>
          </a:p>
          <a:p>
            <a:pPr lvl="0"/>
            <a:r>
              <a:rPr lang="en-US" sz="1800" u="sng" dirty="0">
                <a:hlinkClick r:id="rId13"/>
              </a:rPr>
              <a:t>SIA</a:t>
            </a:r>
            <a:endParaRPr lang="en-US" sz="1800" dirty="0"/>
          </a:p>
          <a:p>
            <a:pPr lvl="0"/>
            <a:r>
              <a:rPr lang="en-US" sz="1800" u="sng" dirty="0">
                <a:hlinkClick r:id="rId14"/>
              </a:rPr>
              <a:t>Southern Company Services</a:t>
            </a:r>
            <a:endParaRPr lang="en-US" sz="1800" dirty="0"/>
          </a:p>
          <a:p>
            <a:pPr lvl="0"/>
            <a:r>
              <a:rPr lang="en-US" sz="1800" u="sng" dirty="0" err="1">
                <a:hlinkClick r:id="rId15"/>
              </a:rPr>
              <a:t>Speedcast</a:t>
            </a:r>
            <a:r>
              <a:rPr lang="en-US" sz="1800" u="sng" dirty="0">
                <a:hlinkClick r:id="rId15"/>
              </a:rPr>
              <a:t> Communications</a:t>
            </a:r>
            <a:endParaRPr lang="en-US" sz="1800" dirty="0"/>
          </a:p>
          <a:p>
            <a:pPr lvl="0"/>
            <a:r>
              <a:rPr lang="en-US" sz="1800" u="sng" dirty="0">
                <a:hlinkClick r:id="rId16"/>
              </a:rPr>
              <a:t>Suffolk County, New York Police Department</a:t>
            </a:r>
            <a:endParaRPr lang="en-US" sz="1800" dirty="0"/>
          </a:p>
          <a:p>
            <a:pPr lvl="0"/>
            <a:r>
              <a:rPr lang="en-US" sz="1800" u="sng" dirty="0">
                <a:hlinkClick r:id="rId17"/>
              </a:rPr>
              <a:t>T-Mobile</a:t>
            </a:r>
            <a:endParaRPr lang="en-US" sz="1800" dirty="0"/>
          </a:p>
          <a:p>
            <a:pPr lvl="0"/>
            <a:r>
              <a:rPr lang="en-US" sz="1800" u="sng" dirty="0">
                <a:hlinkClick r:id="rId18"/>
              </a:rPr>
              <a:t>TIA</a:t>
            </a:r>
            <a:endParaRPr lang="en-US" sz="1800" dirty="0"/>
          </a:p>
          <a:p>
            <a:pPr lvl="0"/>
            <a:r>
              <a:rPr lang="en-US" sz="1800" u="sng" dirty="0">
                <a:hlinkClick r:id="rId19"/>
              </a:rPr>
              <a:t>TELESAT Canada</a:t>
            </a:r>
            <a:endParaRPr lang="en-US" sz="1800" dirty="0"/>
          </a:p>
          <a:p>
            <a:pPr lvl="0"/>
            <a:r>
              <a:rPr lang="en-US" sz="1800" u="sng" dirty="0">
                <a:hlinkClick r:id="rId20"/>
              </a:rPr>
              <a:t>Texas 911 Alliance</a:t>
            </a:r>
            <a:endParaRPr lang="en-US" sz="1800" dirty="0"/>
          </a:p>
          <a:p>
            <a:pPr lvl="0"/>
            <a:r>
              <a:rPr lang="en-US" sz="1800" u="sng" dirty="0">
                <a:hlinkClick r:id="rId21"/>
              </a:rPr>
              <a:t>US Cellular</a:t>
            </a:r>
            <a:endParaRPr lang="en-US" sz="1800" dirty="0"/>
          </a:p>
          <a:p>
            <a:pPr lvl="0"/>
            <a:r>
              <a:rPr lang="en-US" sz="1800" u="sng" dirty="0">
                <a:hlinkClick r:id="rId22"/>
              </a:rPr>
              <a:t>UTI/EEI</a:t>
            </a:r>
            <a:endParaRPr lang="en-US" sz="1800" dirty="0"/>
          </a:p>
          <a:p>
            <a:pPr lvl="0"/>
            <a:r>
              <a:rPr lang="en-US" sz="1800" u="sng" dirty="0">
                <a:hlinkClick r:id="rId23"/>
              </a:rPr>
              <a:t>Verizon</a:t>
            </a:r>
            <a:endParaRPr lang="en-US" sz="1800" dirty="0"/>
          </a:p>
          <a:p>
            <a:pPr lvl="0"/>
            <a:r>
              <a:rPr lang="en-US" sz="1800" u="sng" dirty="0">
                <a:hlinkClick r:id="rId24"/>
              </a:rPr>
              <a:t>WISER Systems</a:t>
            </a:r>
            <a:endParaRPr lang="en-US" sz="1800" dirty="0"/>
          </a:p>
          <a:p>
            <a:pPr lvl="0"/>
            <a:r>
              <a:rPr lang="en-US" sz="1800" u="sng" dirty="0">
                <a:hlinkClick r:id="rId25"/>
              </a:rPr>
              <a:t>WISP Association</a:t>
            </a:r>
            <a:endParaRPr lang="en-US" sz="1800" dirty="0"/>
          </a:p>
          <a:p>
            <a:pPr lvl="0"/>
            <a:r>
              <a:rPr lang="en-US" sz="1800" u="sng" dirty="0" err="1">
                <a:hlinkClick r:id="rId26"/>
              </a:rPr>
              <a:t>Worldvu</a:t>
            </a:r>
            <a:r>
              <a:rPr lang="en-US" sz="1800" u="sng" dirty="0">
                <a:hlinkClick r:id="rId26"/>
              </a:rPr>
              <a:t> Satellites</a:t>
            </a:r>
            <a:r>
              <a:rPr lang="en-US" sz="1800" dirty="0"/>
              <a:t> </a:t>
            </a:r>
          </a:p>
          <a:p>
            <a:pPr lvl="0"/>
            <a:r>
              <a:rPr lang="en-US" sz="1800" u="sng" dirty="0">
                <a:hlinkClick r:id="rId27"/>
              </a:rPr>
              <a:t>Zebra </a:t>
            </a:r>
            <a:r>
              <a:rPr lang="en-US" sz="1800" u="sng" dirty="0" smtClean="0">
                <a:hlinkClick r:id="rId27"/>
              </a:rPr>
              <a:t>Technologies</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1356708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TBD</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18</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a:t>
            </a:r>
            <a:r>
              <a:rPr lang="en-US" dirty="0" smtClean="0"/>
              <a:t>meeting: </a:t>
            </a:r>
            <a:r>
              <a:rPr lang="en-US" b="0" dirty="0" smtClean="0"/>
              <a:t>December 7,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November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altLang="en-US" dirty="0" smtClean="0"/>
              <a:t>ATSC 3.0 R&amp;O and FNPRM</a:t>
            </a:r>
          </a:p>
          <a:p>
            <a:pPr lvl="1">
              <a:buFont typeface="Arial" panose="020B0604020202020204" pitchFamily="34" charset="0"/>
              <a:buChar char="•"/>
            </a:pPr>
            <a:r>
              <a:rPr lang="en-US" altLang="en-US" dirty="0" smtClean="0"/>
              <a:t>Spectrum Frontiers R&amp;O</a:t>
            </a:r>
          </a:p>
          <a:p>
            <a:pPr lvl="1">
              <a:buFont typeface="Arial" panose="020B0604020202020204" pitchFamily="34" charset="0"/>
              <a:buChar char="•"/>
            </a:pPr>
            <a:r>
              <a:rPr lang="en-US" altLang="en-US" dirty="0" smtClean="0"/>
              <a:t>ISED Canada TVWS consultation</a:t>
            </a:r>
          </a:p>
          <a:p>
            <a:pPr lvl="1">
              <a:buFont typeface="Arial" panose="020B0604020202020204" pitchFamily="34" charset="0"/>
              <a:buChar char="•"/>
            </a:pPr>
            <a:r>
              <a:rPr lang="en-US" altLang="en-US" dirty="0" smtClean="0"/>
              <a:t>Mid-band spectrum NOI</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November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November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November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ATSC 3.0 R&amp;O and FNPRM</a:t>
            </a:r>
          </a:p>
          <a:p>
            <a:pPr lvl="1"/>
            <a:r>
              <a:rPr lang="en-US" altLang="en-US" dirty="0"/>
              <a:t>Spectrum Frontiers R&amp;O</a:t>
            </a:r>
          </a:p>
          <a:p>
            <a:pPr lvl="1"/>
            <a:r>
              <a:rPr lang="en-US" altLang="en-US" dirty="0"/>
              <a:t>ISED Canada TVWS </a:t>
            </a:r>
            <a:r>
              <a:rPr lang="en-US" altLang="en-US" dirty="0" smtClean="0"/>
              <a:t>consultation</a:t>
            </a:r>
          </a:p>
          <a:p>
            <a:pPr lvl="1"/>
            <a:r>
              <a:rPr lang="en-US" altLang="en-US" dirty="0" smtClean="0"/>
              <a:t>The Mid-band NOI Reply Comments</a:t>
            </a:r>
            <a:endParaRPr lang="en-US" altLang="en-US" dirty="0"/>
          </a:p>
          <a:p>
            <a:endParaRPr 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ATSC 3.0 R&amp;O and </a:t>
            </a:r>
            <a:r>
              <a:rPr lang="en-US" altLang="en-US" dirty="0" smtClean="0"/>
              <a:t>FNPRM</a:t>
            </a:r>
            <a:endParaRPr lang="en-US" dirty="0"/>
          </a:p>
        </p:txBody>
      </p:sp>
      <p:sp>
        <p:nvSpPr>
          <p:cNvPr id="3" name="Content Placeholder 2"/>
          <p:cNvSpPr>
            <a:spLocks noGrp="1"/>
          </p:cNvSpPr>
          <p:nvPr>
            <p:ph idx="1"/>
          </p:nvPr>
        </p:nvSpPr>
        <p:spPr>
          <a:xfrm>
            <a:off x="685800" y="1676400"/>
            <a:ext cx="7770813" cy="4799013"/>
          </a:xfrm>
        </p:spPr>
        <p:txBody>
          <a:bodyPr/>
          <a:lstStyle/>
          <a:p>
            <a:pPr>
              <a:buFont typeface="Arial" panose="020B0604020202020204" pitchFamily="34" charset="0"/>
              <a:buChar char="•"/>
            </a:pPr>
            <a:r>
              <a:rPr lang="en-US" sz="1800" dirty="0">
                <a:hlinkClick r:id="rId2"/>
              </a:rPr>
              <a:t>http://</a:t>
            </a:r>
            <a:r>
              <a:rPr lang="en-US" sz="1800" dirty="0" smtClean="0">
                <a:hlinkClick r:id="rId2"/>
              </a:rPr>
              <a:t>transition.fcc.gov/Daily_Releases/Daily_Business/2017/db1120/FCC-17-158A1.pdf</a:t>
            </a:r>
            <a:r>
              <a:rPr lang="en-US" sz="1800" dirty="0" smtClean="0"/>
              <a:t> </a:t>
            </a:r>
            <a:endParaRPr lang="en-US" sz="1800" dirty="0"/>
          </a:p>
          <a:p>
            <a:pPr>
              <a:buFont typeface="Arial" panose="020B0604020202020204" pitchFamily="34" charset="0"/>
              <a:buChar char="•"/>
            </a:pPr>
            <a:r>
              <a:rPr lang="en-US" sz="1800" dirty="0" smtClean="0"/>
              <a:t>“…we </a:t>
            </a:r>
            <a:r>
              <a:rPr lang="en-US" sz="1800" dirty="0"/>
              <a:t>authorize television broadcasters to use the “Next Generation” broadcast television (Next Gen TV) transmission standard, also called “ATSC 3.0” or “3.0,” on a voluntary, market-driven basis</a:t>
            </a:r>
            <a:r>
              <a:rPr lang="en-US" sz="1800" dirty="0" smtClean="0"/>
              <a:t>.”</a:t>
            </a:r>
          </a:p>
          <a:p>
            <a:pPr>
              <a:buFont typeface="Arial" panose="020B0604020202020204" pitchFamily="34" charset="0"/>
              <a:buChar char="•"/>
            </a:pPr>
            <a:r>
              <a:rPr lang="en-US" sz="1800" dirty="0"/>
              <a:t>“…subject to broadcasters continuing to deliver current-generation digital television (DTV) service, using the ATSC 1.0 transmission standard, also called “ATSC 1.0” or “1.0,” to their viewers</a:t>
            </a:r>
            <a:r>
              <a:rPr lang="en-US" sz="1800" dirty="0" smtClean="0"/>
              <a:t>.”</a:t>
            </a:r>
          </a:p>
          <a:p>
            <a:pPr>
              <a:buFont typeface="Arial" panose="020B0604020202020204" pitchFamily="34" charset="0"/>
              <a:buChar char="•"/>
            </a:pPr>
            <a:r>
              <a:rPr lang="en-US" sz="1800" dirty="0" smtClean="0"/>
              <a:t>“…we </a:t>
            </a:r>
            <a:r>
              <a:rPr lang="en-US" sz="1800" dirty="0"/>
              <a:t>seek further comment on three topics related to the rules adopted in the companion Report and Order</a:t>
            </a:r>
            <a:r>
              <a:rPr lang="en-US" sz="1800" dirty="0" smtClean="0"/>
              <a:t>.”</a:t>
            </a:r>
          </a:p>
          <a:p>
            <a:pPr lvl="1">
              <a:buFont typeface="Arial" panose="020B0604020202020204" pitchFamily="34" charset="0"/>
              <a:buChar char="•"/>
            </a:pPr>
            <a:r>
              <a:rPr lang="en-US" sz="1600" dirty="0" smtClean="0"/>
              <a:t>we </a:t>
            </a:r>
            <a:r>
              <a:rPr lang="en-US" sz="1600" dirty="0"/>
              <a:t>seek further comment on issues related to exceptions to and waivers of the local simulcasting </a:t>
            </a:r>
            <a:r>
              <a:rPr lang="en-US" sz="1600" dirty="0" smtClean="0"/>
              <a:t>requirement</a:t>
            </a:r>
          </a:p>
          <a:p>
            <a:pPr lvl="1">
              <a:buFont typeface="Arial" panose="020B0604020202020204" pitchFamily="34" charset="0"/>
              <a:buChar char="•"/>
            </a:pPr>
            <a:r>
              <a:rPr lang="en-US" sz="1600" dirty="0" smtClean="0"/>
              <a:t>we </a:t>
            </a:r>
            <a:r>
              <a:rPr lang="en-US" sz="1600" dirty="0"/>
              <a:t>seek comment on whether we should let full power broadcasters use channels in the television broadcast band that are vacant to facilitate the transition to 3.0. </a:t>
            </a:r>
            <a:endParaRPr lang="en-US" sz="1600" dirty="0" smtClean="0"/>
          </a:p>
          <a:p>
            <a:pPr lvl="1">
              <a:buFont typeface="Arial" panose="020B0604020202020204" pitchFamily="34" charset="0"/>
              <a:buChar char="•"/>
            </a:pPr>
            <a:r>
              <a:rPr lang="en-US" sz="1600" dirty="0" smtClean="0"/>
              <a:t>we </a:t>
            </a:r>
            <a:r>
              <a:rPr lang="en-US" sz="1600" dirty="0"/>
              <a:t>tentatively conclude that local simulcasting should not change the significantly viewed status of a Next Gen TV station.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119007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Spectrum Frontiers </a:t>
            </a:r>
            <a:r>
              <a:rPr lang="en-US" altLang="en-US" dirty="0" smtClean="0"/>
              <a:t>R&amp;O</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SECOND REPORT AND ORDER, SECOND FURTHER NOTICE OF PROPOSED RULEMAKING, ORDER ON RECONSIDERATION, AND MEMORANDUM OPINION AND ORDER</a:t>
            </a:r>
            <a:endParaRPr lang="en-US" sz="2000" dirty="0" smtClean="0">
              <a:hlinkClick r:id="rId2"/>
            </a:endParaRPr>
          </a:p>
          <a:p>
            <a:pPr>
              <a:buFont typeface="Arial" panose="020B0604020202020204" pitchFamily="34" charset="0"/>
              <a:buChar char="•"/>
            </a:pPr>
            <a:r>
              <a:rPr lang="en-US" sz="2000" dirty="0" smtClean="0">
                <a:hlinkClick r:id="rId2"/>
              </a:rPr>
              <a:t>https</a:t>
            </a:r>
            <a:r>
              <a:rPr lang="en-US" sz="2000" dirty="0">
                <a:hlinkClick r:id="rId2"/>
              </a:rPr>
              <a:t>://</a:t>
            </a:r>
            <a:r>
              <a:rPr lang="en-US" sz="2000" dirty="0" smtClean="0">
                <a:hlinkClick r:id="rId2"/>
              </a:rPr>
              <a:t>apps.fcc.gov/edocs_public/attachmatch/FCC-17-152A1.pdf</a:t>
            </a:r>
            <a:r>
              <a:rPr lang="en-US" sz="2000" dirty="0" smtClean="0"/>
              <a:t> </a:t>
            </a:r>
          </a:p>
          <a:p>
            <a:pPr>
              <a:buFont typeface="Arial" panose="020B0604020202020204" pitchFamily="34" charset="0"/>
              <a:buChar char="•"/>
            </a:pPr>
            <a:r>
              <a:rPr lang="en-US" sz="2000" dirty="0" smtClean="0"/>
              <a:t>Follow-up on the July </a:t>
            </a:r>
            <a:r>
              <a:rPr lang="en-US" sz="2000" dirty="0"/>
              <a:t>14, </a:t>
            </a:r>
            <a:r>
              <a:rPr lang="en-US" sz="2000" dirty="0" smtClean="0"/>
              <a:t>2016 </a:t>
            </a:r>
            <a:r>
              <a:rPr lang="en-US" sz="2000" dirty="0"/>
              <a:t>Commission </a:t>
            </a:r>
            <a:r>
              <a:rPr lang="en-US" sz="2000" dirty="0" smtClean="0"/>
              <a:t>adoption </a:t>
            </a:r>
            <a:r>
              <a:rPr lang="en-US" sz="2000" dirty="0"/>
              <a:t>and </a:t>
            </a:r>
            <a:r>
              <a:rPr lang="en-US" sz="2000" dirty="0" smtClean="0"/>
              <a:t>release of </a:t>
            </a:r>
            <a:r>
              <a:rPr lang="en-US" sz="2000" dirty="0"/>
              <a:t>the </a:t>
            </a:r>
            <a:r>
              <a:rPr lang="en-US" sz="2000" i="1" dirty="0"/>
              <a:t>Report and Order and Further Notice of Proposed Rulemaking</a:t>
            </a:r>
            <a:r>
              <a:rPr lang="en-US" sz="2000" dirty="0"/>
              <a:t> </a:t>
            </a:r>
            <a:r>
              <a:rPr lang="en-US" sz="2000" dirty="0" smtClean="0"/>
              <a:t>in </a:t>
            </a:r>
            <a:r>
              <a:rPr lang="en-US" sz="2000" dirty="0"/>
              <a:t>GN Docket No. </a:t>
            </a:r>
            <a:r>
              <a:rPr lang="en-US" sz="2000" dirty="0" smtClean="0"/>
              <a:t>14-177</a:t>
            </a:r>
          </a:p>
          <a:p>
            <a:pPr>
              <a:buFont typeface="Arial" panose="020B0604020202020204" pitchFamily="34" charset="0"/>
              <a:buChar char="•"/>
            </a:pPr>
            <a:r>
              <a:rPr lang="en-US" sz="2000" dirty="0" smtClean="0"/>
              <a:t>Second R&amp;O</a:t>
            </a:r>
          </a:p>
          <a:p>
            <a:pPr lvl="1">
              <a:buFont typeface="Arial" panose="020B0604020202020204" pitchFamily="34" charset="0"/>
              <a:buChar char="•"/>
            </a:pPr>
            <a:r>
              <a:rPr lang="en-US" sz="1600" dirty="0" smtClean="0"/>
              <a:t>“…</a:t>
            </a:r>
            <a:r>
              <a:rPr lang="en-US" sz="1600" dirty="0"/>
              <a:t>to allow unlicensed operation on‑board most aircraft in the 57‑71 GHz band under Part 15 of our rules</a:t>
            </a:r>
            <a:r>
              <a:rPr lang="en-US" sz="1600" dirty="0" smtClean="0"/>
              <a:t>.”</a:t>
            </a:r>
          </a:p>
          <a:p>
            <a:pPr lvl="1">
              <a:buFont typeface="Arial" panose="020B0604020202020204" pitchFamily="34" charset="0"/>
              <a:buChar char="•"/>
            </a:pPr>
            <a:r>
              <a:rPr lang="en-US" sz="1600" dirty="0" smtClean="0"/>
              <a:t>“…</a:t>
            </a:r>
            <a:r>
              <a:rPr lang="en-US" sz="1600" dirty="0"/>
              <a:t>for unlicensed use on-board aircraft and would allow up to six (6) non‑overlapping </a:t>
            </a:r>
            <a:r>
              <a:rPr lang="en-US" sz="1600" dirty="0" err="1"/>
              <a:t>WiGig</a:t>
            </a:r>
            <a:r>
              <a:rPr lang="en-US" sz="1600" dirty="0"/>
              <a:t> channels of 2160 megahertz </a:t>
            </a:r>
            <a:r>
              <a:rPr lang="en-US" sz="1600" dirty="0" smtClean="0"/>
              <a:t>each.”</a:t>
            </a:r>
            <a:endParaRPr lang="en-US" sz="16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174210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Spectrum Frontiers </a:t>
            </a:r>
            <a:r>
              <a:rPr lang="en-US" altLang="en-US" dirty="0" smtClean="0"/>
              <a:t>R&amp;O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Order on Reconsideration</a:t>
            </a:r>
          </a:p>
          <a:p>
            <a:pPr lvl="1">
              <a:buFont typeface="Arial" panose="020B0604020202020204" pitchFamily="34" charset="0"/>
              <a:buChar char="•"/>
            </a:pPr>
            <a:r>
              <a:rPr lang="en-US" sz="1800" dirty="0" smtClean="0"/>
              <a:t>“…</a:t>
            </a:r>
            <a:r>
              <a:rPr lang="en-US" sz="1800" dirty="0"/>
              <a:t>the Commission declined to wait for the outcome of future ITU studies of licensed use in the 66‑71 GHz band because that could cause 5 gigahertz of spectrum to lie fallow for years, while unlicensed applications are ready to make use of this spectrum in the near future, given existing and planned deployments of </a:t>
            </a:r>
            <a:r>
              <a:rPr lang="en-US" sz="1800" dirty="0" err="1" smtClean="0"/>
              <a:t>WiGig</a:t>
            </a:r>
            <a:endParaRPr lang="en-US" sz="1800" dirty="0" smtClean="0"/>
          </a:p>
          <a:p>
            <a:pPr>
              <a:buFont typeface="Arial" panose="020B0604020202020204" pitchFamily="34" charset="0"/>
              <a:buChar char="•"/>
            </a:pPr>
            <a:r>
              <a:rPr lang="en-US" sz="2000" dirty="0" smtClean="0"/>
              <a:t>Memorandum Opinion and Order</a:t>
            </a:r>
          </a:p>
          <a:p>
            <a:pPr lvl="1">
              <a:buFont typeface="Arial" panose="020B0604020202020204" pitchFamily="34" charset="0"/>
              <a:buChar char="•"/>
            </a:pPr>
            <a:r>
              <a:rPr lang="en-US" sz="1800" dirty="0" smtClean="0"/>
              <a:t>“…</a:t>
            </a:r>
            <a:r>
              <a:rPr lang="en-US" sz="1800" dirty="0"/>
              <a:t>the current availability of 14 gigahertz of contiguous spectrum for unlicensed operations immediately below the 70 GHz band reduces the urgency to introduce unlicensed indoor use in the 70 GHz and 80 GHz bands</a:t>
            </a:r>
            <a:r>
              <a:rPr lang="en-US" sz="1800" dirty="0" smtClean="0"/>
              <a:t>.”</a:t>
            </a:r>
          </a:p>
          <a:p>
            <a:pPr lvl="1">
              <a:buFont typeface="Arial" panose="020B0604020202020204" pitchFamily="34" charset="0"/>
              <a:buChar char="•"/>
            </a:pPr>
            <a:r>
              <a:rPr lang="en-US" sz="1800" dirty="0" smtClean="0"/>
              <a:t>“…</a:t>
            </a:r>
            <a:r>
              <a:rPr lang="en-US" sz="1800" dirty="0"/>
              <a:t>it is neither necessary nor cost-effective to establish a geolocation database to facilitate coordination of unlicensed devices at this time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2017</a:t>
            </a:r>
            <a:endParaRPr lang="en-GB" dirty="0"/>
          </a:p>
        </p:txBody>
      </p:sp>
    </p:spTree>
    <p:extLst>
      <p:ext uri="{BB962C8B-B14F-4D97-AF65-F5344CB8AC3E}">
        <p14:creationId xmlns:p14="http://schemas.microsoft.com/office/powerpoint/2010/main" val="120232723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63857</TotalTime>
  <Words>1550</Words>
  <Application>Microsoft Office PowerPoint</Application>
  <PresentationFormat>On-screen Show (4:3)</PresentationFormat>
  <Paragraphs>286</Paragraphs>
  <Slides>19</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November 30th Teleconference Agenda</vt:lpstr>
      <vt:lpstr>Agenda</vt:lpstr>
      <vt:lpstr>Administrative Items</vt:lpstr>
      <vt:lpstr>Other Guidelines for IEEE WG Meetings</vt:lpstr>
      <vt:lpstr>PowerPoint Presentation</vt:lpstr>
      <vt:lpstr>Discussion Items</vt:lpstr>
      <vt:lpstr>ATSC 3.0 R&amp;O and FNPRM</vt:lpstr>
      <vt:lpstr>Spectrum Frontiers R&amp;O</vt:lpstr>
      <vt:lpstr>Spectrum Frontiers R&amp;O [2]</vt:lpstr>
      <vt:lpstr>ISED Canada TVWS consultation</vt:lpstr>
      <vt:lpstr>The Mid-band NOI</vt:lpstr>
      <vt:lpstr>The Mid-band NOI – Next Steps</vt:lpstr>
      <vt:lpstr>Comments of Concern</vt:lpstr>
      <vt:lpstr>Reply Comments Way Forward</vt:lpstr>
      <vt:lpstr>Reply Comments Received</vt:lpstr>
      <vt:lpstr>Reply Comments Received</vt:lpstr>
      <vt:lpstr>Reply Comments Received</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352</cp:revision>
  <cp:lastPrinted>2017-08-03T16:59:47Z</cp:lastPrinted>
  <dcterms:created xsi:type="dcterms:W3CDTF">2016-03-03T14:54:45Z</dcterms:created>
  <dcterms:modified xsi:type="dcterms:W3CDTF">2017-11-28T18:28:53Z</dcterms:modified>
</cp:coreProperties>
</file>