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1"/>
  </p:notesMasterIdLst>
  <p:handoutMasterIdLst>
    <p:handoutMasterId r:id="rId22"/>
  </p:handoutMasterIdLst>
  <p:sldIdLst>
    <p:sldId id="256" r:id="rId2"/>
    <p:sldId id="266" r:id="rId3"/>
    <p:sldId id="267" r:id="rId4"/>
    <p:sldId id="331" r:id="rId5"/>
    <p:sldId id="388" r:id="rId6"/>
    <p:sldId id="382" r:id="rId7"/>
    <p:sldId id="399" r:id="rId8"/>
    <p:sldId id="400" r:id="rId9"/>
    <p:sldId id="403" r:id="rId10"/>
    <p:sldId id="401" r:id="rId11"/>
    <p:sldId id="393" r:id="rId12"/>
    <p:sldId id="394" r:id="rId13"/>
    <p:sldId id="398" r:id="rId14"/>
    <p:sldId id="397" r:id="rId15"/>
    <p:sldId id="402" r:id="rId16"/>
    <p:sldId id="404" r:id="rId17"/>
    <p:sldId id="405" r:id="rId18"/>
    <p:sldId id="391" r:id="rId19"/>
    <p:sldId id="386" r:id="rId20"/>
  </p:sldIdLst>
  <p:sldSz cx="9144000" cy="6858000" type="screen4x3"/>
  <p:notesSz cx="7102475" cy="938847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13" userDrawn="1">
          <p15:clr>
            <a:srgbClr val="A4A3A4"/>
          </p15:clr>
        </p15:guide>
        <p15:guide id="2" pos="2212"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013" autoAdjust="0"/>
    <p:restoredTop sz="95501" autoAdjust="0"/>
  </p:normalViewPr>
  <p:slideViewPr>
    <p:cSldViewPr>
      <p:cViewPr varScale="1">
        <p:scale>
          <a:sx n="84" d="100"/>
          <a:sy n="84" d="100"/>
        </p:scale>
        <p:origin x="1392" y="96"/>
      </p:cViewPr>
      <p:guideLst>
        <p:guide orient="horz" pos="2160"/>
        <p:guide pos="2880"/>
      </p:guideLst>
    </p:cSldViewPr>
  </p:slideViewPr>
  <p:outlineViewPr>
    <p:cViewPr varScale="1">
      <p:scale>
        <a:sx n="170" d="200"/>
        <a:sy n="170" d="200"/>
      </p:scale>
      <p:origin x="0" y="0"/>
    </p:cViewPr>
  </p:outlineViewPr>
  <p:notesTextViewPr>
    <p:cViewPr>
      <p:scale>
        <a:sx n="100" d="100"/>
        <a:sy n="100" d="100"/>
      </p:scale>
      <p:origin x="0" y="0"/>
    </p:cViewPr>
  </p:notesTextViewPr>
  <p:notesViewPr>
    <p:cSldViewPr>
      <p:cViewPr varScale="1">
        <p:scale>
          <a:sx n="59" d="100"/>
          <a:sy n="59" d="100"/>
        </p:scale>
        <p:origin x="-1752" y="-72"/>
      </p:cViewPr>
      <p:guideLst>
        <p:guide orient="horz" pos="2913"/>
        <p:guide pos="2212"/>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8065" cy="468942"/>
          </a:xfrm>
          <a:prstGeom prst="rect">
            <a:avLst/>
          </a:prstGeom>
        </p:spPr>
        <p:txBody>
          <a:bodyPr vert="horz" lIns="92994" tIns="46497" rIns="92994" bIns="46497" rtlCol="0"/>
          <a:lstStyle>
            <a:lvl1pPr algn="l">
              <a:defRPr sz="1200"/>
            </a:lvl1pPr>
          </a:lstStyle>
          <a:p>
            <a:endParaRPr lang="en-US"/>
          </a:p>
        </p:txBody>
      </p:sp>
      <p:sp>
        <p:nvSpPr>
          <p:cNvPr id="3" name="Date Placeholder 2"/>
          <p:cNvSpPr>
            <a:spLocks noGrp="1"/>
          </p:cNvSpPr>
          <p:nvPr>
            <p:ph type="dt" sz="quarter" idx="1"/>
          </p:nvPr>
        </p:nvSpPr>
        <p:spPr>
          <a:xfrm>
            <a:off x="4022785" y="0"/>
            <a:ext cx="3078065" cy="468942"/>
          </a:xfrm>
          <a:prstGeom prst="rect">
            <a:avLst/>
          </a:prstGeom>
        </p:spPr>
        <p:txBody>
          <a:bodyPr vert="horz" lIns="92994" tIns="46497" rIns="92994" bIns="46497" rtlCol="0"/>
          <a:lstStyle>
            <a:lvl1pPr algn="r">
              <a:defRPr sz="1200"/>
            </a:lvl1pPr>
          </a:lstStyle>
          <a:p>
            <a:fld id="{B87CCAAF-252C-4847-8D16-EDD6B40E4912}" type="datetimeFigureOut">
              <a:rPr lang="en-US" smtClean="0"/>
              <a:pPr/>
              <a:t>11/27/2017</a:t>
            </a:fld>
            <a:endParaRPr lang="en-US"/>
          </a:p>
        </p:txBody>
      </p:sp>
      <p:sp>
        <p:nvSpPr>
          <p:cNvPr id="4" name="Footer Placeholder 3"/>
          <p:cNvSpPr>
            <a:spLocks noGrp="1"/>
          </p:cNvSpPr>
          <p:nvPr>
            <p:ph type="ftr" sz="quarter" idx="2"/>
          </p:nvPr>
        </p:nvSpPr>
        <p:spPr>
          <a:xfrm>
            <a:off x="0" y="8917928"/>
            <a:ext cx="3078065" cy="468942"/>
          </a:xfrm>
          <a:prstGeom prst="rect">
            <a:avLst/>
          </a:prstGeom>
        </p:spPr>
        <p:txBody>
          <a:bodyPr vert="horz" lIns="92994" tIns="46497" rIns="92994" bIns="46497" rtlCol="0" anchor="b"/>
          <a:lstStyle>
            <a:lvl1pPr algn="l">
              <a:defRPr sz="1200"/>
            </a:lvl1pPr>
          </a:lstStyle>
          <a:p>
            <a:endParaRPr lang="en-US"/>
          </a:p>
        </p:txBody>
      </p:sp>
      <p:sp>
        <p:nvSpPr>
          <p:cNvPr id="5" name="Slide Number Placeholder 4"/>
          <p:cNvSpPr>
            <a:spLocks noGrp="1"/>
          </p:cNvSpPr>
          <p:nvPr>
            <p:ph type="sldNum" sz="quarter" idx="3"/>
          </p:nvPr>
        </p:nvSpPr>
        <p:spPr>
          <a:xfrm>
            <a:off x="4022785" y="8917928"/>
            <a:ext cx="3078065" cy="468942"/>
          </a:xfrm>
          <a:prstGeom prst="rect">
            <a:avLst/>
          </a:prstGeom>
        </p:spPr>
        <p:txBody>
          <a:bodyPr vert="horz" lIns="92994" tIns="46497" rIns="92994" bIns="46497"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1"/>
            <a:ext cx="7102475" cy="9388475"/>
          </a:xfrm>
          <a:prstGeom prst="roundRect">
            <a:avLst>
              <a:gd name="adj" fmla="val 19"/>
            </a:avLst>
          </a:prstGeom>
          <a:solidFill>
            <a:srgbClr val="FFFFFF"/>
          </a:solidFill>
          <a:ln w="9525">
            <a:noFill/>
            <a:round/>
            <a:headEnd/>
            <a:tailEnd/>
          </a:ln>
          <a:effectLst/>
        </p:spPr>
        <p:txBody>
          <a:bodyPr wrap="none" lIns="92994" tIns="46497" rIns="92994" bIns="46497" anchor="ctr"/>
          <a:lstStyle/>
          <a:p>
            <a:endParaRPr lang="en-GB"/>
          </a:p>
        </p:txBody>
      </p:sp>
      <p:sp>
        <p:nvSpPr>
          <p:cNvPr id="2050" name="Rectangle 2"/>
          <p:cNvSpPr>
            <a:spLocks noGrp="1" noChangeArrowheads="1"/>
          </p:cNvSpPr>
          <p:nvPr>
            <p:ph type="hdr"/>
          </p:nvPr>
        </p:nvSpPr>
        <p:spPr bwMode="auto">
          <a:xfrm>
            <a:off x="5777266" y="97965"/>
            <a:ext cx="655287" cy="21359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29945" algn="l"/>
                <a:tab pos="1859890" algn="l"/>
                <a:tab pos="2789834" algn="l"/>
                <a:tab pos="3719779" algn="l"/>
                <a:tab pos="4649724" algn="l"/>
                <a:tab pos="5579669" algn="l"/>
                <a:tab pos="6509614" algn="l"/>
                <a:tab pos="7439558" algn="l"/>
                <a:tab pos="8369503" algn="l"/>
                <a:tab pos="9299448" algn="l"/>
                <a:tab pos="10229393"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69922" y="97965"/>
            <a:ext cx="845533" cy="21359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29945" algn="l"/>
                <a:tab pos="1859890" algn="l"/>
                <a:tab pos="2789834" algn="l"/>
                <a:tab pos="3719779" algn="l"/>
                <a:tab pos="4649724" algn="l"/>
                <a:tab pos="5579669" algn="l"/>
                <a:tab pos="6509614" algn="l"/>
                <a:tab pos="7439558" algn="l"/>
                <a:tab pos="8369503" algn="l"/>
                <a:tab pos="9299448" algn="l"/>
                <a:tab pos="10229393"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211263" y="709613"/>
            <a:ext cx="4678362" cy="3508375"/>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46347" y="4459767"/>
            <a:ext cx="5208157" cy="4223690"/>
          </a:xfrm>
          <a:prstGeom prst="rect">
            <a:avLst/>
          </a:prstGeom>
          <a:noFill/>
          <a:ln w="9525">
            <a:noFill/>
            <a:round/>
            <a:headEnd/>
            <a:tailEnd/>
          </a:ln>
          <a:effectLst/>
        </p:spPr>
        <p:txBody>
          <a:bodyPr vert="horz" wrap="square" lIns="95191" tIns="46863" rIns="95191" bIns="46863"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487834" y="9089766"/>
            <a:ext cx="944720" cy="18308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64972" algn="l"/>
                <a:tab pos="1394917" algn="l"/>
                <a:tab pos="2324862" algn="l"/>
                <a:tab pos="3254807" algn="l"/>
                <a:tab pos="4184752" algn="l"/>
                <a:tab pos="5114696" algn="l"/>
                <a:tab pos="6044641" algn="l"/>
                <a:tab pos="6974586" algn="l"/>
                <a:tab pos="7904531" algn="l"/>
                <a:tab pos="8834476" algn="l"/>
                <a:tab pos="9764420" algn="l"/>
                <a:tab pos="10694365"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300830" y="9089765"/>
            <a:ext cx="523580" cy="36776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29945" algn="l"/>
                <a:tab pos="1859890" algn="l"/>
                <a:tab pos="2789834" algn="l"/>
                <a:tab pos="3719779" algn="l"/>
                <a:tab pos="4649724" algn="l"/>
                <a:tab pos="5579669" algn="l"/>
                <a:tab pos="6509614" algn="l"/>
                <a:tab pos="7439558" algn="l"/>
                <a:tab pos="8369503" algn="l"/>
                <a:tab pos="9299448" algn="l"/>
                <a:tab pos="10229393"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39842" y="9089766"/>
            <a:ext cx="731711" cy="184687"/>
          </a:xfrm>
          <a:prstGeom prst="rect">
            <a:avLst/>
          </a:prstGeom>
          <a:noFill/>
          <a:ln w="9525">
            <a:noFill/>
            <a:round/>
            <a:headEnd/>
            <a:tailEnd/>
          </a:ln>
          <a:effectLst/>
        </p:spPr>
        <p:txBody>
          <a:bodyPr wrap="none" lIns="0" tIns="0" rIns="0" bIns="0">
            <a:spAutoFit/>
          </a:bodyPr>
          <a:lstStyle/>
          <a:p>
            <a:pPr>
              <a:tabLst>
                <a:tab pos="0" algn="l"/>
                <a:tab pos="929945" algn="l"/>
                <a:tab pos="1859890" algn="l"/>
                <a:tab pos="2789834" algn="l"/>
                <a:tab pos="3719779" algn="l"/>
                <a:tab pos="4649724" algn="l"/>
                <a:tab pos="5579669" algn="l"/>
                <a:tab pos="6509614" algn="l"/>
                <a:tab pos="7439558" algn="l"/>
                <a:tab pos="8369503" algn="l"/>
                <a:tab pos="9299448" algn="l"/>
                <a:tab pos="10229393" algn="l"/>
              </a:tabLst>
            </a:pPr>
            <a:r>
              <a:rPr lang="en-US" sz="1200">
                <a:solidFill>
                  <a:srgbClr val="000000"/>
                </a:solidFill>
              </a:rPr>
              <a:t>Submission</a:t>
            </a:r>
          </a:p>
        </p:txBody>
      </p:sp>
      <p:sp>
        <p:nvSpPr>
          <p:cNvPr id="2057" name="Line 9"/>
          <p:cNvSpPr>
            <a:spLocks noChangeShapeType="1"/>
          </p:cNvSpPr>
          <p:nvPr/>
        </p:nvSpPr>
        <p:spPr bwMode="auto">
          <a:xfrm>
            <a:off x="741467" y="9088161"/>
            <a:ext cx="5619541" cy="1605"/>
          </a:xfrm>
          <a:prstGeom prst="line">
            <a:avLst/>
          </a:prstGeom>
          <a:noFill/>
          <a:ln w="12600">
            <a:solidFill>
              <a:srgbClr val="000000"/>
            </a:solidFill>
            <a:miter lim="800000"/>
            <a:headEnd/>
            <a:tailEnd/>
          </a:ln>
          <a:effectLst/>
        </p:spPr>
        <p:txBody>
          <a:bodyPr lIns="92994" tIns="46497" rIns="92994" bIns="46497"/>
          <a:lstStyle/>
          <a:p>
            <a:endParaRPr lang="en-GB"/>
          </a:p>
        </p:txBody>
      </p:sp>
      <p:sp>
        <p:nvSpPr>
          <p:cNvPr id="2058" name="Line 10"/>
          <p:cNvSpPr>
            <a:spLocks noChangeShapeType="1"/>
          </p:cNvSpPr>
          <p:nvPr/>
        </p:nvSpPr>
        <p:spPr bwMode="auto">
          <a:xfrm>
            <a:off x="663418" y="300317"/>
            <a:ext cx="5775639" cy="1605"/>
          </a:xfrm>
          <a:prstGeom prst="line">
            <a:avLst/>
          </a:prstGeom>
          <a:noFill/>
          <a:ln w="12600">
            <a:solidFill>
              <a:srgbClr val="000000"/>
            </a:solidFill>
            <a:miter lim="800000"/>
            <a:headEnd/>
            <a:tailEnd/>
          </a:ln>
          <a:effectLst/>
        </p:spPr>
        <p:txBody>
          <a:bodyPr lIns="92994" tIns="46497" rIns="92994" bIns="46497"/>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82121" y="709837"/>
            <a:ext cx="4738235" cy="3509035"/>
          </a:xfrm>
          <a:prstGeom prst="rect">
            <a:avLst/>
          </a:prstGeom>
          <a:solidFill>
            <a:srgbClr val="FFFFFF"/>
          </a:solidFill>
          <a:ln w="9525">
            <a:solidFill>
              <a:srgbClr val="000000"/>
            </a:solidFill>
            <a:miter lim="800000"/>
            <a:headEnd/>
            <a:tailEnd/>
          </a:ln>
          <a:effectLst/>
        </p:spPr>
        <p:txBody>
          <a:bodyPr wrap="none" lIns="92994" tIns="46497" rIns="92994" bIns="46497" anchor="ctr"/>
          <a:lstStyle/>
          <a:p>
            <a:endParaRPr lang="en-GB"/>
          </a:p>
        </p:txBody>
      </p:sp>
      <p:sp>
        <p:nvSpPr>
          <p:cNvPr id="12290" name="Rectangle 2"/>
          <p:cNvSpPr txBox="1">
            <a:spLocks noGrp="1" noChangeArrowheads="1"/>
          </p:cNvSpPr>
          <p:nvPr>
            <p:ph type="body"/>
          </p:nvPr>
        </p:nvSpPr>
        <p:spPr bwMode="auto">
          <a:xfrm>
            <a:off x="946347" y="4459767"/>
            <a:ext cx="5209782" cy="4320048"/>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a:t>doc.: IEEE 802.11-16/1124r0</a:t>
            </a:r>
          </a:p>
        </p:txBody>
      </p:sp>
      <p:sp>
        <p:nvSpPr>
          <p:cNvPr id="13315" name="Rectangle 3"/>
          <p:cNvSpPr>
            <a:spLocks noGrp="1" noChangeArrowheads="1"/>
          </p:cNvSpPr>
          <p:nvPr>
            <p:ph type="dt" sz="quarter" idx="1"/>
          </p:nvPr>
        </p:nvSpPr>
        <p:spPr>
          <a:noFill/>
        </p:spPr>
        <p:txBody>
          <a:bodyPr/>
          <a:lstStyle/>
          <a:p>
            <a:r>
              <a:rPr lang="en-US"/>
              <a:t>September 2016</a:t>
            </a:r>
          </a:p>
        </p:txBody>
      </p:sp>
      <p:sp>
        <p:nvSpPr>
          <p:cNvPr id="13316" name="Rectangle 6"/>
          <p:cNvSpPr>
            <a:spLocks noGrp="1" noChangeArrowheads="1"/>
          </p:cNvSpPr>
          <p:nvPr>
            <p:ph type="ftr" sz="quarter" idx="4"/>
          </p:nvPr>
        </p:nvSpPr>
        <p:spPr>
          <a:noFill/>
        </p:spPr>
        <p:txBody>
          <a:bodyPr/>
          <a:lstStyle/>
          <a:p>
            <a:pPr lvl="4"/>
            <a:r>
              <a:rPr lang="en-US"/>
              <a:t>Dorothy Stanley (HP Enterprise)</a:t>
            </a:r>
          </a:p>
        </p:txBody>
      </p:sp>
      <p:sp>
        <p:nvSpPr>
          <p:cNvPr id="13317" name="Rectangle 7"/>
          <p:cNvSpPr>
            <a:spLocks noGrp="1" noChangeArrowheads="1"/>
          </p:cNvSpPr>
          <p:nvPr>
            <p:ph type="sldNum" sz="quarter" idx="5"/>
          </p:nvPr>
        </p:nvSpPr>
        <p:spPr>
          <a:xfrm>
            <a:off x="3358740" y="9105315"/>
            <a:ext cx="425252" cy="186814"/>
          </a:xfrm>
          <a:noFill/>
        </p:spPr>
        <p:txBody>
          <a:bodyPr/>
          <a:lstStyle/>
          <a:p>
            <a:r>
              <a:rPr lang="en-US"/>
              <a:t>Page </a:t>
            </a:r>
            <a:fld id="{A3D196C6-C4A5-4DEA-A136-C30BCA8401B0}" type="slidenum">
              <a:rPr lang="en-US"/>
              <a:pPr/>
              <a:t>4</a:t>
            </a:fld>
            <a:endParaRPr lang="en-US"/>
          </a:p>
        </p:txBody>
      </p:sp>
      <p:sp>
        <p:nvSpPr>
          <p:cNvPr id="13318" name="Rectangle 7"/>
          <p:cNvSpPr txBox="1">
            <a:spLocks noGrp="1" noChangeArrowheads="1"/>
          </p:cNvSpPr>
          <p:nvPr/>
        </p:nvSpPr>
        <p:spPr bwMode="auto">
          <a:xfrm>
            <a:off x="3980188" y="8933183"/>
            <a:ext cx="3044239" cy="471353"/>
          </a:xfrm>
          <a:prstGeom prst="rect">
            <a:avLst/>
          </a:prstGeom>
          <a:noFill/>
          <a:ln w="9525">
            <a:noFill/>
            <a:miter lim="800000"/>
            <a:headEnd/>
            <a:tailEnd/>
          </a:ln>
        </p:spPr>
        <p:txBody>
          <a:bodyPr lIns="94218" tIns="47108" rIns="94218" bIns="47108" anchor="b"/>
          <a:lstStyle/>
          <a:p>
            <a:pPr algn="r" defTabSz="942861"/>
            <a:fld id="{79C13437-2E59-4BF7-9AFD-498D09D2BC71}" type="slidenum">
              <a:rPr lang="en-US"/>
              <a:pPr algn="r" defTabSz="942861"/>
              <a:t>4</a:t>
            </a:fld>
            <a:endParaRPr lang="en-US"/>
          </a:p>
        </p:txBody>
      </p:sp>
      <p:sp>
        <p:nvSpPr>
          <p:cNvPr id="13319" name="Rectangle 2"/>
          <p:cNvSpPr>
            <a:spLocks noGrp="1" noRot="1" noChangeAspect="1" noChangeArrowheads="1" noTextEdit="1"/>
          </p:cNvSpPr>
          <p:nvPr>
            <p:ph type="sldImg"/>
          </p:nvPr>
        </p:nvSpPr>
        <p:spPr>
          <a:xfrm>
            <a:off x="1163638" y="706438"/>
            <a:ext cx="4699000" cy="3524250"/>
          </a:xfrm>
          <a:ln/>
        </p:spPr>
      </p:sp>
      <p:sp>
        <p:nvSpPr>
          <p:cNvPr id="13320" name="Rectangle 3"/>
          <p:cNvSpPr>
            <a:spLocks noGrp="1" noChangeArrowheads="1"/>
          </p:cNvSpPr>
          <p:nvPr>
            <p:ph type="body" idx="1"/>
          </p:nvPr>
        </p:nvSpPr>
        <p:spPr>
          <a:xfrm>
            <a:off x="937556" y="4467396"/>
            <a:ext cx="5149316" cy="4230915"/>
          </a:xfrm>
          <a:noFill/>
          <a:ln/>
        </p:spPr>
        <p:txBody>
          <a:bodyPr lIns="94218" tIns="47108" rIns="94218" bIns="47108"/>
          <a:lstStyle/>
          <a:p>
            <a:pPr defTabSz="929945"/>
            <a:endParaRPr lang="en-GB"/>
          </a:p>
        </p:txBody>
      </p:sp>
    </p:spTree>
    <p:extLst>
      <p:ext uri="{BB962C8B-B14F-4D97-AF65-F5344CB8AC3E}">
        <p14:creationId xmlns:p14="http://schemas.microsoft.com/office/powerpoint/2010/main" val="87649095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 name="Rectangle 10"/>
          <p:cNvSpPr>
            <a:spLocks noGrp="1" noChangeArrowheads="1"/>
          </p:cNvSpPr>
          <p:nvPr>
            <p:ph type="sldNum"/>
          </p:nvPr>
        </p:nvSpPr>
        <p:spPr>
          <a:ln/>
        </p:spPr>
        <p:txBody>
          <a:bodyPr/>
          <a:lstStyle/>
          <a:p>
            <a:fld id="{3115A5AF-EDEE-4953-98FB-D20D7E392A85}" type="slidenum">
              <a:rPr lang="en-US" altLang="en-US"/>
              <a:pPr/>
              <a:t>5</a:t>
            </a:fld>
            <a:endParaRPr lang="en-US" altLang="en-US"/>
          </a:p>
        </p:txBody>
      </p:sp>
      <p:sp>
        <p:nvSpPr>
          <p:cNvPr id="5121" name="Text Box 1"/>
          <p:cNvSpPr txBox="1">
            <a:spLocks noChangeArrowheads="1"/>
          </p:cNvSpPr>
          <p:nvPr/>
        </p:nvSpPr>
        <p:spPr bwMode="auto">
          <a:xfrm>
            <a:off x="4505715" y="9666308"/>
            <a:ext cx="3450424" cy="50427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9pPr>
          </a:lstStyle>
          <a:p>
            <a:pPr algn="r">
              <a:lnSpc>
                <a:spcPct val="93000"/>
              </a:lnSpc>
              <a:buClrTx/>
              <a:buFontTx/>
              <a:buNone/>
            </a:pPr>
            <a:fld id="{4630622D-C3D3-4022-AB10-3CE586E8A7F2}" type="slidenum">
              <a:rPr lang="en-US" altLang="en-US" sz="1400">
                <a:solidFill>
                  <a:srgbClr val="000000"/>
                </a:solidFill>
              </a:rPr>
              <a:pPr algn="r">
                <a:lnSpc>
                  <a:spcPct val="93000"/>
                </a:lnSpc>
                <a:buClrTx/>
                <a:buFontTx/>
                <a:buNone/>
              </a:pPr>
              <a:t>5</a:t>
            </a:fld>
            <a:endParaRPr lang="en-US" altLang="en-US" sz="1400">
              <a:solidFill>
                <a:srgbClr val="000000"/>
              </a:solidFill>
            </a:endParaRPr>
          </a:p>
        </p:txBody>
      </p:sp>
      <p:sp>
        <p:nvSpPr>
          <p:cNvPr id="5122" name="Text Box 2"/>
          <p:cNvSpPr txBox="1">
            <a:spLocks noChangeArrowheads="1"/>
          </p:cNvSpPr>
          <p:nvPr/>
        </p:nvSpPr>
        <p:spPr bwMode="auto">
          <a:xfrm>
            <a:off x="5777266" y="97965"/>
            <a:ext cx="655287" cy="21359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9pPr>
          </a:lstStyle>
          <a:p>
            <a:pPr algn="r">
              <a:buClrTx/>
              <a:buFontTx/>
              <a:buNone/>
            </a:pPr>
            <a:r>
              <a:rPr lang="en-US" altLang="en-US" sz="1400" b="1">
                <a:solidFill>
                  <a:srgbClr val="000000"/>
                </a:solidFill>
                <a:ea typeface="MS Gothic" panose="020B0609070205080204" pitchFamily="49" charset="-128"/>
              </a:rPr>
              <a:t>doc.: ec-16-0149-00-00EC</a:t>
            </a:r>
          </a:p>
        </p:txBody>
      </p:sp>
      <p:sp>
        <p:nvSpPr>
          <p:cNvPr id="5123" name="Text Box 3"/>
          <p:cNvSpPr txBox="1">
            <a:spLocks noChangeArrowheads="1"/>
          </p:cNvSpPr>
          <p:nvPr/>
        </p:nvSpPr>
        <p:spPr bwMode="auto">
          <a:xfrm>
            <a:off x="669922" y="97965"/>
            <a:ext cx="845533" cy="21359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9pPr>
          </a:lstStyle>
          <a:p>
            <a:pPr>
              <a:buClrTx/>
              <a:buFontTx/>
              <a:buNone/>
            </a:pPr>
            <a:r>
              <a:rPr lang="en-US" altLang="en-US" sz="1400" b="1">
                <a:solidFill>
                  <a:srgbClr val="000000"/>
                </a:solidFill>
                <a:ea typeface="MS Gothic" panose="020B0609070205080204" pitchFamily="49" charset="-128"/>
              </a:rPr>
              <a:t>November 2016</a:t>
            </a:r>
          </a:p>
        </p:txBody>
      </p:sp>
      <p:sp>
        <p:nvSpPr>
          <p:cNvPr id="5124" name="Text Box 4"/>
          <p:cNvSpPr txBox="1">
            <a:spLocks noChangeArrowheads="1"/>
          </p:cNvSpPr>
          <p:nvPr/>
        </p:nvSpPr>
        <p:spPr bwMode="auto">
          <a:xfrm>
            <a:off x="5487834" y="9089766"/>
            <a:ext cx="944720" cy="18308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9pPr>
          </a:lstStyle>
          <a:p>
            <a:pPr algn="r">
              <a:buClrTx/>
              <a:buFontTx/>
              <a:buNone/>
            </a:pPr>
            <a:r>
              <a:rPr lang="en-US" altLang="en-US">
                <a:solidFill>
                  <a:srgbClr val="000000"/>
                </a:solidFill>
                <a:ea typeface="MS Gothic" panose="020B0609070205080204" pitchFamily="49" charset="-128"/>
              </a:rPr>
              <a:t>Dorothy Stanley, HP Enterprise</a:t>
            </a:r>
          </a:p>
        </p:txBody>
      </p:sp>
      <p:sp>
        <p:nvSpPr>
          <p:cNvPr id="5125" name="Text Box 5"/>
          <p:cNvSpPr txBox="1">
            <a:spLocks noChangeArrowheads="1"/>
          </p:cNvSpPr>
          <p:nvPr/>
        </p:nvSpPr>
        <p:spPr bwMode="auto">
          <a:xfrm>
            <a:off x="3300830" y="9089765"/>
            <a:ext cx="523580" cy="36776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9pPr>
          </a:lstStyle>
          <a:p>
            <a:pPr algn="r">
              <a:buClrTx/>
              <a:buFontTx/>
              <a:buNone/>
            </a:pPr>
            <a:r>
              <a:rPr lang="en-US" altLang="en-US">
                <a:solidFill>
                  <a:srgbClr val="000000"/>
                </a:solidFill>
                <a:ea typeface="MS Gothic" panose="020B0609070205080204" pitchFamily="49" charset="-128"/>
              </a:rPr>
              <a:t>Page </a:t>
            </a:r>
            <a:fld id="{E28B3B23-C020-494A-A13E-CAF2F6087A3A}" type="slidenum">
              <a:rPr lang="en-US" altLang="en-US">
                <a:solidFill>
                  <a:srgbClr val="000000"/>
                </a:solidFill>
                <a:ea typeface="MS Gothic" panose="020B0609070205080204" pitchFamily="49" charset="-128"/>
              </a:rPr>
              <a:pPr algn="r">
                <a:buClrTx/>
                <a:buFontTx/>
                <a:buNone/>
              </a:pPr>
              <a:t>5</a:t>
            </a:fld>
            <a:endParaRPr lang="en-US" altLang="en-US">
              <a:solidFill>
                <a:srgbClr val="000000"/>
              </a:solidFill>
              <a:ea typeface="MS Gothic" panose="020B0609070205080204" pitchFamily="49" charset="-128"/>
            </a:endParaRPr>
          </a:p>
        </p:txBody>
      </p:sp>
      <p:sp>
        <p:nvSpPr>
          <p:cNvPr id="5126" name="Rectangle 6"/>
          <p:cNvSpPr txBox="1">
            <a:spLocks noGrp="1" noRot="1" noChangeAspect="1" noChangeArrowheads="1"/>
          </p:cNvSpPr>
          <p:nvPr>
            <p:ph type="sldImg"/>
          </p:nvPr>
        </p:nvSpPr>
        <p:spPr bwMode="auto">
          <a:xfrm>
            <a:off x="1211263" y="709613"/>
            <a:ext cx="4679950" cy="3509962"/>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5127" name="Text Box 7"/>
          <p:cNvSpPr txBox="1">
            <a:spLocks noChangeArrowheads="1"/>
          </p:cNvSpPr>
          <p:nvPr/>
        </p:nvSpPr>
        <p:spPr bwMode="auto">
          <a:xfrm>
            <a:off x="946347" y="4459767"/>
            <a:ext cx="5209782" cy="432004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2994" tIns="46497" rIns="92994" bIns="46497" anchor="ctr"/>
          <a:lstStyle/>
          <a:p>
            <a:endParaRPr lang="en-US"/>
          </a:p>
        </p:txBody>
      </p:sp>
    </p:spTree>
    <p:extLst>
      <p:ext uri="{BB962C8B-B14F-4D97-AF65-F5344CB8AC3E}">
        <p14:creationId xmlns:p14="http://schemas.microsoft.com/office/powerpoint/2010/main" val="93564836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11263" y="709613"/>
            <a:ext cx="4678362" cy="3508375"/>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6</a:t>
            </a:fld>
            <a:endParaRPr lang="en-US"/>
          </a:p>
        </p:txBody>
      </p:sp>
    </p:spTree>
    <p:extLst>
      <p:ext uri="{BB962C8B-B14F-4D97-AF65-F5344CB8AC3E}">
        <p14:creationId xmlns:p14="http://schemas.microsoft.com/office/powerpoint/2010/main" val="54160384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11263" y="709613"/>
            <a:ext cx="4678362" cy="3508375"/>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18</a:t>
            </a:fld>
            <a:endParaRPr lang="en-US"/>
          </a:p>
        </p:txBody>
      </p:sp>
    </p:spTree>
    <p:extLst>
      <p:ext uri="{BB962C8B-B14F-4D97-AF65-F5344CB8AC3E}">
        <p14:creationId xmlns:p14="http://schemas.microsoft.com/office/powerpoint/2010/main" val="31460904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November 2017</a:t>
            </a:r>
            <a:endParaRPr lang="en-GB"/>
          </a:p>
        </p:txBody>
      </p:sp>
      <p:sp>
        <p:nvSpPr>
          <p:cNvPr id="5" name="Footer Placeholder 4"/>
          <p:cNvSpPr>
            <a:spLocks noGrp="1"/>
          </p:cNvSpPr>
          <p:nvPr>
            <p:ph type="ftr" idx="11"/>
          </p:nvPr>
        </p:nvSpPr>
        <p:spPr/>
        <p:txBody>
          <a:bodyPr/>
          <a:lstStyle>
            <a:lvl1pPr>
              <a:defRPr/>
            </a:lvl1pPr>
          </a:lstStyle>
          <a:p>
            <a:r>
              <a:rPr lang="en-GB"/>
              <a:t>Rich Kennedy, HP Enterprise</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Rich Kennedy, HP Enterprise</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November 2017</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smtClean="0"/>
              <a:t>November 2017</a:t>
            </a:r>
            <a:endParaRPr lang="en-GB"/>
          </a:p>
        </p:txBody>
      </p:sp>
      <p:sp>
        <p:nvSpPr>
          <p:cNvPr id="5" name="Footer Placeholder 4"/>
          <p:cNvSpPr>
            <a:spLocks noGrp="1"/>
          </p:cNvSpPr>
          <p:nvPr>
            <p:ph type="ftr" idx="11"/>
          </p:nvPr>
        </p:nvSpPr>
        <p:spPr/>
        <p:txBody>
          <a:bodyPr/>
          <a:lstStyle>
            <a:lvl1pPr>
              <a:defRPr/>
            </a:lvl1pPr>
          </a:lstStyle>
          <a:p>
            <a:r>
              <a:rPr lang="en-GB"/>
              <a:t>Rich Kennedy, HP Enterprise</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smtClean="0"/>
              <a:t>November 2017</a:t>
            </a:r>
            <a:endParaRPr lang="en-GB"/>
          </a:p>
        </p:txBody>
      </p:sp>
      <p:sp>
        <p:nvSpPr>
          <p:cNvPr id="6" name="Footer Placeholder 5"/>
          <p:cNvSpPr>
            <a:spLocks noGrp="1"/>
          </p:cNvSpPr>
          <p:nvPr>
            <p:ph type="ftr" idx="11"/>
          </p:nvPr>
        </p:nvSpPr>
        <p:spPr/>
        <p:txBody>
          <a:bodyPr/>
          <a:lstStyle>
            <a:lvl1pPr>
              <a:defRPr/>
            </a:lvl1pPr>
          </a:lstStyle>
          <a:p>
            <a:r>
              <a:rPr lang="en-GB"/>
              <a:t>Rich Kennedy, HP Enterprise</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smtClean="0"/>
              <a:t>November 2017</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a:t>Rich Kennedy, HP Enterprise</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November 2017</a:t>
            </a:r>
            <a:endParaRPr lang="en-GB"/>
          </a:p>
        </p:txBody>
      </p:sp>
      <p:sp>
        <p:nvSpPr>
          <p:cNvPr id="4" name="Footer Placeholder 3"/>
          <p:cNvSpPr>
            <a:spLocks noGrp="1"/>
          </p:cNvSpPr>
          <p:nvPr>
            <p:ph type="ftr" idx="11"/>
          </p:nvPr>
        </p:nvSpPr>
        <p:spPr/>
        <p:txBody>
          <a:bodyPr/>
          <a:lstStyle>
            <a:lvl1pPr>
              <a:defRPr/>
            </a:lvl1pPr>
          </a:lstStyle>
          <a:p>
            <a:r>
              <a:rPr lang="en-GB"/>
              <a:t>Rich Kennedy, HP Enterprise</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November 2017</a:t>
            </a:r>
            <a:endParaRPr lang="en-GB"/>
          </a:p>
        </p:txBody>
      </p:sp>
      <p:sp>
        <p:nvSpPr>
          <p:cNvPr id="3" name="Footer Placeholder 2"/>
          <p:cNvSpPr>
            <a:spLocks noGrp="1"/>
          </p:cNvSpPr>
          <p:nvPr>
            <p:ph type="ftr" idx="11"/>
          </p:nvPr>
        </p:nvSpPr>
        <p:spPr/>
        <p:txBody>
          <a:bodyPr/>
          <a:lstStyle>
            <a:lvl1pPr>
              <a:defRPr/>
            </a:lvl1pPr>
          </a:lstStyle>
          <a:p>
            <a:r>
              <a:rPr lang="en-GB"/>
              <a:t>Rich Kennedy, HP Enterprise</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smtClean="0"/>
              <a:t>November 2017</a:t>
            </a:r>
            <a:endParaRPr lang="en-GB"/>
          </a:p>
        </p:txBody>
      </p:sp>
      <p:sp>
        <p:nvSpPr>
          <p:cNvPr id="5" name="Footer Placeholder 4"/>
          <p:cNvSpPr>
            <a:spLocks noGrp="1"/>
          </p:cNvSpPr>
          <p:nvPr>
            <p:ph type="ftr" idx="11"/>
          </p:nvPr>
        </p:nvSpPr>
        <p:spPr/>
        <p:txBody>
          <a:bodyPr/>
          <a:lstStyle>
            <a:lvl1pPr>
              <a:defRPr/>
            </a:lvl1pPr>
          </a:lstStyle>
          <a:p>
            <a:r>
              <a:rPr lang="en-GB"/>
              <a:t>Rich Kennedy, HP Enterprise</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smtClean="0"/>
              <a:t>November 2017</a:t>
            </a:r>
            <a:endParaRPr lang="en-GB"/>
          </a:p>
        </p:txBody>
      </p:sp>
      <p:sp>
        <p:nvSpPr>
          <p:cNvPr id="5" name="Footer Placeholder 4"/>
          <p:cNvSpPr>
            <a:spLocks noGrp="1"/>
          </p:cNvSpPr>
          <p:nvPr>
            <p:ph type="ftr" idx="11"/>
          </p:nvPr>
        </p:nvSpPr>
        <p:spPr/>
        <p:txBody>
          <a:bodyPr/>
          <a:lstStyle>
            <a:lvl1pPr>
              <a:defRPr/>
            </a:lvl1pPr>
          </a:lstStyle>
          <a:p>
            <a:r>
              <a:rPr lang="en-GB"/>
              <a:t>Rich Kennedy, HP Enterprise</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November 2017</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Rich Kennedy, HP Enterprise</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802.18-17/0141r0</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hyperlink" Target="http://www.ic.gc.ca/eic/site/smt-gst.nsf/eng/sf11343.html"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mentor.ieee.org/802.18/dcn/17/18-17-0111-00-0000-fcc-mid-band-spectrum-noi-response.pptx" TargetMode="External"/><Relationship Id="rId2" Type="http://schemas.openxmlformats.org/officeDocument/2006/relationships/hyperlink" Target="https://mentor.ieee.org/802.18/dcn/17/18-17-0105-00-0000-highlighted-fcc-mid-band-spectrum-noi.docx" TargetMode="External"/><Relationship Id="rId1" Type="http://schemas.openxmlformats.org/officeDocument/2006/relationships/slideLayout" Target="../slideLayouts/slideLayout2.xml"/><Relationship Id="rId4" Type="http://schemas.openxmlformats.org/officeDocument/2006/relationships/hyperlink" Target="https://mentor.ieee.org/802.18/dcn/17/18-17-0114-09-0000-ieee-802-response-to-fcc-17-104.docx"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8" Type="http://schemas.openxmlformats.org/officeDocument/2006/relationships/hyperlink" Target="https://ecfsapi.fcc.gov/file/1115055714181/Mid%20Band%20NOI%20Reply%20Comments%20(final).pdf" TargetMode="External"/><Relationship Id="rId13" Type="http://schemas.openxmlformats.org/officeDocument/2006/relationships/hyperlink" Target="https://ecfsapi.fcc.gov/file/11151907918042/2017-11-15%20AS-FILED%20Comcast%20Ex%20Parte%20(11-13-17%20O'Rielly%20Mtg.).pdf" TargetMode="External"/><Relationship Id="rId18" Type="http://schemas.openxmlformats.org/officeDocument/2006/relationships/hyperlink" Target="https://ecfsapi.fcc.gov/file/1115526005219/FCC-17-183-Decawave-Reply-Comments-final.docx" TargetMode="External"/><Relationship Id="rId3" Type="http://schemas.openxmlformats.org/officeDocument/2006/relationships/hyperlink" Target="https://ecfsapi.fcc.gov/file/11021360624918/FCC_Reply_Comment_Agilion.pdf" TargetMode="External"/><Relationship Id="rId21" Type="http://schemas.openxmlformats.org/officeDocument/2006/relationships/hyperlink" Target="https://ecfsapi.fcc.gov/file/111546583414/20171115171030237.pdf" TargetMode="External"/><Relationship Id="rId7" Type="http://schemas.openxmlformats.org/officeDocument/2006/relationships/hyperlink" Target="https://ecfsapi.fcc.gov/file/111572495803/ATT%20Mid-Band%20Reply%20Comments--FINAL.pdf" TargetMode="External"/><Relationship Id="rId12" Type="http://schemas.openxmlformats.org/officeDocument/2006/relationships/hyperlink" Target="https://ecfsapi.fcc.gov/file/11151194522534/6%20GHz%20Cisco%20Reply%20Comments%20FINAL_FILED.pdf" TargetMode="External"/><Relationship Id="rId17" Type="http://schemas.openxmlformats.org/officeDocument/2006/relationships/hyperlink" Target="https://ecfsapi.fcc.gov/file/111582212944/DigitalGlobe%20Mid-Band_NOI_Reply_Comments.pdf" TargetMode="External"/><Relationship Id="rId2" Type="http://schemas.openxmlformats.org/officeDocument/2006/relationships/hyperlink" Target="https://ecfsapi.fcc.gov/file/11132299409606/Comments_FCC_MidBand_NOI_3DB.pdf" TargetMode="External"/><Relationship Id="rId16" Type="http://schemas.openxmlformats.org/officeDocument/2006/relationships/hyperlink" Target="https://ecfsapi.fcc.gov/file/111532275964/171115%20CTIA%20Mid-Band%20Reply%20Comments%20FINAL.pdf" TargetMode="External"/><Relationship Id="rId20" Type="http://schemas.openxmlformats.org/officeDocument/2006/relationships/hyperlink" Target="https://ecfsapi.fcc.gov/file/111571726074/DSA%20Comments%20Mid-band%20NOI_11152017.pdf" TargetMode="External"/><Relationship Id="rId1" Type="http://schemas.openxmlformats.org/officeDocument/2006/relationships/slideLayout" Target="../slideLayouts/slideLayout2.xml"/><Relationship Id="rId6" Type="http://schemas.openxmlformats.org/officeDocument/2006/relationships/hyperlink" Target="https://ecfsapi.fcc.gov/file/1116230944482/AAR%20Mid-Band%20NOI%20Reply%20Comments.pdf" TargetMode="External"/><Relationship Id="rId11" Type="http://schemas.openxmlformats.org/officeDocument/2006/relationships/hyperlink" Target="https://ecfsapi.fcc.gov/file/111456792226/20171113122504.pdf" TargetMode="External"/><Relationship Id="rId24" Type="http://schemas.openxmlformats.org/officeDocument/2006/relationships/hyperlink" Target="https://ecfsapi.fcc.gov/file/11163047126456/Eutelsat%20Reply%20Comments%20on%20Mid%20Band%20NOI%2011%2015%202017%20final.pdf" TargetMode="External"/><Relationship Id="rId5" Type="http://schemas.openxmlformats.org/officeDocument/2006/relationships/hyperlink" Target="https://ecfsapi.fcc.gov/file/1115041420612/A-T_MidbandReplyComments%20171115.Final.pdf" TargetMode="External"/><Relationship Id="rId15" Type="http://schemas.openxmlformats.org/officeDocument/2006/relationships/hyperlink" Target="https://ecfsapi.fcc.gov/file/1115172123036/17-183%20CCIA%20Reply%20Comments.pdf" TargetMode="External"/><Relationship Id="rId23" Type="http://schemas.openxmlformats.org/officeDocument/2006/relationships/hyperlink" Target="https://ecfsapi.fcc.gov/file/1114136219891/Comment%20in%20GN%20Dkt%2017-183%20-%20Expanding%20Flexible%20Use%20in%20Mid-Band%20Spectrum%20between%203-7%20and%2024%20GHz%20-%20C-band%20downlink%20frequency%20(11-12-2017).pdf" TargetMode="External"/><Relationship Id="rId10" Type="http://schemas.openxmlformats.org/officeDocument/2006/relationships/hyperlink" Target="https://ecfsapi.fcc.gov/file/1115083797800/Mid-Band%20NOI%20--%20BAC%20Reply%20Comments%20--%20FINAL%20%20--%2011.15.17.pdf" TargetMode="External"/><Relationship Id="rId19" Type="http://schemas.openxmlformats.org/officeDocument/2006/relationships/hyperlink" Target="https://ecfsapi.fcc.gov/file/1116823417603/FINAL_2017-11-15%20DISH%20ex%20parte%20Buildout%20MVDDS.pdf" TargetMode="External"/><Relationship Id="rId4" Type="http://schemas.openxmlformats.org/officeDocument/2006/relationships/hyperlink" Target="https://www.fcc.gov/ecfs/filing/102373353240" TargetMode="External"/><Relationship Id="rId9" Type="http://schemas.openxmlformats.org/officeDocument/2006/relationships/hyperlink" Target="https://ecfsapi.fcc.gov/file/111620319247/Boeing%20Reply%20Comments%20on%20Mid%20Band%20NOI%2011%2015%202017%20final.pdf" TargetMode="External"/><Relationship Id="rId14" Type="http://schemas.openxmlformats.org/officeDocument/2006/relationships/hyperlink" Target="https://ecfsapi.fcc.gov/file/1115785302482/CCA%20Mid-Band%20NOI%20Reply%20Comments%20(111517).pdf" TargetMode="External"/><Relationship Id="rId22" Type="http://schemas.openxmlformats.org/officeDocument/2006/relationships/hyperlink" Target="https://ecfsapi.fcc.gov/file/1111761904248/EIBASS%2017-183%20reply%20comments.pdf" TargetMode="External"/></Relationships>
</file>

<file path=ppt/slides/_rels/slide16.xml.rels><?xml version="1.0" encoding="UTF-8" standalone="yes"?>
<Relationships xmlns="http://schemas.openxmlformats.org/package/2006/relationships"><Relationship Id="rId8" Type="http://schemas.openxmlformats.org/officeDocument/2006/relationships/hyperlink" Target="https://ecfsapi.fcc.gov/file/1116565925642/GVF%20-%20Reply%20Comments%20on%20Mid%20Band%20Proceeding%2011%2015%202017%20final.pdf" TargetMode="External"/><Relationship Id="rId13" Type="http://schemas.openxmlformats.org/officeDocument/2006/relationships/hyperlink" Target="https://ecfsapi.fcc.gov/file/1103270788571/BTS%20Reply%20Comments%20on%20Mid-Band%20NOI.pdf" TargetMode="External"/><Relationship Id="rId18" Type="http://schemas.openxmlformats.org/officeDocument/2006/relationships/hyperlink" Target="https://ecfsapi.fcc.gov/file/1115438213914/LCRA;%20Mid-Band%20NOI%20Reply%20Comments%20(GN%20Docket%2017-83).pdf" TargetMode="External"/><Relationship Id="rId3" Type="http://schemas.openxmlformats.org/officeDocument/2006/relationships/hyperlink" Target="https://ecfsapi.fcc.gov/file/11152112205200/Federated%20Wireless%20Reply%20Comments%20on%20Mid-Band%20Spectrum%20NOI%20-%20FINAL.pdf" TargetMode="External"/><Relationship Id="rId21" Type="http://schemas.openxmlformats.org/officeDocument/2006/relationships/hyperlink" Target="https://ecfsapi.fcc.gov/file/1113792216013/MCHP%20comment%20on%20FCC%20Docket%2017_183.pdf" TargetMode="External"/><Relationship Id="rId7" Type="http://schemas.openxmlformats.org/officeDocument/2006/relationships/hyperlink" Target="https://ecfsapi.fcc.gov/file/1116060302991/Reply%20Comments%20of%20GeoLinks%20on%20Mid-Band%20Spectrum%20NOI.pdf" TargetMode="External"/><Relationship Id="rId12" Type="http://schemas.openxmlformats.org/officeDocument/2006/relationships/hyperlink" Target="https://www.fcc.gov/ecfs/filing/111090749912" TargetMode="External"/><Relationship Id="rId17" Type="http://schemas.openxmlformats.org/officeDocument/2006/relationships/hyperlink" Target="https://ecfsapi.fcc.gov/file/111589820432/11-14-17-DG-50-Letter-to-Chairman-of-FCC.pdf" TargetMode="External"/><Relationship Id="rId2" Type="http://schemas.openxmlformats.org/officeDocument/2006/relationships/hyperlink" Target="https://ecfsapi.fcc.gov/file/11130525317365/Response%20to%20FCC%206%20GHz%20Microwave-Joint%20FQ.pdf" TargetMode="External"/><Relationship Id="rId16" Type="http://schemas.openxmlformats.org/officeDocument/2006/relationships/hyperlink" Target="https://ecfsapi.fcc.gov/file/1115110408137/Joint%20Reply%20Comments%20of%20Intelsat%20License%20LLC%20and%20Intel%20Corporation.pdf" TargetMode="External"/><Relationship Id="rId20" Type="http://schemas.openxmlformats.org/officeDocument/2006/relationships/hyperlink" Target="https://ecfsapi.fcc.gov/file/1115116382829/MSI%20Mid_Band%20Replies_As%20Filed.pdf" TargetMode="External"/><Relationship Id="rId1" Type="http://schemas.openxmlformats.org/officeDocument/2006/relationships/slideLayout" Target="../slideLayouts/slideLayout2.xml"/><Relationship Id="rId6" Type="http://schemas.openxmlformats.org/officeDocument/2006/relationships/hyperlink" Target="https://ecfsapi.fcc.gov/file/111557079934/GCI%20Reply%20Comments%20on%20Mid-Band%20NOI%20(00116544xC33F1).pdf" TargetMode="External"/><Relationship Id="rId11" Type="http://schemas.openxmlformats.org/officeDocument/2006/relationships/hyperlink" Target="https://ecfsapi.fcc.gov/file/111560977998/iRobot_Reply%20to%20Expanding%20Flexible%20Use%20in%20Midband%20Spectrum%20Between%203.7%20and%2024%20GHz.pdf" TargetMode="External"/><Relationship Id="rId24" Type="http://schemas.openxmlformats.org/officeDocument/2006/relationships/hyperlink" Target="https://ecfsapi.fcc.gov/file/1115274704609/NCTA%20Mid-Band%20Spectrum%20NOI%20Replies%2011%2015%2017%20FINAL.pdf" TargetMode="External"/><Relationship Id="rId5" Type="http://schemas.openxmlformats.org/officeDocument/2006/relationships/hyperlink" Target="https://www.fcc.gov/ecfs/filing/11060792703102" TargetMode="External"/><Relationship Id="rId15" Type="http://schemas.openxmlformats.org/officeDocument/2006/relationships/hyperlink" Target="https://ecfsapi.fcc.gov/file/1115031680337/Final%20Mid-Band%20NOI%20Reply%20Comments.pdf" TargetMode="External"/><Relationship Id="rId23" Type="http://schemas.openxmlformats.org/officeDocument/2006/relationships/hyperlink" Target="https://ecfsapi.fcc.gov/file/11150235913895/replycomments17-1831115.pdf" TargetMode="External"/><Relationship Id="rId10" Type="http://schemas.openxmlformats.org/officeDocument/2006/relationships/hyperlink" Target="https://ecfsapi.fcc.gov/file/11160000308584/Hammer%20-%20Mid-Band%20Spectrum%20-%20GN%20Dkt%2017-183%20-%20Reply%20Comments%20(w_att)%20-%20FINAL%20-%2011%2015%2017.pdf" TargetMode="External"/><Relationship Id="rId19" Type="http://schemas.openxmlformats.org/officeDocument/2006/relationships/hyperlink" Target="https://ecfsapi.fcc.gov/file/1115985621445/fcc%20comments%2017-183%20cbsv1%20letter.docx.doc" TargetMode="External"/><Relationship Id="rId4" Type="http://schemas.openxmlformats.org/officeDocument/2006/relationships/hyperlink" Target="https://ecfsapi.fcc.gov/file/1115280042913/01118673.pdf" TargetMode="External"/><Relationship Id="rId9" Type="http://schemas.openxmlformats.org/officeDocument/2006/relationships/hyperlink" Target="https://ecfsapi.fcc.gov/file/1115231609500/2017-11-15%20Google%20and%20Access%20Reply%20Comments.pdf" TargetMode="External"/><Relationship Id="rId14" Type="http://schemas.openxmlformats.org/officeDocument/2006/relationships/hyperlink" Target="https://ecfsapi.fcc.gov/file/1116022486416/Reply%20Comments%20of%20IEEE%20802.11.pdf" TargetMode="External"/><Relationship Id="rId22" Type="http://schemas.openxmlformats.org/officeDocument/2006/relationships/hyperlink" Target="https://ecfsapi.fcc.gov/file/111588715947/Mid-Band%20NOI%20--%20Microsoft%20Reply%20Comments%20--%20FINAL%20--%2011.15.17.pdf" TargetMode="External"/></Relationships>
</file>

<file path=ppt/slides/_rels/slide17.xml.rels><?xml version="1.0" encoding="UTF-8" standalone="yes"?>
<Relationships xmlns="http://schemas.openxmlformats.org/package/2006/relationships"><Relationship Id="rId8" Type="http://schemas.openxmlformats.org/officeDocument/2006/relationships/hyperlink" Target="https://ecfsapi.fcc.gov/file/11162291701183/Mid-Band%20NOI_ReplyComments_OTI-PK_FINAL_111517.pdf" TargetMode="External"/><Relationship Id="rId13" Type="http://schemas.openxmlformats.org/officeDocument/2006/relationships/hyperlink" Target="https://ecfsapi.fcc.gov/file/1115149741264/SIA%20Reply%20Comments%20on%20Mid-Band%20NOI%20FINAL.pdf" TargetMode="External"/><Relationship Id="rId18" Type="http://schemas.openxmlformats.org/officeDocument/2006/relationships/hyperlink" Target="https://ecfsapi.fcc.gov/file/1115642109742/TIA%20reply%20comments%20on%20mid-band%20NOI%2011-15-17.pdf" TargetMode="External"/><Relationship Id="rId26" Type="http://schemas.openxmlformats.org/officeDocument/2006/relationships/hyperlink" Target="https://ecfsapi.fcc.gov/file/1116719516794/Reply%20Comments.pdf" TargetMode="External"/><Relationship Id="rId3" Type="http://schemas.openxmlformats.org/officeDocument/2006/relationships/hyperlink" Target="https://ecfsapi.fcc.gov/file/1115293585240/Nokia%20Midband%20Spectrum%20Reply%20Comment%20FINAL.pdf" TargetMode="External"/><Relationship Id="rId21" Type="http://schemas.openxmlformats.org/officeDocument/2006/relationships/hyperlink" Target="https://ecfsapi.fcc.gov/file/111686256832/Reply%20Comments%20of%20United%20States%20Cellular%20Corporation%20(GN%20Docket%20No.%2017-183)%20(Nov.%2015,%202017).pdf" TargetMode="External"/><Relationship Id="rId7" Type="http://schemas.openxmlformats.org/officeDocument/2006/relationships/hyperlink" Target="https://ecfsapi.fcc.gov/file/110110291571/NXP_reply_comments_to_FCC_docket_17-183.pdf" TargetMode="External"/><Relationship Id="rId12" Type="http://schemas.openxmlformats.org/officeDocument/2006/relationships/hyperlink" Target="https://ecfsapi.fcc.gov/file/1115196599711/SES%20Reply%20Comments%20on%20Mid-Band%20NOI%2015%20Nov%202017.pdf" TargetMode="External"/><Relationship Id="rId17" Type="http://schemas.openxmlformats.org/officeDocument/2006/relationships/hyperlink" Target="https://ecfsapi.fcc.gov/file/1116462530163/FINAL%20T-Mobile%20Mid-Band%20Reply%20Comments.pdf" TargetMode="External"/><Relationship Id="rId25" Type="http://schemas.openxmlformats.org/officeDocument/2006/relationships/hyperlink" Target="https://ecfsapi.fcc.gov/file/111507879464/WISPA%20Reply%20Comments%20-%20GN%20Dkt.%2017-183%20(11-15-2017).pdf" TargetMode="External"/><Relationship Id="rId2" Type="http://schemas.openxmlformats.org/officeDocument/2006/relationships/hyperlink" Target="https://ecfsapi.fcc.gov/file/1115957917639/NYPD%20Reply%20Comments%2017-183%20-%20November%2015,%202017%20-%20AS%20FILED.pdf" TargetMode="External"/><Relationship Id="rId16" Type="http://schemas.openxmlformats.org/officeDocument/2006/relationships/hyperlink" Target="https://ecfsapi.fcc.gov/file/1114221713223/GN%20Docket%20No.%2017-183,%20Expanding%20Flexible%20Use%20in%20Mid-Band%20Spectrum%20between%203.7%20and%2024%20GHz.pdf" TargetMode="External"/><Relationship Id="rId20" Type="http://schemas.openxmlformats.org/officeDocument/2006/relationships/hyperlink" Target="https://ecfsapi.fcc.gov/file/11152887800294/17-183%20%20Reply%20Comments%20of%20Texas%209-1-1%20Entities%20re%20Mid-Band%20-%2011.15.17.PDF" TargetMode="External"/><Relationship Id="rId1" Type="http://schemas.openxmlformats.org/officeDocument/2006/relationships/slideLayout" Target="../slideLayouts/slideLayout2.xml"/><Relationship Id="rId6" Type="http://schemas.openxmlformats.org/officeDocument/2006/relationships/hyperlink" Target="https://ecfsapi.fcc.gov/file/11152794401896/NSMA%20Reply%20Comments%20%20GT%20Docket%2017-183.pdf" TargetMode="External"/><Relationship Id="rId11" Type="http://schemas.openxmlformats.org/officeDocument/2006/relationships/hyperlink" Target="https://ecfsapi.fcc.gov/file/11150146112270/11152017%20RWA%20Mid-Band%20NOI%20Reply%20Comments%20-%20Final%204844-2871-1252%202.pdf" TargetMode="External"/><Relationship Id="rId24" Type="http://schemas.openxmlformats.org/officeDocument/2006/relationships/hyperlink" Target="https://ecfsapi.fcc.gov/file/111510536326/FCC%20Reply%20to%20Comment%201002181291498.pdf" TargetMode="External"/><Relationship Id="rId5" Type="http://schemas.openxmlformats.org/officeDocument/2006/relationships/hyperlink" Target="https://ecfsapi.fcc.gov/file/111581297255/NPR_FCC_C-Band_Reply_Comments.pdf" TargetMode="External"/><Relationship Id="rId15" Type="http://schemas.openxmlformats.org/officeDocument/2006/relationships/hyperlink" Target="https://ecfsapi.fcc.gov/file/1116764518510/SpeedCast_GN%2017-183%20Reply%20Comments%20(FINAL%202017-11-15).pdf" TargetMode="External"/><Relationship Id="rId23" Type="http://schemas.openxmlformats.org/officeDocument/2006/relationships/hyperlink" Target="https://ecfsapi.fcc.gov/file/11152400007012/VZW%20Mid-band%20NOI%20Reply%20Comments%20(11-15-17).pdf" TargetMode="External"/><Relationship Id="rId10" Type="http://schemas.openxmlformats.org/officeDocument/2006/relationships/hyperlink" Target="https://ecfsapi.fcc.gov/file/1114661415315/RWC%20Reply%20Comments%20NOI%20GN%2017-183.pdf" TargetMode="External"/><Relationship Id="rId19" Type="http://schemas.openxmlformats.org/officeDocument/2006/relationships/hyperlink" Target="https://ecfsapi.fcc.gov/file/111562396060/C-Band%20NOI%20Reply%2011-15%20(2).pdf" TargetMode="External"/><Relationship Id="rId4" Type="http://schemas.openxmlformats.org/officeDocument/2006/relationships/hyperlink" Target="https://ecfsapi.fcc.gov/file/10300966520455/Novelda_comments_to_FCC_docket_17-183.pdf" TargetMode="External"/><Relationship Id="rId9" Type="http://schemas.openxmlformats.org/officeDocument/2006/relationships/hyperlink" Target="https://ecfsapi.fcc.gov/file/1114996106568/Mark%20Goto_Letter.pdf" TargetMode="External"/><Relationship Id="rId14" Type="http://schemas.openxmlformats.org/officeDocument/2006/relationships/hyperlink" Target="https://ecfsapi.fcc.gov/file/111627378595/Southern%20-%20Reply%20Comments%20in%20Doc%2017-183.pdf" TargetMode="External"/><Relationship Id="rId22" Type="http://schemas.openxmlformats.org/officeDocument/2006/relationships/hyperlink" Target="https://ecfsapi.fcc.gov/file/111563525734/Reply%20Comments%20of%20UTC%20and%20EEI%20(FINAL).pdf" TargetMode="External"/><Relationship Id="rId27" Type="http://schemas.openxmlformats.org/officeDocument/2006/relationships/hyperlink" Target="https://ecfsapi.fcc.gov/file/11031593217456/Zebra_Reply_Comments%20to%20GN%2017-183.pdf" TargetMode="Externa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tandards.ieee.org/resources/antitrust-guidelines.pdf" TargetMode="External"/><Relationship Id="rId2" Type="http://schemas.openxmlformats.org/officeDocument/2006/relationships/hyperlink" Target="http://standards.ieee.org/faqs/affiliationFAQ.html" TargetMode="External"/><Relationship Id="rId1" Type="http://schemas.openxmlformats.org/officeDocument/2006/relationships/slideLayout" Target="../slideLayouts/slideLayout2.xml"/><Relationship Id="rId5" Type="http://schemas.openxmlformats.org/officeDocument/2006/relationships/hyperlink" Target="http://www.ieee802.org/devdocs.shtml" TargetMode="External"/><Relationship Id="rId4" Type="http://schemas.openxmlformats.org/officeDocument/2006/relationships/hyperlink" Target="http://www.ieee.org/portal/cms_docs/about/CoE_poster.pdf"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hyperlink" Target="https://standards.ieee.org/develop/policies/bylaws/sb_bylaws.pdf%20%20section%205.2.1" TargetMode="External"/><Relationship Id="rId2" Type="http://schemas.openxmlformats.org/officeDocument/2006/relationships/notesSlide" Target="../notesSlides/notesSlide3.xml"/><Relationship Id="rId1" Type="http://schemas.openxmlformats.org/officeDocument/2006/relationships/slideLayout" Target="../slideLayouts/slideLayout7.xml"/><Relationship Id="rId5" Type="http://schemas.openxmlformats.org/officeDocument/2006/relationships/hyperlink" Target="http://www.ieee802.org/devdocs.shtml" TargetMode="External"/><Relationship Id="rId4" Type="http://schemas.openxmlformats.org/officeDocument/2006/relationships/hyperlink" Target="https://standards.ieee.org/develop/policies/bylaws/sb_bylaws.pdf" TargetMode="Externa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hyperlink" Target="http://transition.fcc.gov/Daily_Releases/Daily_Business/2017/db1120/FCC-17-158A1.pdf"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apps.fcc.gov/edocs_public/attachmatch/FCC-17-152A1.pdf"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smtClean="0"/>
              <a:t>November 2017</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a:t>Rich Kennedy, HP Enterprise</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smtClean="0">
                <a:latin typeface="Times New Roman" charset="0"/>
              </a:rPr>
              <a:t>November 30</a:t>
            </a:r>
            <a:r>
              <a:rPr lang="en-US" baseline="30000" dirty="0" smtClean="0">
                <a:latin typeface="Times New Roman" charset="0"/>
              </a:rPr>
              <a:t>th</a:t>
            </a:r>
            <a:r>
              <a:rPr lang="en-US" dirty="0" smtClean="0">
                <a:latin typeface="Times New Roman" charset="0"/>
              </a:rPr>
              <a:t> </a:t>
            </a:r>
            <a:r>
              <a:rPr lang="en-US" dirty="0" smtClean="0">
                <a:latin typeface="Times New Roman" charset="0"/>
              </a:rPr>
              <a:t>Teleconference Agenda</a:t>
            </a:r>
            <a:endParaRPr lang="en-GB" dirty="0"/>
          </a:p>
        </p:txBody>
      </p:sp>
      <p:sp>
        <p:nvSpPr>
          <p:cNvPr id="3074" name="Rectangle 2"/>
          <p:cNvSpPr>
            <a:spLocks noGrp="1" noChangeArrowheads="1"/>
          </p:cNvSpPr>
          <p:nvPr>
            <p:ph type="body" idx="1"/>
          </p:nvPr>
        </p:nvSpPr>
        <p:spPr>
          <a:xfrm>
            <a:off x="685800" y="1889125"/>
            <a:ext cx="7772400" cy="701675"/>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smtClean="0"/>
              <a:t>	Date</a:t>
            </a:r>
            <a:r>
              <a:rPr lang="en-GB" sz="2000" dirty="0"/>
              <a:t>:</a:t>
            </a:r>
            <a:r>
              <a:rPr lang="en-GB" sz="2000" b="0" dirty="0"/>
              <a:t> </a:t>
            </a:r>
            <a:r>
              <a:rPr lang="en-GB" sz="2000" b="0" dirty="0" smtClean="0"/>
              <a:t>2017-11-30</a:t>
            </a:r>
            <a:endParaRPr lang="en-GB" sz="2000"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670041994"/>
              </p:ext>
            </p:extLst>
          </p:nvPr>
        </p:nvGraphicFramePr>
        <p:xfrm>
          <a:off x="518319" y="3609975"/>
          <a:ext cx="8107362" cy="2486025"/>
        </p:xfrm>
        <a:graphic>
          <a:graphicData uri="http://schemas.openxmlformats.org/presentationml/2006/ole">
            <mc:AlternateContent xmlns:mc="http://schemas.openxmlformats.org/markup-compatibility/2006">
              <mc:Choice xmlns:v="urn:schemas-microsoft-com:vml" Requires="v">
                <p:oleObj spid="_x0000_s3372" name="Document" r:id="rId4" imgW="8253180" imgH="2531134" progId="Word.Document.8">
                  <p:embed/>
                </p:oleObj>
              </mc:Choice>
              <mc:Fallback>
                <p:oleObj name="Document" r:id="rId4" imgW="8253180" imgH="2531134" progId="Word.Document.8">
                  <p:embed/>
                  <p:pic>
                    <p:nvPicPr>
                      <p:cNvPr id="0" name="Picture 3"/>
                      <p:cNvPicPr>
                        <a:picLocks noChangeAspect="1" noChangeArrowheads="1"/>
                      </p:cNvPicPr>
                      <p:nvPr/>
                    </p:nvPicPr>
                    <p:blipFill>
                      <a:blip r:embed="rId5"/>
                      <a:srcRect/>
                      <a:stretch>
                        <a:fillRect/>
                      </a:stretch>
                    </p:blipFill>
                    <p:spPr bwMode="auto">
                      <a:xfrm>
                        <a:off x="518319" y="3609975"/>
                        <a:ext cx="8107362" cy="2486025"/>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49492" y="304006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ISED Canada TVWS </a:t>
            </a:r>
            <a:r>
              <a:rPr lang="en-US" altLang="en-US" dirty="0" smtClean="0"/>
              <a:t>consultation</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fr-FR" dirty="0" err="1"/>
              <a:t>Harmonizing</a:t>
            </a:r>
            <a:r>
              <a:rPr lang="fr-FR" dirty="0"/>
              <a:t> TVWS </a:t>
            </a:r>
            <a:r>
              <a:rPr lang="fr-FR" dirty="0" err="1"/>
              <a:t>rules</a:t>
            </a:r>
            <a:r>
              <a:rPr lang="fr-FR" dirty="0"/>
              <a:t> </a:t>
            </a:r>
            <a:r>
              <a:rPr lang="fr-FR" dirty="0" err="1"/>
              <a:t>with</a:t>
            </a:r>
            <a:r>
              <a:rPr lang="fr-FR" dirty="0"/>
              <a:t> the </a:t>
            </a:r>
            <a:r>
              <a:rPr lang="fr-FR" dirty="0" smtClean="0"/>
              <a:t>US</a:t>
            </a:r>
          </a:p>
          <a:p>
            <a:pPr>
              <a:buFont typeface="Arial" panose="020B0604020202020204" pitchFamily="34" charset="0"/>
              <a:buChar char="•"/>
            </a:pPr>
            <a:r>
              <a:rPr lang="en-US" sz="1800" u="sng" dirty="0">
                <a:hlinkClick r:id="rId2"/>
              </a:rPr>
              <a:t>https://www.ic.gc.ca/eic/site/smt-gst.nsf/vwapj/Consultation-WhiteSpace-eng.pdf/$FILE/Consultation-WhiteSpace-eng.pdf</a:t>
            </a:r>
          </a:p>
          <a:p>
            <a:pPr marL="800100" lvl="1">
              <a:buFont typeface="Arial" panose="020B0604020202020204" pitchFamily="34" charset="0"/>
              <a:buChar char="•"/>
            </a:pPr>
            <a:r>
              <a:rPr lang="fr-FR" dirty="0" err="1" smtClean="0"/>
              <a:t>Allowing</a:t>
            </a:r>
            <a:r>
              <a:rPr lang="fr-FR" dirty="0" smtClean="0"/>
              <a:t> </a:t>
            </a:r>
            <a:r>
              <a:rPr lang="fr-FR" dirty="0" err="1"/>
              <a:t>fixed</a:t>
            </a:r>
            <a:r>
              <a:rPr lang="fr-FR" dirty="0"/>
              <a:t> white </a:t>
            </a:r>
            <a:r>
              <a:rPr lang="fr-FR" dirty="0" err="1"/>
              <a:t>space</a:t>
            </a:r>
            <a:r>
              <a:rPr lang="fr-FR" dirty="0"/>
              <a:t> </a:t>
            </a:r>
            <a:r>
              <a:rPr lang="fr-FR" dirty="0" err="1"/>
              <a:t>devices</a:t>
            </a:r>
            <a:r>
              <a:rPr lang="fr-FR" dirty="0"/>
              <a:t> on </a:t>
            </a:r>
            <a:r>
              <a:rPr lang="fr-FR" dirty="0" err="1"/>
              <a:t>channels</a:t>
            </a:r>
            <a:r>
              <a:rPr lang="fr-FR" dirty="0"/>
              <a:t> 3 and 4 </a:t>
            </a:r>
          </a:p>
          <a:p>
            <a:pPr marL="800100" lvl="1">
              <a:buFont typeface="Arial" panose="020B0604020202020204" pitchFamily="34" charset="0"/>
              <a:buChar char="•"/>
            </a:pPr>
            <a:r>
              <a:rPr lang="fr-FR" dirty="0" err="1"/>
              <a:t>Operation</a:t>
            </a:r>
            <a:r>
              <a:rPr lang="fr-FR" dirty="0"/>
              <a:t> of </a:t>
            </a:r>
            <a:r>
              <a:rPr lang="fr-FR" dirty="0" err="1"/>
              <a:t>personal</a:t>
            </a:r>
            <a:r>
              <a:rPr lang="fr-FR" dirty="0"/>
              <a:t> portable TVWS </a:t>
            </a:r>
            <a:r>
              <a:rPr lang="fr-FR" dirty="0" err="1"/>
              <a:t>devices</a:t>
            </a:r>
            <a:r>
              <a:rPr lang="fr-FR" dirty="0"/>
              <a:t> on </a:t>
            </a:r>
            <a:r>
              <a:rPr lang="fr-FR" dirty="0" err="1"/>
              <a:t>channels</a:t>
            </a:r>
            <a:r>
              <a:rPr lang="fr-FR" dirty="0"/>
              <a:t> 13-40</a:t>
            </a:r>
          </a:p>
          <a:p>
            <a:pPr marL="800100" lvl="1">
              <a:buFont typeface="Arial" panose="020B0604020202020204" pitchFamily="34" charset="0"/>
              <a:buChar char="•"/>
            </a:pPr>
            <a:r>
              <a:rPr lang="fr-FR" dirty="0" err="1"/>
              <a:t>Now</a:t>
            </a:r>
            <a:r>
              <a:rPr lang="fr-FR" dirty="0"/>
              <a:t> permit </a:t>
            </a:r>
            <a:r>
              <a:rPr lang="fr-FR" dirty="0" err="1"/>
              <a:t>operation</a:t>
            </a:r>
            <a:r>
              <a:rPr lang="fr-FR" dirty="0"/>
              <a:t> </a:t>
            </a:r>
            <a:r>
              <a:rPr lang="fr-FR" dirty="0" err="1"/>
              <a:t>below</a:t>
            </a:r>
            <a:r>
              <a:rPr lang="fr-FR" dirty="0"/>
              <a:t> 608 MHz</a:t>
            </a:r>
          </a:p>
          <a:p>
            <a:pPr marL="800100" lvl="1">
              <a:buFont typeface="Arial" panose="020B0604020202020204" pitchFamily="34" charset="0"/>
              <a:buChar char="•"/>
            </a:pPr>
            <a:r>
              <a:rPr lang="fr-FR" dirty="0" err="1"/>
              <a:t>Preclude</a:t>
            </a:r>
            <a:r>
              <a:rPr lang="fr-FR" dirty="0"/>
              <a:t> the use of </a:t>
            </a:r>
            <a:r>
              <a:rPr lang="fr-FR" dirty="0" err="1"/>
              <a:t>channel</a:t>
            </a:r>
            <a:r>
              <a:rPr lang="fr-FR" dirty="0"/>
              <a:t> 37</a:t>
            </a:r>
          </a:p>
          <a:p>
            <a:pPr marL="1200150" lvl="2" indent="-285750">
              <a:buFont typeface="Arial" panose="020B0604020202020204" pitchFamily="34" charset="0"/>
              <a:buChar char="•"/>
            </a:pPr>
            <a:r>
              <a:rPr lang="fr-FR" dirty="0"/>
              <a:t>US </a:t>
            </a:r>
            <a:r>
              <a:rPr lang="fr-FR" dirty="0" err="1"/>
              <a:t>allows</a:t>
            </a:r>
            <a:r>
              <a:rPr lang="fr-FR" dirty="0"/>
              <a:t> </a:t>
            </a:r>
            <a:r>
              <a:rPr lang="fr-FR" dirty="0" err="1"/>
              <a:t>low</a:t>
            </a:r>
            <a:r>
              <a:rPr lang="fr-FR" dirty="0"/>
              <a:t> power use </a:t>
            </a:r>
          </a:p>
          <a:p>
            <a:pPr>
              <a:buFont typeface="Arial" panose="020B0604020202020204" pitchFamily="34" charset="0"/>
              <a:buChar char="•"/>
            </a:pPr>
            <a:r>
              <a:rPr lang="en-US" dirty="0"/>
              <a:t>Comments due Jan 17, 2018</a:t>
            </a:r>
          </a:p>
          <a:p>
            <a:pPr>
              <a:buFont typeface="Arial" panose="020B0604020202020204" pitchFamily="34" charset="0"/>
              <a:buChar char="•"/>
            </a:pPr>
            <a:endParaRPr lang="en-US" dirty="0" smtClean="0"/>
          </a:p>
          <a:p>
            <a:pPr>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smtClean="0"/>
              <a:t>Rich Kennedy, HP Enterprise</a:t>
            </a:r>
            <a:endParaRPr lang="en-GB" dirty="0"/>
          </a:p>
        </p:txBody>
      </p:sp>
      <p:sp>
        <p:nvSpPr>
          <p:cNvPr id="6" name="Date Placeholder 5"/>
          <p:cNvSpPr>
            <a:spLocks noGrp="1"/>
          </p:cNvSpPr>
          <p:nvPr>
            <p:ph type="dt" idx="15"/>
          </p:nvPr>
        </p:nvSpPr>
        <p:spPr/>
        <p:txBody>
          <a:bodyPr/>
          <a:lstStyle/>
          <a:p>
            <a:r>
              <a:rPr lang="en-US" smtClean="0"/>
              <a:t>November 2017</a:t>
            </a:r>
            <a:endParaRPr lang="en-GB" dirty="0"/>
          </a:p>
        </p:txBody>
      </p:sp>
    </p:spTree>
    <p:extLst>
      <p:ext uri="{BB962C8B-B14F-4D97-AF65-F5344CB8AC3E}">
        <p14:creationId xmlns:p14="http://schemas.microsoft.com/office/powerpoint/2010/main" val="296838012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Mid-band NOI</a:t>
            </a:r>
            <a:endParaRPr lang="en-US" dirty="0"/>
          </a:p>
        </p:txBody>
      </p:sp>
      <p:sp>
        <p:nvSpPr>
          <p:cNvPr id="3" name="Content Placeholder 2"/>
          <p:cNvSpPr>
            <a:spLocks noGrp="1"/>
          </p:cNvSpPr>
          <p:nvPr>
            <p:ph idx="1"/>
          </p:nvPr>
        </p:nvSpPr>
        <p:spPr>
          <a:xfrm>
            <a:off x="685800" y="1752600"/>
            <a:ext cx="7770813" cy="4572000"/>
          </a:xfrm>
        </p:spPr>
        <p:txBody>
          <a:bodyPr/>
          <a:lstStyle/>
          <a:p>
            <a:pPr>
              <a:buFont typeface="Arial" panose="020B0604020202020204" pitchFamily="34" charset="0"/>
              <a:buChar char="•"/>
            </a:pPr>
            <a:r>
              <a:rPr lang="en-US" sz="1800" dirty="0" smtClean="0"/>
              <a:t>3700 MHz to 4200 MHz</a:t>
            </a:r>
          </a:p>
          <a:p>
            <a:pPr lvl="1">
              <a:buFont typeface="Arial" panose="020B0604020202020204" pitchFamily="34" charset="0"/>
              <a:buChar char="•"/>
            </a:pPr>
            <a:r>
              <a:rPr lang="en-US" sz="1600" dirty="0"/>
              <a:t>CBRS extension band?</a:t>
            </a:r>
          </a:p>
          <a:p>
            <a:pPr lvl="1">
              <a:buFont typeface="Arial" panose="020B0604020202020204" pitchFamily="34" charset="0"/>
              <a:buChar char="•"/>
            </a:pPr>
            <a:r>
              <a:rPr lang="en-US" sz="1600" dirty="0" smtClean="0"/>
              <a:t>T-Mobile petition to extend PALs, etc.</a:t>
            </a:r>
          </a:p>
          <a:p>
            <a:pPr>
              <a:buFont typeface="Arial" panose="020B0604020202020204" pitchFamily="34" charset="0"/>
              <a:buChar char="•"/>
            </a:pPr>
            <a:r>
              <a:rPr lang="en-US" sz="1800" dirty="0" smtClean="0"/>
              <a:t>5925 MHz to 6425 MHz</a:t>
            </a:r>
          </a:p>
          <a:p>
            <a:pPr lvl="1">
              <a:buFont typeface="Arial" panose="020B0604020202020204" pitchFamily="34" charset="0"/>
              <a:buChar char="•"/>
            </a:pPr>
            <a:r>
              <a:rPr lang="en-US" sz="1600" dirty="0"/>
              <a:t>For unlicensed sharing</a:t>
            </a:r>
          </a:p>
          <a:p>
            <a:pPr lvl="1">
              <a:buFont typeface="Arial" panose="020B0604020202020204" pitchFamily="34" charset="0"/>
              <a:buChar char="•"/>
            </a:pPr>
            <a:r>
              <a:rPr lang="en-US" sz="1600" dirty="0"/>
              <a:t>C-band uplinks</a:t>
            </a:r>
          </a:p>
          <a:p>
            <a:pPr lvl="1">
              <a:buFont typeface="Arial" panose="020B0604020202020204" pitchFamily="34" charset="0"/>
              <a:buChar char="•"/>
            </a:pPr>
            <a:r>
              <a:rPr lang="en-US" sz="1600" dirty="0"/>
              <a:t>Fixed microwave </a:t>
            </a:r>
            <a:r>
              <a:rPr lang="en-US" sz="1600" dirty="0" smtClean="0"/>
              <a:t>links</a:t>
            </a:r>
          </a:p>
          <a:p>
            <a:pPr>
              <a:buFont typeface="Arial" panose="020B0604020202020204" pitchFamily="34" charset="0"/>
              <a:buChar char="•"/>
            </a:pPr>
            <a:r>
              <a:rPr lang="en-US" sz="1800" dirty="0" smtClean="0"/>
              <a:t>6425 MHz to 7125 MHz</a:t>
            </a:r>
          </a:p>
          <a:p>
            <a:pPr lvl="1">
              <a:buFont typeface="Arial" panose="020B0604020202020204" pitchFamily="34" charset="0"/>
              <a:buChar char="•"/>
            </a:pPr>
            <a:r>
              <a:rPr lang="en-US" sz="1600" dirty="0" smtClean="0"/>
              <a:t>Opportunity for additional unlicensed sharing</a:t>
            </a:r>
          </a:p>
          <a:p>
            <a:pPr lvl="1">
              <a:buFont typeface="Arial" panose="020B0604020202020204" pitchFamily="34" charset="0"/>
              <a:buChar char="•"/>
            </a:pPr>
            <a:r>
              <a:rPr lang="en-US" sz="1600" dirty="0" smtClean="0"/>
              <a:t>Asks for additional licensed space</a:t>
            </a:r>
          </a:p>
          <a:p>
            <a:pPr>
              <a:buFont typeface="Arial" panose="020B0604020202020204" pitchFamily="34" charset="0"/>
              <a:buChar char="•"/>
            </a:pPr>
            <a:r>
              <a:rPr lang="en-US" sz="1800" dirty="0" smtClean="0"/>
              <a:t>Other bands between 3.7 GHz and 24 GHz</a:t>
            </a:r>
          </a:p>
          <a:p>
            <a:pPr>
              <a:buFont typeface="Arial" panose="020B0604020202020204" pitchFamily="34" charset="0"/>
              <a:buChar char="•"/>
            </a:pPr>
            <a:r>
              <a:rPr lang="en-US" sz="1800" dirty="0" smtClean="0"/>
              <a:t>Comment period ends October 2, 2017</a:t>
            </a:r>
          </a:p>
          <a:p>
            <a:pPr>
              <a:buFont typeface="Arial" panose="020B0604020202020204" pitchFamily="34" charset="0"/>
              <a:buChar char="•"/>
            </a:pPr>
            <a:r>
              <a:rPr lang="en-US" sz="1800" dirty="0" smtClean="0"/>
              <a:t>Reply Comment period ends November 1, 2017</a:t>
            </a:r>
            <a:endParaRPr lang="en-US" sz="1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smtClean="0"/>
              <a:t>Rich Kennedy, HP Enterprise</a:t>
            </a:r>
            <a:endParaRPr lang="en-GB" dirty="0"/>
          </a:p>
        </p:txBody>
      </p:sp>
      <p:sp>
        <p:nvSpPr>
          <p:cNvPr id="6" name="Date Placeholder 5"/>
          <p:cNvSpPr>
            <a:spLocks noGrp="1"/>
          </p:cNvSpPr>
          <p:nvPr>
            <p:ph type="dt" idx="15"/>
          </p:nvPr>
        </p:nvSpPr>
        <p:spPr/>
        <p:txBody>
          <a:bodyPr/>
          <a:lstStyle/>
          <a:p>
            <a:r>
              <a:rPr lang="en-US" smtClean="0"/>
              <a:t>November 2017</a:t>
            </a:r>
            <a:endParaRPr lang="en-GB" dirty="0"/>
          </a:p>
        </p:txBody>
      </p:sp>
    </p:spTree>
    <p:extLst>
      <p:ext uri="{BB962C8B-B14F-4D97-AF65-F5344CB8AC3E}">
        <p14:creationId xmlns:p14="http://schemas.microsoft.com/office/powerpoint/2010/main" val="302044465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Mid-band </a:t>
            </a:r>
            <a:r>
              <a:rPr lang="en-US" dirty="0" smtClean="0"/>
              <a:t>NOI – Next Steps</a:t>
            </a:r>
            <a:endParaRPr lang="en-US" dirty="0"/>
          </a:p>
        </p:txBody>
      </p:sp>
      <p:sp>
        <p:nvSpPr>
          <p:cNvPr id="3" name="Content Placeholder 2"/>
          <p:cNvSpPr>
            <a:spLocks noGrp="1"/>
          </p:cNvSpPr>
          <p:nvPr>
            <p:ph idx="1"/>
          </p:nvPr>
        </p:nvSpPr>
        <p:spPr>
          <a:xfrm>
            <a:off x="685800" y="1981200"/>
            <a:ext cx="7770813" cy="4494213"/>
          </a:xfrm>
        </p:spPr>
        <p:txBody>
          <a:bodyPr/>
          <a:lstStyle/>
          <a:p>
            <a:pPr>
              <a:buFont typeface="Arial" panose="020B0604020202020204" pitchFamily="34" charset="0"/>
              <a:buChar char="•"/>
            </a:pPr>
            <a:r>
              <a:rPr lang="en-US" sz="2000" dirty="0"/>
              <a:t>Review the highlighted NOI</a:t>
            </a:r>
          </a:p>
          <a:p>
            <a:pPr marL="800100" lvl="1" indent="-342900">
              <a:buFont typeface="Arial" panose="020B0604020202020204" pitchFamily="34" charset="0"/>
              <a:buChar char="•"/>
            </a:pPr>
            <a:r>
              <a:rPr lang="en-US" sz="1800" dirty="0">
                <a:hlinkClick r:id="rId2"/>
              </a:rPr>
              <a:t>https://</a:t>
            </a:r>
            <a:r>
              <a:rPr lang="en-US" sz="1800" dirty="0" smtClean="0">
                <a:hlinkClick r:id="rId2"/>
              </a:rPr>
              <a:t>mentor.ieee.org/802.18/dcn/17/18-17-0105-00-0000-highlighted-fcc-mid-band-spectrum-noi.docx</a:t>
            </a:r>
            <a:r>
              <a:rPr lang="en-US" sz="1800" dirty="0" smtClean="0"/>
              <a:t> </a:t>
            </a:r>
            <a:r>
              <a:rPr lang="en-US" dirty="0"/>
              <a:t> </a:t>
            </a:r>
          </a:p>
          <a:p>
            <a:pPr>
              <a:buFont typeface="Arial" panose="020B0604020202020204" pitchFamily="34" charset="0"/>
              <a:buChar char="•"/>
            </a:pPr>
            <a:r>
              <a:rPr lang="en-US" sz="2000" dirty="0"/>
              <a:t>O</a:t>
            </a:r>
            <a:r>
              <a:rPr lang="en-US" sz="2000" dirty="0" smtClean="0"/>
              <a:t>utline </a:t>
            </a:r>
            <a:r>
              <a:rPr lang="en-US" sz="2000" dirty="0"/>
              <a:t>of </a:t>
            </a:r>
            <a:r>
              <a:rPr lang="en-US" sz="2000" dirty="0" smtClean="0"/>
              <a:t>Comments</a:t>
            </a:r>
          </a:p>
          <a:p>
            <a:pPr lvl="1">
              <a:buFont typeface="Arial" panose="020B0604020202020204" pitchFamily="34" charset="0"/>
              <a:buChar char="•"/>
            </a:pPr>
            <a:r>
              <a:rPr lang="en-US" sz="1800" dirty="0">
                <a:hlinkClick r:id="rId3"/>
              </a:rPr>
              <a:t>https://</a:t>
            </a:r>
            <a:r>
              <a:rPr lang="en-US" sz="1800" dirty="0" smtClean="0">
                <a:hlinkClick r:id="rId3"/>
              </a:rPr>
              <a:t>mentor.ieee.org/802.18/dcn/17/18-17-0111-00-0000-fcc-mid-band-spectrum-noi-response.pptx</a:t>
            </a:r>
            <a:r>
              <a:rPr lang="en-US" sz="1800" dirty="0" smtClean="0"/>
              <a:t> </a:t>
            </a:r>
          </a:p>
          <a:p>
            <a:pPr>
              <a:buFont typeface="Arial" panose="020B0604020202020204" pitchFamily="34" charset="0"/>
              <a:buChar char="•"/>
            </a:pPr>
            <a:r>
              <a:rPr lang="en-US" sz="2200" dirty="0" smtClean="0"/>
              <a:t>Final EC approved draft</a:t>
            </a:r>
          </a:p>
          <a:p>
            <a:pPr lvl="1">
              <a:buFont typeface="Arial" panose="020B0604020202020204" pitchFamily="34" charset="0"/>
              <a:buChar char="•"/>
            </a:pPr>
            <a:r>
              <a:rPr lang="en-US" sz="1800" dirty="0">
                <a:hlinkClick r:id="rId4"/>
              </a:rPr>
              <a:t>https://</a:t>
            </a:r>
            <a:r>
              <a:rPr lang="en-US" sz="1800" dirty="0" smtClean="0">
                <a:hlinkClick r:id="rId4"/>
              </a:rPr>
              <a:t>mentor.ieee.org/802.18/dcn/17/18-17-0114-09-0000-ieee-802-response-to-fcc-17-104.docx</a:t>
            </a:r>
            <a:r>
              <a:rPr lang="en-US" sz="1800" dirty="0" smtClean="0"/>
              <a:t> </a:t>
            </a:r>
          </a:p>
          <a:p>
            <a:pPr lvl="1">
              <a:buFont typeface="Arial" panose="020B0604020202020204" pitchFamily="34" charset="0"/>
              <a:buChar char="•"/>
            </a:pPr>
            <a:r>
              <a:rPr lang="en-US" sz="1800" dirty="0" smtClean="0"/>
              <a:t>Being reviewed by the Global Public Policy Committee</a:t>
            </a:r>
          </a:p>
          <a:p>
            <a:pPr lvl="1">
              <a:buFont typeface="Arial" panose="020B0604020202020204" pitchFamily="34" charset="0"/>
              <a:buChar char="•"/>
            </a:pPr>
            <a:r>
              <a:rPr lang="en-US" sz="1800" b="1" dirty="0" smtClean="0">
                <a:solidFill>
                  <a:srgbClr val="FF0000"/>
                </a:solidFill>
              </a:rPr>
              <a:t>Filed October 2, 2017</a:t>
            </a:r>
          </a:p>
          <a:p>
            <a:pPr>
              <a:buFont typeface="Arial" panose="020B0604020202020204" pitchFamily="34" charset="0"/>
              <a:buChar char="•"/>
            </a:pPr>
            <a:r>
              <a:rPr lang="en-US" sz="2200" dirty="0" smtClean="0">
                <a:solidFill>
                  <a:schemeClr val="tx1"/>
                </a:solidFill>
              </a:rPr>
              <a:t>Reply Comments</a:t>
            </a:r>
            <a:endParaRPr lang="en-US" sz="2200" b="1" dirty="0">
              <a:solidFill>
                <a:schemeClr val="tx1"/>
              </a:solidFill>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smtClean="0"/>
              <a:t>Rich Kennedy, HP Enterprise</a:t>
            </a:r>
            <a:endParaRPr lang="en-GB" dirty="0"/>
          </a:p>
        </p:txBody>
      </p:sp>
      <p:sp>
        <p:nvSpPr>
          <p:cNvPr id="6" name="Date Placeholder 5"/>
          <p:cNvSpPr>
            <a:spLocks noGrp="1"/>
          </p:cNvSpPr>
          <p:nvPr>
            <p:ph type="dt" idx="15"/>
          </p:nvPr>
        </p:nvSpPr>
        <p:spPr/>
        <p:txBody>
          <a:bodyPr/>
          <a:lstStyle/>
          <a:p>
            <a:r>
              <a:rPr lang="en-US" smtClean="0"/>
              <a:t>November 2017</a:t>
            </a:r>
            <a:endParaRPr lang="en-GB" dirty="0"/>
          </a:p>
        </p:txBody>
      </p:sp>
    </p:spTree>
    <p:extLst>
      <p:ext uri="{BB962C8B-B14F-4D97-AF65-F5344CB8AC3E}">
        <p14:creationId xmlns:p14="http://schemas.microsoft.com/office/powerpoint/2010/main" val="319265219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Comments of Concern</a:t>
            </a:r>
            <a:endParaRPr lang="en-US" dirty="0"/>
          </a:p>
        </p:txBody>
      </p:sp>
      <p:sp>
        <p:nvSpPr>
          <p:cNvPr id="3" name="Content Placeholder 2"/>
          <p:cNvSpPr>
            <a:spLocks noGrp="1"/>
          </p:cNvSpPr>
          <p:nvPr>
            <p:ph idx="1"/>
          </p:nvPr>
        </p:nvSpPr>
        <p:spPr>
          <a:xfrm>
            <a:off x="685800" y="1981200"/>
            <a:ext cx="7770813" cy="4419600"/>
          </a:xfrm>
        </p:spPr>
        <p:txBody>
          <a:bodyPr/>
          <a:lstStyle/>
          <a:p>
            <a:pPr marL="400050">
              <a:buFont typeface="Arial" panose="020B0604020202020204" pitchFamily="34" charset="0"/>
              <a:buChar char="•"/>
            </a:pPr>
            <a:r>
              <a:rPr lang="en-US" sz="2000" dirty="0"/>
              <a:t>Opposition to any unlicensed operations in the 6 GHz </a:t>
            </a:r>
            <a:r>
              <a:rPr lang="en-US" sz="2000" dirty="0" smtClean="0"/>
              <a:t>band</a:t>
            </a:r>
          </a:p>
          <a:p>
            <a:pPr marL="800100" lvl="1">
              <a:buFont typeface="Arial" panose="020B0604020202020204" pitchFamily="34" charset="0"/>
              <a:buChar char="•"/>
            </a:pPr>
            <a:r>
              <a:rPr lang="en-US" sz="1600" dirty="0" smtClean="0"/>
              <a:t>Self explanatory</a:t>
            </a:r>
            <a:endParaRPr lang="en-US" sz="1600" dirty="0"/>
          </a:p>
          <a:p>
            <a:pPr marL="400050">
              <a:buFont typeface="Arial" panose="020B0604020202020204" pitchFamily="34" charset="0"/>
              <a:buChar char="•"/>
            </a:pPr>
            <a:r>
              <a:rPr lang="en-US" sz="2000" dirty="0"/>
              <a:t>Support for “database-driven (SAS) controlled general authorized access” to the 6 GHz band </a:t>
            </a:r>
            <a:endParaRPr lang="en-US" sz="2000" dirty="0" smtClean="0"/>
          </a:p>
          <a:p>
            <a:pPr marL="800100" lvl="1">
              <a:buFont typeface="Arial" panose="020B0604020202020204" pitchFamily="34" charset="0"/>
              <a:buChar char="•"/>
            </a:pPr>
            <a:r>
              <a:rPr lang="en-US" sz="1600" dirty="0" smtClean="0"/>
              <a:t>CBRS-type SAS more complex than required in 6 GHz</a:t>
            </a:r>
            <a:endParaRPr lang="en-US" sz="1600" dirty="0"/>
          </a:p>
          <a:p>
            <a:pPr marL="400050">
              <a:buFont typeface="Arial" panose="020B0604020202020204" pitchFamily="34" charset="0"/>
              <a:buChar char="•"/>
            </a:pPr>
            <a:r>
              <a:rPr lang="en-US" sz="2000" dirty="0"/>
              <a:t>Support for indoor use only </a:t>
            </a:r>
            <a:r>
              <a:rPr lang="en-US" sz="2000" dirty="0" smtClean="0"/>
              <a:t> </a:t>
            </a:r>
          </a:p>
          <a:p>
            <a:pPr marL="800100" lvl="1">
              <a:buFont typeface="Arial" panose="020B0604020202020204" pitchFamily="34" charset="0"/>
              <a:buChar char="•"/>
            </a:pPr>
            <a:r>
              <a:rPr lang="en-US" sz="1600" dirty="0" smtClean="0"/>
              <a:t>Could </a:t>
            </a:r>
            <a:r>
              <a:rPr lang="en-US" sz="1600" dirty="0"/>
              <a:t>restrict 6 GHz in mobile devices</a:t>
            </a:r>
          </a:p>
          <a:p>
            <a:pPr marL="400050">
              <a:buFont typeface="Arial" panose="020B0604020202020204" pitchFamily="34" charset="0"/>
              <a:buChar char="•"/>
            </a:pPr>
            <a:r>
              <a:rPr lang="en-US" sz="2000" dirty="0"/>
              <a:t>Failure to share in 5.3 GHz indicates that Wi-Fi cannot share in 6 GHz </a:t>
            </a:r>
            <a:endParaRPr lang="en-US" sz="2000" dirty="0" smtClean="0"/>
          </a:p>
          <a:p>
            <a:pPr marL="800100" lvl="1">
              <a:buFont typeface="Arial" panose="020B0604020202020204" pitchFamily="34" charset="0"/>
              <a:buChar char="•"/>
            </a:pPr>
            <a:r>
              <a:rPr lang="en-US" sz="1600" dirty="0" smtClean="0"/>
              <a:t>Sharing with radars and  sharing with FS very different issues </a:t>
            </a:r>
            <a:endParaRPr lang="en-US" sz="1600" dirty="0"/>
          </a:p>
          <a:p>
            <a:pPr marL="400050">
              <a:buFont typeface="Arial" panose="020B0604020202020204" pitchFamily="34" charset="0"/>
              <a:buChar char="•"/>
            </a:pPr>
            <a:r>
              <a:rPr lang="en-US" sz="2000" dirty="0"/>
              <a:t>Many C-band (receive) earth stations are unregistered, but still must be </a:t>
            </a:r>
            <a:r>
              <a:rPr lang="en-US" sz="2000" dirty="0" smtClean="0"/>
              <a:t>protected</a:t>
            </a:r>
          </a:p>
          <a:p>
            <a:pPr marL="800100" lvl="1">
              <a:buFont typeface="Arial" panose="020B0604020202020204" pitchFamily="34" charset="0"/>
              <a:buChar char="•"/>
            </a:pPr>
            <a:r>
              <a:rPr lang="en-US" sz="1600" dirty="0" smtClean="0"/>
              <a:t>Seemingly only for 3.7 GHz band, comment does not specify</a:t>
            </a:r>
            <a:endParaRPr lang="en-US" sz="1600" dirty="0"/>
          </a:p>
          <a:p>
            <a:pPr>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smtClean="0"/>
              <a:t>Rich Kennedy, HP Enterprise</a:t>
            </a:r>
            <a:endParaRPr lang="en-GB" dirty="0"/>
          </a:p>
        </p:txBody>
      </p:sp>
      <p:sp>
        <p:nvSpPr>
          <p:cNvPr id="6" name="Date Placeholder 5"/>
          <p:cNvSpPr>
            <a:spLocks noGrp="1"/>
          </p:cNvSpPr>
          <p:nvPr>
            <p:ph type="dt" idx="15"/>
          </p:nvPr>
        </p:nvSpPr>
        <p:spPr/>
        <p:txBody>
          <a:bodyPr/>
          <a:lstStyle/>
          <a:p>
            <a:r>
              <a:rPr lang="en-US" smtClean="0"/>
              <a:t>November 2017</a:t>
            </a:r>
            <a:endParaRPr lang="en-GB" dirty="0"/>
          </a:p>
        </p:txBody>
      </p:sp>
    </p:spTree>
    <p:extLst>
      <p:ext uri="{BB962C8B-B14F-4D97-AF65-F5344CB8AC3E}">
        <p14:creationId xmlns:p14="http://schemas.microsoft.com/office/powerpoint/2010/main" val="322476194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Reply Comments </a:t>
            </a:r>
            <a:r>
              <a:rPr lang="en-US" dirty="0" smtClean="0"/>
              <a:t>Way Forward</a:t>
            </a:r>
            <a:endParaRPr lang="en-US" dirty="0"/>
          </a:p>
        </p:txBody>
      </p:sp>
      <p:sp>
        <p:nvSpPr>
          <p:cNvPr id="3" name="Content Placeholder 2"/>
          <p:cNvSpPr>
            <a:spLocks noGrp="1"/>
          </p:cNvSpPr>
          <p:nvPr>
            <p:ph idx="1"/>
          </p:nvPr>
        </p:nvSpPr>
        <p:spPr>
          <a:xfrm>
            <a:off x="685800" y="1981200"/>
            <a:ext cx="7770813" cy="4343400"/>
          </a:xfrm>
        </p:spPr>
        <p:txBody>
          <a:bodyPr>
            <a:normAutofit/>
          </a:bodyPr>
          <a:lstStyle/>
          <a:p>
            <a:pPr>
              <a:buFont typeface="Arial" panose="020B0604020202020204" pitchFamily="34" charset="0"/>
              <a:buChar char="•"/>
            </a:pPr>
            <a:r>
              <a:rPr lang="en-US" dirty="0" smtClean="0"/>
              <a:t>Review received </a:t>
            </a:r>
            <a:r>
              <a:rPr lang="en-US" dirty="0" smtClean="0"/>
              <a:t>Comments</a:t>
            </a:r>
            <a:endParaRPr lang="en-US" dirty="0" smtClean="0"/>
          </a:p>
          <a:p>
            <a:pPr>
              <a:buFont typeface="Arial" panose="020B0604020202020204" pitchFamily="34" charset="0"/>
              <a:buChar char="•"/>
            </a:pPr>
            <a:r>
              <a:rPr lang="en-US" dirty="0" smtClean="0"/>
              <a:t>Outline Reply Comments</a:t>
            </a:r>
          </a:p>
          <a:p>
            <a:pPr>
              <a:buFont typeface="Arial" panose="020B0604020202020204" pitchFamily="34" charset="0"/>
              <a:buChar char="•"/>
            </a:pPr>
            <a:r>
              <a:rPr lang="en-US" dirty="0" smtClean="0"/>
              <a:t>Create the draft Reply Comments</a:t>
            </a:r>
          </a:p>
          <a:p>
            <a:pPr>
              <a:buFont typeface="Arial" panose="020B0604020202020204" pitchFamily="34" charset="0"/>
              <a:buChar char="•"/>
            </a:pPr>
            <a:r>
              <a:rPr lang="en-US" dirty="0" smtClean="0"/>
              <a:t>802.18 approval</a:t>
            </a:r>
          </a:p>
          <a:p>
            <a:pPr>
              <a:buFont typeface="Arial" panose="020B0604020202020204" pitchFamily="34" charset="0"/>
              <a:buChar char="•"/>
            </a:pPr>
            <a:r>
              <a:rPr lang="en-US" dirty="0" smtClean="0">
                <a:solidFill>
                  <a:srgbClr val="FF0000"/>
                </a:solidFill>
              </a:rPr>
              <a:t>802 EC approval (10-days)</a:t>
            </a:r>
          </a:p>
          <a:p>
            <a:pPr>
              <a:buFont typeface="Arial" panose="020B0604020202020204" pitchFamily="34" charset="0"/>
              <a:buChar char="•"/>
            </a:pPr>
            <a:r>
              <a:rPr lang="en-US" dirty="0" smtClean="0">
                <a:solidFill>
                  <a:srgbClr val="FF0000"/>
                </a:solidFill>
              </a:rPr>
              <a:t>IEEE GPPC approval (7-days)</a:t>
            </a:r>
          </a:p>
          <a:p>
            <a:pPr>
              <a:buFont typeface="Arial" panose="020B0604020202020204" pitchFamily="34" charset="0"/>
              <a:buChar char="•"/>
            </a:pPr>
            <a:r>
              <a:rPr lang="en-US" dirty="0" smtClean="0"/>
              <a:t>Options:</a:t>
            </a:r>
          </a:p>
          <a:p>
            <a:pPr lvl="1">
              <a:buFont typeface="Arial" panose="020B0604020202020204" pitchFamily="34" charset="0"/>
              <a:buChar char="•"/>
            </a:pPr>
            <a:r>
              <a:rPr lang="en-US" dirty="0" smtClean="0"/>
              <a:t>Request the FCC for a 2-week extension</a:t>
            </a:r>
          </a:p>
          <a:p>
            <a:pPr lvl="1">
              <a:buFont typeface="Arial" panose="020B0604020202020204" pitchFamily="34" charset="0"/>
              <a:buChar char="•"/>
            </a:pPr>
            <a:r>
              <a:rPr lang="en-US" dirty="0" smtClean="0"/>
              <a:t>Develop Reply Comments for individuals </a:t>
            </a:r>
          </a:p>
          <a:p>
            <a:pPr lvl="1">
              <a:buFont typeface="Arial" panose="020B0604020202020204" pitchFamily="34" charset="0"/>
              <a:buChar char="•"/>
            </a:pPr>
            <a:r>
              <a:rPr lang="en-US" dirty="0" smtClean="0"/>
              <a:t>Don’t submit Reply Comments</a:t>
            </a:r>
          </a:p>
          <a:p>
            <a:pPr>
              <a:buFont typeface="Arial" panose="020B0604020202020204" pitchFamily="34" charset="0"/>
              <a:buChar char="•"/>
            </a:pPr>
            <a:endParaRPr lang="en-US" dirty="0"/>
          </a:p>
        </p:txBody>
      </p:sp>
      <p:sp>
        <p:nvSpPr>
          <p:cNvPr id="4" name="Date Placeholder 3"/>
          <p:cNvSpPr>
            <a:spLocks noGrp="1"/>
          </p:cNvSpPr>
          <p:nvPr>
            <p:ph type="dt" idx="15"/>
          </p:nvPr>
        </p:nvSpPr>
        <p:spPr/>
        <p:txBody>
          <a:bodyPr/>
          <a:lstStyle/>
          <a:p>
            <a:r>
              <a:rPr lang="en-US" smtClean="0"/>
              <a:t>November 2017</a:t>
            </a:r>
            <a:endParaRPr lang="en-GB" dirty="0"/>
          </a:p>
        </p:txBody>
      </p:sp>
      <p:sp>
        <p:nvSpPr>
          <p:cNvPr id="5" name="Footer Placeholder 4"/>
          <p:cNvSpPr>
            <a:spLocks noGrp="1"/>
          </p:cNvSpPr>
          <p:nvPr>
            <p:ph type="ftr" idx="14"/>
          </p:nvPr>
        </p:nvSpPr>
        <p:spPr/>
        <p:txBody>
          <a:bodyPr/>
          <a:lstStyle/>
          <a:p>
            <a:r>
              <a:rPr lang="en-GB" smtClean="0"/>
              <a:t>Rich Kennedy, HP Enterprise</a:t>
            </a:r>
            <a:endParaRPr lang="en-GB"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233967747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Reply Comments Received</a:t>
            </a:r>
            <a:endParaRPr lang="en-US" dirty="0"/>
          </a:p>
        </p:txBody>
      </p:sp>
      <p:sp>
        <p:nvSpPr>
          <p:cNvPr id="3" name="Content Placeholder 2"/>
          <p:cNvSpPr>
            <a:spLocks noGrp="1"/>
          </p:cNvSpPr>
          <p:nvPr>
            <p:ph idx="1"/>
          </p:nvPr>
        </p:nvSpPr>
        <p:spPr>
          <a:xfrm>
            <a:off x="685800" y="1600200"/>
            <a:ext cx="7770813" cy="4722813"/>
          </a:xfrm>
        </p:spPr>
        <p:txBody>
          <a:bodyPr numCol="2"/>
          <a:lstStyle/>
          <a:p>
            <a:pPr lvl="0"/>
            <a:r>
              <a:rPr lang="en-US" sz="1800" u="sng" dirty="0">
                <a:hlinkClick r:id="rId2"/>
              </a:rPr>
              <a:t>3DB Access</a:t>
            </a:r>
            <a:endParaRPr lang="en-US" sz="1800" dirty="0"/>
          </a:p>
          <a:p>
            <a:pPr lvl="0"/>
            <a:r>
              <a:rPr lang="en-US" sz="1800" u="sng" dirty="0" err="1">
                <a:hlinkClick r:id="rId3"/>
              </a:rPr>
              <a:t>Agilion</a:t>
            </a:r>
            <a:endParaRPr lang="en-US" sz="1800" dirty="0"/>
          </a:p>
          <a:p>
            <a:pPr lvl="0"/>
            <a:r>
              <a:rPr lang="en-US" sz="1800" u="sng" dirty="0" err="1">
                <a:hlinkClick r:id="rId4"/>
              </a:rPr>
              <a:t>Alphastar</a:t>
            </a:r>
            <a:endParaRPr lang="en-US" sz="1800" dirty="0"/>
          </a:p>
          <a:p>
            <a:pPr lvl="0"/>
            <a:r>
              <a:rPr lang="en-US" sz="1800" u="sng" dirty="0" err="1">
                <a:hlinkClick r:id="rId5"/>
              </a:rPr>
              <a:t>Alteros</a:t>
            </a:r>
            <a:endParaRPr lang="en-US" sz="1800" dirty="0"/>
          </a:p>
          <a:p>
            <a:pPr lvl="0"/>
            <a:r>
              <a:rPr lang="en-US" sz="1800" u="sng" dirty="0">
                <a:hlinkClick r:id="rId6"/>
              </a:rPr>
              <a:t>Association of American Railroads</a:t>
            </a:r>
            <a:endParaRPr lang="en-US" sz="1800" dirty="0"/>
          </a:p>
          <a:p>
            <a:pPr lvl="0"/>
            <a:r>
              <a:rPr lang="en-US" sz="1800" u="sng" dirty="0">
                <a:hlinkClick r:id="rId7"/>
              </a:rPr>
              <a:t>AT&amp;T</a:t>
            </a:r>
            <a:endParaRPr lang="en-US" sz="1800" dirty="0"/>
          </a:p>
          <a:p>
            <a:pPr lvl="0"/>
            <a:r>
              <a:rPr lang="en-US" sz="1800" u="sng" dirty="0">
                <a:hlinkClick r:id="rId8"/>
              </a:rPr>
              <a:t>Apple, Broadcom, Cisco, Facebook, Google, HPE, Intel, </a:t>
            </a:r>
            <a:r>
              <a:rPr lang="en-US" sz="1800" u="sng" dirty="0" err="1">
                <a:hlinkClick r:id="rId8"/>
              </a:rPr>
              <a:t>MediaTek</a:t>
            </a:r>
            <a:r>
              <a:rPr lang="en-US" sz="1800" u="sng" dirty="0">
                <a:hlinkClick r:id="rId8"/>
              </a:rPr>
              <a:t>, Microsoft, and Qualcomm</a:t>
            </a:r>
            <a:endParaRPr lang="en-US" sz="1800" dirty="0"/>
          </a:p>
          <a:p>
            <a:pPr lvl="0"/>
            <a:r>
              <a:rPr lang="en-US" sz="1800" u="sng" dirty="0">
                <a:hlinkClick r:id="rId9"/>
              </a:rPr>
              <a:t>Boeing</a:t>
            </a:r>
            <a:endParaRPr lang="en-US" sz="1800" dirty="0"/>
          </a:p>
          <a:p>
            <a:pPr lvl="0"/>
            <a:r>
              <a:rPr lang="en-US" sz="1800" u="sng" dirty="0">
                <a:hlinkClick r:id="rId10"/>
              </a:rPr>
              <a:t>Broadband Access Coalition</a:t>
            </a:r>
            <a:endParaRPr lang="en-US" sz="1800" dirty="0"/>
          </a:p>
          <a:p>
            <a:pPr lvl="0"/>
            <a:r>
              <a:rPr lang="en-US" sz="1800" u="sng" dirty="0">
                <a:hlinkClick r:id="rId11"/>
              </a:rPr>
              <a:t>Central New York Interoperable Communications Consortium</a:t>
            </a:r>
            <a:r>
              <a:rPr lang="en-US" sz="1800" dirty="0"/>
              <a:t> </a:t>
            </a:r>
          </a:p>
          <a:p>
            <a:pPr lvl="0"/>
            <a:r>
              <a:rPr lang="en-US" sz="1800" u="sng" dirty="0">
                <a:hlinkClick r:id="rId12"/>
              </a:rPr>
              <a:t>Cisco</a:t>
            </a:r>
            <a:endParaRPr lang="en-US" sz="1800" dirty="0"/>
          </a:p>
          <a:p>
            <a:pPr lvl="0"/>
            <a:r>
              <a:rPr lang="en-US" sz="1800" u="sng" dirty="0">
                <a:hlinkClick r:id="rId13"/>
              </a:rPr>
              <a:t>Comcast</a:t>
            </a:r>
            <a:endParaRPr lang="en-US" sz="1800" dirty="0"/>
          </a:p>
          <a:p>
            <a:pPr lvl="0"/>
            <a:r>
              <a:rPr lang="en-US" sz="1800" u="sng" dirty="0">
                <a:hlinkClick r:id="rId14"/>
              </a:rPr>
              <a:t>Competitive Carriers Association</a:t>
            </a:r>
            <a:endParaRPr lang="en-US" sz="1800" dirty="0"/>
          </a:p>
          <a:p>
            <a:pPr lvl="0"/>
            <a:r>
              <a:rPr lang="en-US" sz="1800" u="sng" dirty="0">
                <a:hlinkClick r:id="rId15"/>
              </a:rPr>
              <a:t>Computer &amp; Communications Industry Association</a:t>
            </a:r>
            <a:endParaRPr lang="en-US" sz="1800" dirty="0"/>
          </a:p>
          <a:p>
            <a:pPr lvl="0"/>
            <a:r>
              <a:rPr lang="en-US" sz="1800" u="sng" dirty="0">
                <a:hlinkClick r:id="rId16"/>
              </a:rPr>
              <a:t>CTIA</a:t>
            </a:r>
            <a:endParaRPr lang="en-US" sz="1800" dirty="0"/>
          </a:p>
          <a:p>
            <a:pPr lvl="0"/>
            <a:r>
              <a:rPr lang="en-US" sz="1800" u="sng" dirty="0" err="1">
                <a:hlinkClick r:id="rId17"/>
              </a:rPr>
              <a:t>DigitalGlobe</a:t>
            </a:r>
            <a:endParaRPr lang="en-US" sz="1800" dirty="0"/>
          </a:p>
          <a:p>
            <a:pPr lvl="0"/>
            <a:r>
              <a:rPr lang="en-US" sz="1800" u="sng" dirty="0" err="1">
                <a:hlinkClick r:id="rId18"/>
              </a:rPr>
              <a:t>Decawave</a:t>
            </a:r>
            <a:endParaRPr lang="en-US" sz="1800" dirty="0"/>
          </a:p>
          <a:p>
            <a:pPr lvl="0"/>
            <a:r>
              <a:rPr lang="en-US" sz="1800" u="sng" dirty="0">
                <a:hlinkClick r:id="rId19"/>
              </a:rPr>
              <a:t>DISH</a:t>
            </a:r>
            <a:endParaRPr lang="en-US" sz="1800" dirty="0"/>
          </a:p>
          <a:p>
            <a:pPr lvl="0"/>
            <a:r>
              <a:rPr lang="en-US" sz="1800" u="sng" dirty="0">
                <a:hlinkClick r:id="rId20"/>
              </a:rPr>
              <a:t>Dynamic Spectrum Alliance</a:t>
            </a:r>
            <a:endParaRPr lang="en-US" sz="1800" dirty="0"/>
          </a:p>
          <a:p>
            <a:pPr lvl="0"/>
            <a:r>
              <a:rPr lang="en-US" sz="1800" u="sng" dirty="0" err="1">
                <a:hlinkClick r:id="rId21"/>
              </a:rPr>
              <a:t>Dutchess</a:t>
            </a:r>
            <a:r>
              <a:rPr lang="en-US" sz="1800" u="sng" dirty="0">
                <a:hlinkClick r:id="rId21"/>
              </a:rPr>
              <a:t> County, New York</a:t>
            </a:r>
            <a:endParaRPr lang="en-US" sz="1800" dirty="0"/>
          </a:p>
          <a:p>
            <a:pPr lvl="0"/>
            <a:r>
              <a:rPr lang="en-US" sz="1800" u="sng" dirty="0">
                <a:hlinkClick r:id="rId22"/>
              </a:rPr>
              <a:t>EIBASS</a:t>
            </a:r>
            <a:endParaRPr lang="en-US" sz="1800" dirty="0"/>
          </a:p>
          <a:p>
            <a:pPr lvl="0"/>
            <a:r>
              <a:rPr lang="en-US" sz="1800" u="sng" dirty="0">
                <a:hlinkClick r:id="rId23"/>
              </a:rPr>
              <a:t>Enlace Christian Television</a:t>
            </a:r>
            <a:endParaRPr lang="en-US" sz="1800" dirty="0"/>
          </a:p>
          <a:p>
            <a:pPr lvl="0"/>
            <a:r>
              <a:rPr lang="en-US" sz="1800" u="sng" dirty="0" smtClean="0">
                <a:hlinkClick r:id="rId24"/>
              </a:rPr>
              <a:t>Eutelsat</a:t>
            </a:r>
          </a:p>
          <a:p>
            <a:pPr>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GB" smtClean="0"/>
              <a:t>Rich Kennedy, HP Enterprise</a:t>
            </a:r>
            <a:endParaRPr lang="en-GB" dirty="0"/>
          </a:p>
        </p:txBody>
      </p:sp>
      <p:sp>
        <p:nvSpPr>
          <p:cNvPr id="6" name="Date Placeholder 5"/>
          <p:cNvSpPr>
            <a:spLocks noGrp="1"/>
          </p:cNvSpPr>
          <p:nvPr>
            <p:ph type="dt" idx="15"/>
          </p:nvPr>
        </p:nvSpPr>
        <p:spPr/>
        <p:txBody>
          <a:bodyPr/>
          <a:lstStyle/>
          <a:p>
            <a:r>
              <a:rPr lang="en-US" smtClean="0"/>
              <a:t>November 2017</a:t>
            </a:r>
            <a:endParaRPr lang="en-GB" dirty="0"/>
          </a:p>
        </p:txBody>
      </p:sp>
    </p:spTree>
    <p:extLst>
      <p:ext uri="{BB962C8B-B14F-4D97-AF65-F5344CB8AC3E}">
        <p14:creationId xmlns:p14="http://schemas.microsoft.com/office/powerpoint/2010/main" val="222479983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Reply Comments Received</a:t>
            </a:r>
            <a:endParaRPr lang="en-US" dirty="0"/>
          </a:p>
        </p:txBody>
      </p:sp>
      <p:sp>
        <p:nvSpPr>
          <p:cNvPr id="3" name="Content Placeholder 2"/>
          <p:cNvSpPr>
            <a:spLocks noGrp="1"/>
          </p:cNvSpPr>
          <p:nvPr>
            <p:ph idx="1"/>
          </p:nvPr>
        </p:nvSpPr>
        <p:spPr>
          <a:xfrm>
            <a:off x="685800" y="1600200"/>
            <a:ext cx="7770813" cy="4875213"/>
          </a:xfrm>
        </p:spPr>
        <p:txBody>
          <a:bodyPr numCol="2"/>
          <a:lstStyle/>
          <a:p>
            <a:pPr lvl="0"/>
            <a:r>
              <a:rPr lang="en-US" sz="1800" u="sng" dirty="0" smtClean="0">
                <a:hlinkClick r:id="rId2"/>
              </a:rPr>
              <a:t>Falquier and Loudon Counties, Virginia</a:t>
            </a:r>
            <a:endParaRPr lang="en-US" sz="1800" dirty="0" smtClean="0"/>
          </a:p>
          <a:p>
            <a:pPr lvl="0"/>
            <a:r>
              <a:rPr lang="en-US" sz="1800" u="sng" dirty="0" smtClean="0">
                <a:hlinkClick r:id="rId3"/>
              </a:rPr>
              <a:t>Federated </a:t>
            </a:r>
            <a:r>
              <a:rPr lang="en-US" sz="1800" u="sng" dirty="0">
                <a:hlinkClick r:id="rId3"/>
              </a:rPr>
              <a:t>Wireless</a:t>
            </a:r>
            <a:endParaRPr lang="en-US" sz="1800" dirty="0"/>
          </a:p>
          <a:p>
            <a:pPr lvl="0"/>
            <a:r>
              <a:rPr lang="en-US" sz="1800" u="sng" dirty="0">
                <a:hlinkClick r:id="rId4"/>
              </a:rPr>
              <a:t>Fixed Wireless Communications Coalition</a:t>
            </a:r>
            <a:endParaRPr lang="en-US" sz="1800" dirty="0"/>
          </a:p>
          <a:p>
            <a:pPr lvl="0"/>
            <a:r>
              <a:rPr lang="en-US" sz="1800" u="sng" dirty="0">
                <a:hlinkClick r:id="rId5"/>
              </a:rPr>
              <a:t>Florida Bureau of Public Safety, Department of Management Services, Division of Telecommunications</a:t>
            </a:r>
            <a:endParaRPr lang="en-US" sz="1800" dirty="0"/>
          </a:p>
          <a:p>
            <a:pPr lvl="0"/>
            <a:r>
              <a:rPr lang="en-US" sz="1800" u="sng" dirty="0">
                <a:hlinkClick r:id="rId6"/>
              </a:rPr>
              <a:t>General Communication</a:t>
            </a:r>
            <a:endParaRPr lang="en-US" sz="1800" dirty="0"/>
          </a:p>
          <a:p>
            <a:pPr lvl="0"/>
            <a:r>
              <a:rPr lang="en-US" sz="1800" u="sng" dirty="0" err="1">
                <a:hlinkClick r:id="rId7"/>
              </a:rPr>
              <a:t>Geolinks</a:t>
            </a:r>
            <a:endParaRPr lang="en-US" sz="1800" dirty="0"/>
          </a:p>
          <a:p>
            <a:pPr lvl="0"/>
            <a:r>
              <a:rPr lang="en-US" sz="1800" u="sng" dirty="0">
                <a:hlinkClick r:id="rId8"/>
              </a:rPr>
              <a:t>Global VSAT Forum</a:t>
            </a:r>
            <a:endParaRPr lang="en-US" sz="1800" dirty="0"/>
          </a:p>
          <a:p>
            <a:pPr lvl="0"/>
            <a:r>
              <a:rPr lang="en-US" sz="1800" u="sng" dirty="0">
                <a:hlinkClick r:id="rId9"/>
              </a:rPr>
              <a:t>Google</a:t>
            </a:r>
            <a:endParaRPr lang="en-US" sz="1800" dirty="0"/>
          </a:p>
          <a:p>
            <a:pPr lvl="0"/>
            <a:r>
              <a:rPr lang="en-US" sz="1800" u="sng" dirty="0">
                <a:hlinkClick r:id="rId10"/>
              </a:rPr>
              <a:t>Hammer Fiber Optics</a:t>
            </a:r>
            <a:endParaRPr lang="en-US" sz="1800" dirty="0"/>
          </a:p>
          <a:p>
            <a:pPr lvl="0"/>
            <a:r>
              <a:rPr lang="en-US" sz="1800" u="sng" dirty="0">
                <a:hlinkClick r:id="rId11"/>
              </a:rPr>
              <a:t>iRobot</a:t>
            </a:r>
            <a:endParaRPr lang="en-US" sz="1800" dirty="0"/>
          </a:p>
          <a:p>
            <a:pPr lvl="0"/>
            <a:r>
              <a:rPr lang="en-US" sz="1800" u="sng" dirty="0">
                <a:hlinkClick r:id="rId12"/>
              </a:rPr>
              <a:t>IEEE 802.15 Working Group</a:t>
            </a:r>
            <a:endParaRPr lang="en-US" sz="1800" dirty="0"/>
          </a:p>
          <a:p>
            <a:pPr lvl="0"/>
            <a:r>
              <a:rPr lang="en-US" sz="1800" u="sng" dirty="0">
                <a:hlinkClick r:id="rId13"/>
              </a:rPr>
              <a:t>IEEE Broadcast Technology Society</a:t>
            </a:r>
            <a:endParaRPr lang="en-US" sz="1800" dirty="0"/>
          </a:p>
          <a:p>
            <a:pPr lvl="0"/>
            <a:r>
              <a:rPr lang="en-US" sz="1800" u="sng" dirty="0">
                <a:hlinkClick r:id="rId14"/>
              </a:rPr>
              <a:t>IEEE 802.11 Wireless Local Area Networks</a:t>
            </a:r>
            <a:endParaRPr lang="en-US" sz="1800" dirty="0"/>
          </a:p>
          <a:p>
            <a:pPr lvl="0"/>
            <a:r>
              <a:rPr lang="en-US" sz="1800" u="sng" dirty="0">
                <a:hlinkClick r:id="rId15"/>
              </a:rPr>
              <a:t>Inmarsat</a:t>
            </a:r>
            <a:endParaRPr lang="en-US" sz="1800" dirty="0"/>
          </a:p>
          <a:p>
            <a:pPr lvl="0"/>
            <a:r>
              <a:rPr lang="en-US" sz="1800" u="sng" dirty="0">
                <a:hlinkClick r:id="rId16"/>
              </a:rPr>
              <a:t>Intelsat</a:t>
            </a:r>
            <a:endParaRPr lang="en-US" sz="1800" dirty="0"/>
          </a:p>
          <a:p>
            <a:pPr lvl="0"/>
            <a:r>
              <a:rPr lang="en-US" sz="1800" u="sng" dirty="0">
                <a:hlinkClick r:id="rId17"/>
              </a:rPr>
              <a:t>ITSO</a:t>
            </a:r>
            <a:endParaRPr lang="en-US" sz="1800" dirty="0"/>
          </a:p>
          <a:p>
            <a:pPr lvl="0"/>
            <a:r>
              <a:rPr lang="en-US" sz="1800" u="sng" dirty="0">
                <a:hlinkClick r:id="rId18"/>
              </a:rPr>
              <a:t>Lower Colorado River Authority</a:t>
            </a:r>
            <a:endParaRPr lang="en-US" sz="1800" dirty="0"/>
          </a:p>
          <a:p>
            <a:pPr lvl="0"/>
            <a:r>
              <a:rPr lang="en-US" sz="1800" u="sng" dirty="0">
                <a:hlinkClick r:id="rId19"/>
              </a:rPr>
              <a:t>Massachusetts State Police</a:t>
            </a:r>
            <a:endParaRPr lang="en-US" sz="1800" dirty="0"/>
          </a:p>
          <a:p>
            <a:pPr lvl="0"/>
            <a:r>
              <a:rPr lang="en-US" sz="1800" u="sng" dirty="0">
                <a:hlinkClick r:id="rId20"/>
              </a:rPr>
              <a:t>Motorola Solutions</a:t>
            </a:r>
            <a:endParaRPr lang="en-US" sz="1800" dirty="0"/>
          </a:p>
          <a:p>
            <a:pPr lvl="0"/>
            <a:r>
              <a:rPr lang="en-US" sz="1800" u="sng" dirty="0">
                <a:hlinkClick r:id="rId21"/>
              </a:rPr>
              <a:t>Microchip Technology</a:t>
            </a:r>
            <a:endParaRPr lang="en-US" sz="1800" dirty="0"/>
          </a:p>
          <a:p>
            <a:pPr lvl="0"/>
            <a:r>
              <a:rPr lang="en-US" sz="1800" u="sng" dirty="0">
                <a:hlinkClick r:id="rId22"/>
              </a:rPr>
              <a:t>Microsoft</a:t>
            </a:r>
            <a:endParaRPr lang="en-US" sz="1800" dirty="0"/>
          </a:p>
          <a:p>
            <a:pPr lvl="0"/>
            <a:r>
              <a:rPr lang="en-US" sz="1800" u="sng" dirty="0">
                <a:hlinkClick r:id="rId23"/>
              </a:rPr>
              <a:t>NAB</a:t>
            </a:r>
            <a:endParaRPr lang="en-US" sz="1800" dirty="0"/>
          </a:p>
          <a:p>
            <a:pPr lvl="0"/>
            <a:r>
              <a:rPr lang="en-US" sz="1800" u="sng" dirty="0" smtClean="0">
                <a:hlinkClick r:id="rId24"/>
              </a:rPr>
              <a:t>NCTA</a:t>
            </a:r>
            <a:endParaRPr lang="en-US" sz="1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GB" smtClean="0"/>
              <a:t>Rich Kennedy, HP Enterprise</a:t>
            </a:r>
            <a:endParaRPr lang="en-GB" dirty="0"/>
          </a:p>
        </p:txBody>
      </p:sp>
      <p:sp>
        <p:nvSpPr>
          <p:cNvPr id="6" name="Date Placeholder 5"/>
          <p:cNvSpPr>
            <a:spLocks noGrp="1"/>
          </p:cNvSpPr>
          <p:nvPr>
            <p:ph type="dt" idx="15"/>
          </p:nvPr>
        </p:nvSpPr>
        <p:spPr/>
        <p:txBody>
          <a:bodyPr/>
          <a:lstStyle/>
          <a:p>
            <a:r>
              <a:rPr lang="en-US" smtClean="0"/>
              <a:t>November 2017</a:t>
            </a:r>
            <a:endParaRPr lang="en-GB" dirty="0"/>
          </a:p>
        </p:txBody>
      </p:sp>
    </p:spTree>
    <p:extLst>
      <p:ext uri="{BB962C8B-B14F-4D97-AF65-F5344CB8AC3E}">
        <p14:creationId xmlns:p14="http://schemas.microsoft.com/office/powerpoint/2010/main" val="92757610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Reply Comments Received</a:t>
            </a:r>
            <a:endParaRPr lang="en-US" dirty="0"/>
          </a:p>
        </p:txBody>
      </p:sp>
      <p:sp>
        <p:nvSpPr>
          <p:cNvPr id="3" name="Content Placeholder 2"/>
          <p:cNvSpPr>
            <a:spLocks noGrp="1"/>
          </p:cNvSpPr>
          <p:nvPr>
            <p:ph idx="1"/>
          </p:nvPr>
        </p:nvSpPr>
        <p:spPr>
          <a:xfrm>
            <a:off x="685800" y="1600200"/>
            <a:ext cx="7770813" cy="4875213"/>
          </a:xfrm>
        </p:spPr>
        <p:txBody>
          <a:bodyPr numCol="2"/>
          <a:lstStyle/>
          <a:p>
            <a:pPr lvl="0"/>
            <a:r>
              <a:rPr lang="en-US" sz="1800" u="sng" dirty="0">
                <a:hlinkClick r:id="rId2"/>
              </a:rPr>
              <a:t>New York City Police Department</a:t>
            </a:r>
            <a:endParaRPr lang="en-US" sz="1800" dirty="0"/>
          </a:p>
          <a:p>
            <a:pPr lvl="0"/>
            <a:r>
              <a:rPr lang="en-US" sz="1800" u="sng" dirty="0">
                <a:hlinkClick r:id="rId3"/>
              </a:rPr>
              <a:t>Nokia</a:t>
            </a:r>
            <a:endParaRPr lang="en-US" sz="1800" dirty="0"/>
          </a:p>
          <a:p>
            <a:pPr lvl="0"/>
            <a:r>
              <a:rPr lang="en-US" sz="1800" u="sng" dirty="0">
                <a:hlinkClick r:id="rId4"/>
              </a:rPr>
              <a:t>Novelda</a:t>
            </a:r>
            <a:endParaRPr lang="en-US" sz="1800" dirty="0"/>
          </a:p>
          <a:p>
            <a:pPr lvl="0"/>
            <a:r>
              <a:rPr lang="en-US" sz="1800" u="sng" dirty="0">
                <a:hlinkClick r:id="rId5"/>
              </a:rPr>
              <a:t>NPR</a:t>
            </a:r>
            <a:endParaRPr lang="en-US" sz="1800" dirty="0"/>
          </a:p>
          <a:p>
            <a:pPr lvl="0"/>
            <a:r>
              <a:rPr lang="en-US" sz="1800" u="sng" dirty="0">
                <a:hlinkClick r:id="rId6"/>
              </a:rPr>
              <a:t>National Spectrum Management Association</a:t>
            </a:r>
            <a:endParaRPr lang="en-US" sz="1800" dirty="0"/>
          </a:p>
          <a:p>
            <a:pPr lvl="0"/>
            <a:r>
              <a:rPr lang="en-US" sz="1800" u="sng" dirty="0">
                <a:hlinkClick r:id="rId7"/>
              </a:rPr>
              <a:t>NXP Semiconductors</a:t>
            </a:r>
            <a:endParaRPr lang="en-US" sz="1800" dirty="0"/>
          </a:p>
          <a:p>
            <a:pPr lvl="0"/>
            <a:r>
              <a:rPr lang="en-US" sz="1800" u="sng" dirty="0">
                <a:hlinkClick r:id="rId8"/>
              </a:rPr>
              <a:t>Open Technology Institute</a:t>
            </a:r>
            <a:endParaRPr lang="en-US" sz="1800" dirty="0"/>
          </a:p>
          <a:p>
            <a:pPr lvl="0"/>
            <a:r>
              <a:rPr lang="en-US" sz="1800" u="sng" dirty="0">
                <a:hlinkClick r:id="rId9"/>
              </a:rPr>
              <a:t>Pacific Gas and Electric</a:t>
            </a:r>
            <a:endParaRPr lang="en-US" sz="1800" dirty="0"/>
          </a:p>
          <a:p>
            <a:pPr lvl="0"/>
            <a:r>
              <a:rPr lang="en-US" sz="1800" u="sng" dirty="0">
                <a:hlinkClick r:id="rId10"/>
              </a:rPr>
              <a:t>Regional Wireless Cooperative</a:t>
            </a:r>
            <a:endParaRPr lang="en-US" sz="1800" dirty="0"/>
          </a:p>
          <a:p>
            <a:pPr lvl="0"/>
            <a:r>
              <a:rPr lang="en-US" sz="1800" u="sng" dirty="0">
                <a:hlinkClick r:id="rId11"/>
              </a:rPr>
              <a:t>Rural Wireless Association</a:t>
            </a:r>
            <a:endParaRPr lang="en-US" sz="1800" dirty="0"/>
          </a:p>
          <a:p>
            <a:pPr lvl="0"/>
            <a:r>
              <a:rPr lang="en-US" sz="1800" u="sng" dirty="0">
                <a:hlinkClick r:id="rId12"/>
              </a:rPr>
              <a:t>SES </a:t>
            </a:r>
            <a:r>
              <a:rPr lang="en-US" sz="1800" u="sng" dirty="0" err="1">
                <a:hlinkClick r:id="rId12"/>
              </a:rPr>
              <a:t>Americom</a:t>
            </a:r>
            <a:endParaRPr lang="en-US" sz="1800" dirty="0"/>
          </a:p>
          <a:p>
            <a:pPr lvl="0"/>
            <a:r>
              <a:rPr lang="en-US" sz="1800" u="sng" dirty="0">
                <a:hlinkClick r:id="rId13"/>
              </a:rPr>
              <a:t>SIA</a:t>
            </a:r>
            <a:endParaRPr lang="en-US" sz="1800" dirty="0"/>
          </a:p>
          <a:p>
            <a:pPr lvl="0"/>
            <a:r>
              <a:rPr lang="en-US" sz="1800" u="sng" dirty="0">
                <a:hlinkClick r:id="rId14"/>
              </a:rPr>
              <a:t>Southern Company Services</a:t>
            </a:r>
            <a:endParaRPr lang="en-US" sz="1800" dirty="0"/>
          </a:p>
          <a:p>
            <a:pPr lvl="0"/>
            <a:r>
              <a:rPr lang="en-US" sz="1800" u="sng" dirty="0" err="1">
                <a:hlinkClick r:id="rId15"/>
              </a:rPr>
              <a:t>Speedcast</a:t>
            </a:r>
            <a:r>
              <a:rPr lang="en-US" sz="1800" u="sng" dirty="0">
                <a:hlinkClick r:id="rId15"/>
              </a:rPr>
              <a:t> Communications</a:t>
            </a:r>
            <a:endParaRPr lang="en-US" sz="1800" dirty="0"/>
          </a:p>
          <a:p>
            <a:pPr lvl="0"/>
            <a:r>
              <a:rPr lang="en-US" sz="1800" u="sng" dirty="0">
                <a:hlinkClick r:id="rId16"/>
              </a:rPr>
              <a:t>Suffolk County, New York Police Department</a:t>
            </a:r>
            <a:endParaRPr lang="en-US" sz="1800" dirty="0"/>
          </a:p>
          <a:p>
            <a:pPr lvl="0"/>
            <a:r>
              <a:rPr lang="en-US" sz="1800" u="sng" dirty="0">
                <a:hlinkClick r:id="rId17"/>
              </a:rPr>
              <a:t>T-Mobile</a:t>
            </a:r>
            <a:endParaRPr lang="en-US" sz="1800" dirty="0"/>
          </a:p>
          <a:p>
            <a:pPr lvl="0"/>
            <a:r>
              <a:rPr lang="en-US" sz="1800" u="sng" dirty="0">
                <a:hlinkClick r:id="rId18"/>
              </a:rPr>
              <a:t>TIA</a:t>
            </a:r>
            <a:endParaRPr lang="en-US" sz="1800" dirty="0"/>
          </a:p>
          <a:p>
            <a:pPr lvl="0"/>
            <a:r>
              <a:rPr lang="en-US" sz="1800" u="sng" dirty="0">
                <a:hlinkClick r:id="rId19"/>
              </a:rPr>
              <a:t>TELESAT Canada</a:t>
            </a:r>
            <a:endParaRPr lang="en-US" sz="1800" dirty="0"/>
          </a:p>
          <a:p>
            <a:pPr lvl="0"/>
            <a:r>
              <a:rPr lang="en-US" sz="1800" u="sng" dirty="0">
                <a:hlinkClick r:id="rId20"/>
              </a:rPr>
              <a:t>Texas 911 Alliance</a:t>
            </a:r>
            <a:endParaRPr lang="en-US" sz="1800" dirty="0"/>
          </a:p>
          <a:p>
            <a:pPr lvl="0"/>
            <a:r>
              <a:rPr lang="en-US" sz="1800" u="sng" dirty="0">
                <a:hlinkClick r:id="rId21"/>
              </a:rPr>
              <a:t>US Cellular</a:t>
            </a:r>
            <a:endParaRPr lang="en-US" sz="1800" dirty="0"/>
          </a:p>
          <a:p>
            <a:pPr lvl="0"/>
            <a:r>
              <a:rPr lang="en-US" sz="1800" u="sng" dirty="0">
                <a:hlinkClick r:id="rId22"/>
              </a:rPr>
              <a:t>UTI/EEI</a:t>
            </a:r>
            <a:endParaRPr lang="en-US" sz="1800" dirty="0"/>
          </a:p>
          <a:p>
            <a:pPr lvl="0"/>
            <a:r>
              <a:rPr lang="en-US" sz="1800" u="sng" dirty="0">
                <a:hlinkClick r:id="rId23"/>
              </a:rPr>
              <a:t>Verizon</a:t>
            </a:r>
            <a:endParaRPr lang="en-US" sz="1800" dirty="0"/>
          </a:p>
          <a:p>
            <a:pPr lvl="0"/>
            <a:r>
              <a:rPr lang="en-US" sz="1800" u="sng" dirty="0">
                <a:hlinkClick r:id="rId24"/>
              </a:rPr>
              <a:t>WISER Systems</a:t>
            </a:r>
            <a:endParaRPr lang="en-US" sz="1800" dirty="0"/>
          </a:p>
          <a:p>
            <a:pPr lvl="0"/>
            <a:r>
              <a:rPr lang="en-US" sz="1800" u="sng" dirty="0">
                <a:hlinkClick r:id="rId25"/>
              </a:rPr>
              <a:t>WISP Association</a:t>
            </a:r>
            <a:endParaRPr lang="en-US" sz="1800" dirty="0"/>
          </a:p>
          <a:p>
            <a:pPr lvl="0"/>
            <a:r>
              <a:rPr lang="en-US" sz="1800" u="sng" dirty="0" err="1">
                <a:hlinkClick r:id="rId26"/>
              </a:rPr>
              <a:t>Worldvu</a:t>
            </a:r>
            <a:r>
              <a:rPr lang="en-US" sz="1800" u="sng" dirty="0">
                <a:hlinkClick r:id="rId26"/>
              </a:rPr>
              <a:t> Satellites</a:t>
            </a:r>
            <a:r>
              <a:rPr lang="en-US" sz="1800" dirty="0"/>
              <a:t> </a:t>
            </a:r>
          </a:p>
          <a:p>
            <a:pPr lvl="0"/>
            <a:r>
              <a:rPr lang="en-US" sz="1800" u="sng" dirty="0">
                <a:hlinkClick r:id="rId27"/>
              </a:rPr>
              <a:t>Zebra </a:t>
            </a:r>
            <a:r>
              <a:rPr lang="en-US" sz="1800" u="sng" dirty="0" smtClean="0">
                <a:hlinkClick r:id="rId27"/>
              </a:rPr>
              <a:t>Technologies</a:t>
            </a:r>
            <a:endParaRPr lang="en-US" sz="1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smtClean="0"/>
              <a:t>Rich Kennedy, HP Enterprise</a:t>
            </a:r>
            <a:endParaRPr lang="en-GB" dirty="0"/>
          </a:p>
        </p:txBody>
      </p:sp>
      <p:sp>
        <p:nvSpPr>
          <p:cNvPr id="6" name="Date Placeholder 5"/>
          <p:cNvSpPr>
            <a:spLocks noGrp="1"/>
          </p:cNvSpPr>
          <p:nvPr>
            <p:ph type="dt" idx="15"/>
          </p:nvPr>
        </p:nvSpPr>
        <p:spPr/>
        <p:txBody>
          <a:bodyPr/>
          <a:lstStyle/>
          <a:p>
            <a:r>
              <a:rPr lang="en-US" smtClean="0"/>
              <a:t>November 2017</a:t>
            </a:r>
            <a:endParaRPr lang="en-GB" dirty="0"/>
          </a:p>
        </p:txBody>
      </p:sp>
    </p:spTree>
    <p:extLst>
      <p:ext uri="{BB962C8B-B14F-4D97-AF65-F5344CB8AC3E}">
        <p14:creationId xmlns:p14="http://schemas.microsoft.com/office/powerpoint/2010/main" val="135670843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6"/>
          <p:cNvSpPr>
            <a:spLocks noGrp="1"/>
          </p:cNvSpPr>
          <p:nvPr>
            <p:ph type="ctrTitle"/>
          </p:nvPr>
        </p:nvSpPr>
        <p:spPr/>
        <p:txBody>
          <a:bodyPr/>
          <a:lstStyle/>
          <a:p>
            <a:r>
              <a:rPr lang="en-US" altLang="en-US" sz="4000" dirty="0" smtClean="0"/>
              <a:t>Actions [Required]</a:t>
            </a:r>
          </a:p>
        </p:txBody>
      </p:sp>
      <p:sp>
        <p:nvSpPr>
          <p:cNvPr id="18435" name="Subtitle 7"/>
          <p:cNvSpPr>
            <a:spLocks noGrp="1"/>
          </p:cNvSpPr>
          <p:nvPr>
            <p:ph type="subTitle" idx="1"/>
          </p:nvPr>
        </p:nvSpPr>
        <p:spPr>
          <a:xfrm>
            <a:off x="1371600" y="3505200"/>
            <a:ext cx="6400800" cy="2743200"/>
          </a:xfrm>
        </p:spPr>
        <p:txBody>
          <a:bodyPr/>
          <a:lstStyle/>
          <a:p>
            <a:r>
              <a:rPr lang="en-US" altLang="en-US" sz="2000" dirty="0" smtClean="0"/>
              <a:t>TBD</a:t>
            </a:r>
          </a:p>
        </p:txBody>
      </p:sp>
      <p:sp>
        <p:nvSpPr>
          <p:cNvPr id="4" name="Date Placeholder 3"/>
          <p:cNvSpPr>
            <a:spLocks noGrp="1"/>
          </p:cNvSpPr>
          <p:nvPr>
            <p:ph type="dt" sz="quarter" idx="10"/>
          </p:nvPr>
        </p:nvSpPr>
        <p:spPr/>
        <p:txBody>
          <a:bodyPr/>
          <a:lstStyle/>
          <a:p>
            <a:pPr>
              <a:defRPr/>
            </a:pPr>
            <a:r>
              <a:rPr lang="en-US" smtClean="0"/>
              <a:t>November 2017</a:t>
            </a:r>
            <a:endParaRPr lang="en-US"/>
          </a:p>
        </p:txBody>
      </p:sp>
      <p:sp>
        <p:nvSpPr>
          <p:cNvPr id="5" name="Footer Placeholder 4"/>
          <p:cNvSpPr>
            <a:spLocks noGrp="1"/>
          </p:cNvSpPr>
          <p:nvPr>
            <p:ph type="ftr" sz="quarter" idx="11"/>
          </p:nvPr>
        </p:nvSpPr>
        <p:spPr/>
        <p:txBody>
          <a:bodyPr/>
          <a:lstStyle/>
          <a:p>
            <a:pPr>
              <a:defRPr/>
            </a:pPr>
            <a:r>
              <a:rPr lang="en-US" smtClean="0"/>
              <a:t>Rich Kennedy, HP Enterprise</a:t>
            </a:r>
            <a:endParaRPr lang="en-US"/>
          </a:p>
        </p:txBody>
      </p:sp>
      <p:sp>
        <p:nvSpPr>
          <p:cNvPr id="2" name="Slide Number Placeholder 1"/>
          <p:cNvSpPr>
            <a:spLocks noGrp="1"/>
          </p:cNvSpPr>
          <p:nvPr>
            <p:ph type="sldNum" idx="12"/>
          </p:nvPr>
        </p:nvSpPr>
        <p:spPr/>
        <p:txBody>
          <a:bodyPr/>
          <a:lstStyle/>
          <a:p>
            <a:r>
              <a:rPr lang="en-GB" smtClean="0"/>
              <a:t>Slide </a:t>
            </a:r>
            <a:fld id="{DE40C9FC-4879-4F20-9ECA-A574A90476B7}" type="slidenum">
              <a:rPr lang="en-GB" smtClean="0"/>
              <a:pPr/>
              <a:t>18</a:t>
            </a:fld>
            <a:endParaRPr lang="en-GB"/>
          </a:p>
        </p:txBody>
      </p:sp>
    </p:spTree>
    <p:extLst>
      <p:ext uri="{BB962C8B-B14F-4D97-AF65-F5344CB8AC3E}">
        <p14:creationId xmlns:p14="http://schemas.microsoft.com/office/powerpoint/2010/main" val="333123817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t>Any Other Business</a:t>
            </a:r>
            <a:endParaRPr lang="en-US" sz="4000"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Next </a:t>
            </a:r>
            <a:r>
              <a:rPr lang="en-US" dirty="0" smtClean="0"/>
              <a:t>meeting: </a:t>
            </a:r>
            <a:r>
              <a:rPr lang="en-US" b="0" dirty="0" smtClean="0"/>
              <a:t>December 7, </a:t>
            </a:r>
            <a:r>
              <a:rPr lang="en-US" b="0" dirty="0" smtClean="0"/>
              <a:t>2017 at 2:30pm EDT</a:t>
            </a:r>
          </a:p>
          <a:p>
            <a:pPr>
              <a:buFont typeface="Arial" panose="020B0604020202020204" pitchFamily="34" charset="0"/>
              <a:buChar char="•"/>
            </a:pPr>
            <a:endParaRPr lang="en-US" b="0" dirty="0" smtClean="0"/>
          </a:p>
          <a:p>
            <a:pPr>
              <a:buFont typeface="Arial" panose="020B0604020202020204" pitchFamily="34" charset="0"/>
              <a:buChar char="•"/>
            </a:pPr>
            <a:endParaRPr lang="en-US" b="0" dirty="0"/>
          </a:p>
        </p:txBody>
      </p:sp>
      <p:sp>
        <p:nvSpPr>
          <p:cNvPr id="4" name="Date Placeholder 3"/>
          <p:cNvSpPr>
            <a:spLocks noGrp="1"/>
          </p:cNvSpPr>
          <p:nvPr>
            <p:ph type="dt" sz="half" idx="4294967295"/>
          </p:nvPr>
        </p:nvSpPr>
        <p:spPr>
          <a:xfrm>
            <a:off x="696912" y="333375"/>
            <a:ext cx="1589087" cy="276225"/>
          </a:xfrm>
          <a:prstGeom prst="rect">
            <a:avLst/>
          </a:prstGeom>
        </p:spPr>
        <p:txBody>
          <a:bodyPr/>
          <a:lstStyle/>
          <a:p>
            <a:pPr>
              <a:defRPr/>
            </a:pPr>
            <a:r>
              <a:rPr lang="en-US" smtClean="0"/>
              <a:t>November 2017</a:t>
            </a:r>
            <a:endParaRPr lang="en-US"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19</a:t>
            </a:fld>
            <a:endParaRPr lang="en-GB" dirty="0"/>
          </a:p>
        </p:txBody>
      </p:sp>
      <p:sp>
        <p:nvSpPr>
          <p:cNvPr id="7" name="Footer Placeholder 6"/>
          <p:cNvSpPr>
            <a:spLocks noGrp="1"/>
          </p:cNvSpPr>
          <p:nvPr>
            <p:ph type="ftr" idx="14"/>
          </p:nvPr>
        </p:nvSpPr>
        <p:spPr/>
        <p:txBody>
          <a:bodyPr/>
          <a:lstStyle/>
          <a:p>
            <a:r>
              <a:rPr lang="en-GB" smtClean="0"/>
              <a:t>Rich Kennedy, HP Enterprise</a:t>
            </a:r>
            <a:endParaRPr lang="en-GB" dirty="0"/>
          </a:p>
        </p:txBody>
      </p:sp>
    </p:spTree>
    <p:extLst>
      <p:ext uri="{BB962C8B-B14F-4D97-AF65-F5344CB8AC3E}">
        <p14:creationId xmlns:p14="http://schemas.microsoft.com/office/powerpoint/2010/main" val="229482888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p:txBody>
          <a:bodyPr/>
          <a:lstStyle/>
          <a:p>
            <a:pPr eaLnBrk="1" hangingPunct="1"/>
            <a:r>
              <a:rPr lang="en-US" sz="4000" dirty="0">
                <a:latin typeface="Times New Roman" charset="0"/>
              </a:rPr>
              <a:t>Agenda</a:t>
            </a:r>
          </a:p>
        </p:txBody>
      </p:sp>
      <p:sp>
        <p:nvSpPr>
          <p:cNvPr id="31746" name="Content Placeholder 2"/>
          <p:cNvSpPr>
            <a:spLocks noGrp="1"/>
          </p:cNvSpPr>
          <p:nvPr>
            <p:ph idx="1"/>
          </p:nvPr>
        </p:nvSpPr>
        <p:spPr>
          <a:xfrm>
            <a:off x="685800" y="2057398"/>
            <a:ext cx="7772400" cy="4114800"/>
          </a:xfrm>
        </p:spPr>
        <p:txBody>
          <a:bodyPr/>
          <a:lstStyle/>
          <a:p>
            <a:pPr>
              <a:buFont typeface="Arial" panose="020B0604020202020204" pitchFamily="34" charset="0"/>
              <a:buChar char="•"/>
            </a:pPr>
            <a:r>
              <a:rPr lang="en-US" altLang="en-US" dirty="0"/>
              <a:t>Approve </a:t>
            </a:r>
            <a:r>
              <a:rPr lang="en-US" altLang="en-US" dirty="0" smtClean="0"/>
              <a:t>the agenda</a:t>
            </a:r>
          </a:p>
          <a:p>
            <a:pPr>
              <a:buFont typeface="Arial" panose="020B0604020202020204" pitchFamily="34" charset="0"/>
              <a:buChar char="•"/>
            </a:pPr>
            <a:r>
              <a:rPr lang="en-US" altLang="en-US" dirty="0" smtClean="0"/>
              <a:t>Discussion items</a:t>
            </a:r>
          </a:p>
          <a:p>
            <a:pPr lvl="1">
              <a:buFont typeface="Arial" panose="020B0604020202020204" pitchFamily="34" charset="0"/>
              <a:buChar char="•"/>
            </a:pPr>
            <a:r>
              <a:rPr lang="en-US" altLang="en-US" dirty="0" smtClean="0"/>
              <a:t>ATSC 3.0 R&amp;O and FNPRM</a:t>
            </a:r>
          </a:p>
          <a:p>
            <a:pPr lvl="1">
              <a:buFont typeface="Arial" panose="020B0604020202020204" pitchFamily="34" charset="0"/>
              <a:buChar char="•"/>
            </a:pPr>
            <a:r>
              <a:rPr lang="en-US" altLang="en-US" dirty="0" smtClean="0"/>
              <a:t>Spectrum Frontiers R&amp;O</a:t>
            </a:r>
          </a:p>
          <a:p>
            <a:pPr lvl="1">
              <a:buFont typeface="Arial" panose="020B0604020202020204" pitchFamily="34" charset="0"/>
              <a:buChar char="•"/>
            </a:pPr>
            <a:r>
              <a:rPr lang="en-US" altLang="en-US" dirty="0" smtClean="0"/>
              <a:t>ISED Canada TVWS consultation</a:t>
            </a:r>
          </a:p>
          <a:p>
            <a:pPr lvl="1">
              <a:buFont typeface="Arial" panose="020B0604020202020204" pitchFamily="34" charset="0"/>
              <a:buChar char="•"/>
            </a:pPr>
            <a:r>
              <a:rPr lang="en-US" altLang="en-US" dirty="0" smtClean="0"/>
              <a:t>Mid-band spectrum NOI</a:t>
            </a:r>
            <a:endParaRPr lang="en-US" altLang="en-US" dirty="0" smtClean="0"/>
          </a:p>
          <a:p>
            <a:pPr>
              <a:buFont typeface="Arial" panose="020B0604020202020204" pitchFamily="34" charset="0"/>
              <a:buChar char="•"/>
            </a:pPr>
            <a:r>
              <a:rPr lang="en-US" altLang="en-US" dirty="0" smtClean="0"/>
              <a:t>Actions </a:t>
            </a:r>
            <a:r>
              <a:rPr lang="en-US" altLang="en-US" dirty="0"/>
              <a:t>required</a:t>
            </a:r>
          </a:p>
          <a:p>
            <a:pPr lvl="1">
              <a:buFont typeface="Arial" panose="020B0604020202020204" pitchFamily="34" charset="0"/>
              <a:buChar char="•"/>
            </a:pPr>
            <a:r>
              <a:rPr lang="en-US" altLang="en-US" dirty="0" smtClean="0"/>
              <a:t>TBD</a:t>
            </a:r>
            <a:endParaRPr lang="en-US" altLang="en-US" dirty="0"/>
          </a:p>
          <a:p>
            <a:pPr>
              <a:buFont typeface="Arial" panose="020B0604020202020204" pitchFamily="34" charset="0"/>
              <a:buChar char="•"/>
            </a:pPr>
            <a:r>
              <a:rPr lang="en-US" altLang="en-US" dirty="0" smtClean="0"/>
              <a:t>AOB </a:t>
            </a:r>
            <a:r>
              <a:rPr lang="en-US" altLang="en-US" dirty="0"/>
              <a:t>and Adjourn</a:t>
            </a:r>
          </a:p>
        </p:txBody>
      </p:sp>
      <p:sp>
        <p:nvSpPr>
          <p:cNvPr id="7" name="Date Placeholder 6"/>
          <p:cNvSpPr>
            <a:spLocks noGrp="1"/>
          </p:cNvSpPr>
          <p:nvPr>
            <p:ph type="dt" sz="quarter" idx="4294967295"/>
          </p:nvPr>
        </p:nvSpPr>
        <p:spPr>
          <a:xfrm>
            <a:off x="696912" y="333375"/>
            <a:ext cx="1589087" cy="276225"/>
          </a:xfrm>
          <a:prstGeom prst="rect">
            <a:avLst/>
          </a:prstGeom>
        </p:spPr>
        <p:txBody>
          <a:bodyPr/>
          <a:lstStyle/>
          <a:p>
            <a:pPr>
              <a:defRPr/>
            </a:pPr>
            <a:r>
              <a:rPr lang="en-US" smtClean="0"/>
              <a:t>November 2017</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3" name="Footer Placeholder 2"/>
          <p:cNvSpPr>
            <a:spLocks noGrp="1"/>
          </p:cNvSpPr>
          <p:nvPr>
            <p:ph type="ftr" idx="14"/>
          </p:nvPr>
        </p:nvSpPr>
        <p:spPr/>
        <p:txBody>
          <a:bodyPr/>
          <a:lstStyle/>
          <a:p>
            <a:r>
              <a:rPr lang="en-GB" dirty="0"/>
              <a:t>Rich Kennedy, HP Enterprise</a:t>
            </a:r>
          </a:p>
        </p:txBody>
      </p:sp>
      <p:sp>
        <p:nvSpPr>
          <p:cNvPr id="4" name="TextBox 3"/>
          <p:cNvSpPr txBox="1"/>
          <p:nvPr/>
        </p:nvSpPr>
        <p:spPr>
          <a:xfrm>
            <a:off x="609600" y="6504801"/>
            <a:ext cx="838200" cy="276999"/>
          </a:xfrm>
          <a:prstGeom prst="rect">
            <a:avLst/>
          </a:prstGeom>
          <a:solidFill>
            <a:schemeClr val="bg1"/>
          </a:solidFill>
        </p:spPr>
        <p:txBody>
          <a:bodyPr wrap="square" rtlCol="0">
            <a:spAutoFit/>
          </a:bodyPr>
          <a:lstStyle/>
          <a:p>
            <a:r>
              <a:rPr lang="en-US" sz="1200" dirty="0">
                <a:solidFill>
                  <a:schemeClr val="tx1"/>
                </a:solidFill>
              </a:rPr>
              <a:t>Agenda</a:t>
            </a:r>
          </a:p>
        </p:txBody>
      </p:sp>
    </p:spTree>
    <p:extLst>
      <p:ext uri="{BB962C8B-B14F-4D97-AF65-F5344CB8AC3E}">
        <p14:creationId xmlns:p14="http://schemas.microsoft.com/office/powerpoint/2010/main" val="194710395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p:txBody>
          <a:bodyPr/>
          <a:lstStyle/>
          <a:p>
            <a:pPr eaLnBrk="1" hangingPunct="1"/>
            <a:r>
              <a:rPr lang="en-US" sz="4000" dirty="0">
                <a:latin typeface="Times New Roman" charset="0"/>
              </a:rPr>
              <a:t>Administrative Items</a:t>
            </a:r>
          </a:p>
        </p:txBody>
      </p:sp>
      <p:sp>
        <p:nvSpPr>
          <p:cNvPr id="5123" name="Content Placeholder 2"/>
          <p:cNvSpPr>
            <a:spLocks noGrp="1"/>
          </p:cNvSpPr>
          <p:nvPr>
            <p:ph idx="1"/>
          </p:nvPr>
        </p:nvSpPr>
        <p:spPr>
          <a:xfrm>
            <a:off x="685800" y="2057400"/>
            <a:ext cx="7772400" cy="4114800"/>
          </a:xfrm>
        </p:spPr>
        <p:txBody>
          <a:bodyPr/>
          <a:lstStyle/>
          <a:p>
            <a:pPr eaLnBrk="1" hangingPunct="1">
              <a:defRPr/>
            </a:pPr>
            <a:r>
              <a:rPr lang="en-US" sz="2000" dirty="0">
                <a:ea typeface="+mn-ea"/>
                <a:cs typeface="+mn-cs"/>
              </a:rPr>
              <a:t>Required notices</a:t>
            </a:r>
          </a:p>
          <a:p>
            <a:pPr lvl="1">
              <a:defRPr/>
            </a:pPr>
            <a:r>
              <a:rPr lang="en-US" sz="1800" kern="1600" spc="-100" dirty="0"/>
              <a:t>Affiliation FAQ - </a:t>
            </a:r>
            <a:r>
              <a:rPr lang="en-US" sz="1800" u="sng" kern="1600" spc="-100" dirty="0">
                <a:hlinkClick r:id="rId2"/>
              </a:rPr>
              <a:t>http://standards.ieee.org/faqs/affiliationFAQ.html</a:t>
            </a:r>
            <a:endParaRPr lang="en-US" sz="1800" kern="1600" spc="-100" dirty="0"/>
          </a:p>
          <a:p>
            <a:pPr lvl="1">
              <a:defRPr/>
            </a:pPr>
            <a:r>
              <a:rPr lang="en-US" sz="1800" kern="1600" spc="-100" dirty="0"/>
              <a:t>Anti-Trust FAQ - </a:t>
            </a:r>
            <a:r>
              <a:rPr lang="en-US" sz="1800" u="sng" kern="1600" spc="-100" dirty="0">
                <a:hlinkClick r:id="rId3"/>
              </a:rPr>
              <a:t>http://standards.ieee.org/resources/antitrust-guidelines.pdf</a:t>
            </a:r>
            <a:endParaRPr lang="en-US" sz="1800" kern="1600" spc="-100" dirty="0"/>
          </a:p>
          <a:p>
            <a:pPr lvl="1">
              <a:defRPr/>
            </a:pPr>
            <a:r>
              <a:rPr lang="en-US" sz="1800" kern="1600" spc="-100" dirty="0"/>
              <a:t>Ethics - </a:t>
            </a:r>
            <a:r>
              <a:rPr lang="en-US" sz="1800" u="sng" kern="1600" spc="-100" dirty="0">
                <a:hlinkClick r:id="rId4"/>
              </a:rPr>
              <a:t>http://www.ieee.org/portal/cms_docs/about/CoE_poster.pdf</a:t>
            </a:r>
            <a:endParaRPr lang="en-US" sz="1800" kern="1600" spc="-100" dirty="0"/>
          </a:p>
          <a:p>
            <a:pPr lvl="1">
              <a:defRPr/>
            </a:pPr>
            <a:r>
              <a:rPr lang="en-US" sz="1800" kern="1600" spc="-100" dirty="0"/>
              <a:t>IEEE 802 WG Policies and Procedures - </a:t>
            </a:r>
            <a:r>
              <a:rPr lang="en-US" sz="1800" u="sng" kern="1600" spc="-100" dirty="0">
                <a:hlinkClick r:id="rId5"/>
              </a:rPr>
              <a:t>http://www.ieee802.org/devdocs.shtml</a:t>
            </a:r>
            <a:r>
              <a:rPr lang="en-US" sz="1800" u="sng" kern="1600" spc="-100" dirty="0"/>
              <a:t> </a:t>
            </a:r>
            <a:endParaRPr lang="en-US" sz="1800" b="1" spc="-100" dirty="0"/>
          </a:p>
          <a:p>
            <a:pPr eaLnBrk="1" hangingPunct="1">
              <a:defRPr/>
            </a:pPr>
            <a:r>
              <a:rPr lang="en-US" sz="2000" dirty="0">
                <a:ea typeface="+mn-ea"/>
                <a:cs typeface="+mn-cs"/>
              </a:rPr>
              <a:t>Officers</a:t>
            </a:r>
          </a:p>
          <a:p>
            <a:pPr lvl="1" eaLnBrk="1" hangingPunct="1">
              <a:defRPr/>
            </a:pPr>
            <a:r>
              <a:rPr lang="en-US" sz="1800" dirty="0"/>
              <a:t>Chair is Rich Kennedy (HP Enterprise)</a:t>
            </a:r>
          </a:p>
          <a:p>
            <a:pPr lvl="1" eaLnBrk="1" hangingPunct="1">
              <a:defRPr/>
            </a:pPr>
            <a:r>
              <a:rPr lang="en-US" sz="1800" dirty="0"/>
              <a:t>Vice-chair is Jay Holcomb (</a:t>
            </a:r>
            <a:r>
              <a:rPr lang="en-US" sz="1800" dirty="0" err="1"/>
              <a:t>Itron</a:t>
            </a:r>
            <a:r>
              <a:rPr lang="en-US" sz="1800" dirty="0"/>
              <a:t>) </a:t>
            </a:r>
          </a:p>
          <a:p>
            <a:pPr lvl="1" eaLnBrk="1" hangingPunct="1">
              <a:defRPr/>
            </a:pPr>
            <a:r>
              <a:rPr lang="en-US" sz="1800" dirty="0"/>
              <a:t>Secretary: Allan Zhu (Huawei)</a:t>
            </a:r>
          </a:p>
        </p:txBody>
      </p:sp>
      <p:sp>
        <p:nvSpPr>
          <p:cNvPr id="7" name="Date Placeholder 6"/>
          <p:cNvSpPr>
            <a:spLocks noGrp="1"/>
          </p:cNvSpPr>
          <p:nvPr>
            <p:ph type="dt" sz="quarter" idx="4294967295"/>
          </p:nvPr>
        </p:nvSpPr>
        <p:spPr>
          <a:xfrm>
            <a:off x="696912" y="333375"/>
            <a:ext cx="1589087" cy="276225"/>
          </a:xfrm>
          <a:prstGeom prst="rect">
            <a:avLst/>
          </a:prstGeom>
        </p:spPr>
        <p:txBody>
          <a:bodyPr/>
          <a:lstStyle/>
          <a:p>
            <a:pPr>
              <a:defRPr/>
            </a:pPr>
            <a:r>
              <a:rPr lang="en-US" smtClean="0"/>
              <a:t>November 2017</a:t>
            </a:r>
            <a:endParaRPr lang="en-US" dirty="0"/>
          </a:p>
        </p:txBody>
      </p:sp>
      <p:sp>
        <p:nvSpPr>
          <p:cNvPr id="2" name="Slide Number Placeholder 1"/>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3" name="Footer Placeholder 2"/>
          <p:cNvSpPr>
            <a:spLocks noGrp="1"/>
          </p:cNvSpPr>
          <p:nvPr>
            <p:ph type="ftr" idx="14"/>
          </p:nvPr>
        </p:nvSpPr>
        <p:spPr/>
        <p:txBody>
          <a:bodyPr/>
          <a:lstStyle/>
          <a:p>
            <a:r>
              <a:rPr lang="en-GB"/>
              <a:t>Rich Kennedy, HP Enterprise</a:t>
            </a:r>
            <a:endParaRPr lang="en-GB" dirty="0"/>
          </a:p>
        </p:txBody>
      </p:sp>
    </p:spTree>
    <p:extLst>
      <p:ext uri="{BB962C8B-B14F-4D97-AF65-F5344CB8AC3E}">
        <p14:creationId xmlns:p14="http://schemas.microsoft.com/office/powerpoint/2010/main" val="401866275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noFill/>
        </p:spPr>
        <p:txBody>
          <a:bodyPr/>
          <a:lstStyle/>
          <a:p>
            <a:r>
              <a:rPr lang="en-US" smtClean="0"/>
              <a:t>November 2017</a:t>
            </a:r>
            <a:endParaRPr lang="en-US"/>
          </a:p>
        </p:txBody>
      </p:sp>
      <p:sp>
        <p:nvSpPr>
          <p:cNvPr id="7171" name="Footer Placeholder 2"/>
          <p:cNvSpPr>
            <a:spLocks noGrp="1"/>
          </p:cNvSpPr>
          <p:nvPr>
            <p:ph type="ftr" sz="quarter" idx="11"/>
          </p:nvPr>
        </p:nvSpPr>
        <p:spPr>
          <a:noFill/>
        </p:spPr>
        <p:txBody>
          <a:bodyPr/>
          <a:lstStyle/>
          <a:p>
            <a:r>
              <a:rPr lang="en-US"/>
              <a:t>Rich Kennedy, HP Enterprise</a:t>
            </a:r>
          </a:p>
        </p:txBody>
      </p:sp>
      <p:sp>
        <p:nvSpPr>
          <p:cNvPr id="7173" name="Rectangle 2"/>
          <p:cNvSpPr>
            <a:spLocks noGrp="1" noChangeArrowheads="1"/>
          </p:cNvSpPr>
          <p:nvPr>
            <p:ph type="title" idx="4294967295"/>
          </p:nvPr>
        </p:nvSpPr>
        <p:spPr>
          <a:xfrm>
            <a:off x="381000" y="685800"/>
            <a:ext cx="8458200" cy="914400"/>
          </a:xfrm>
        </p:spPr>
        <p:txBody>
          <a:bodyPr lIns="91440" tIns="45720" rIns="91440" bIns="45720"/>
          <a:lstStyle/>
          <a:p>
            <a:r>
              <a:rPr lang="en-US" sz="2800" u="sng" dirty="0"/>
              <a:t>Other Guidelines for IEEE WG Meetings</a:t>
            </a:r>
          </a:p>
        </p:txBody>
      </p:sp>
      <p:sp>
        <p:nvSpPr>
          <p:cNvPr id="7174"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2400" b="1" u="sng">
              <a:solidFill>
                <a:srgbClr val="000099"/>
              </a:solidFill>
              <a:latin typeface="Helvetica" pitchFamily="34" charset="0"/>
            </a:endParaRPr>
          </a:p>
        </p:txBody>
      </p:sp>
      <p:sp>
        <p:nvSpPr>
          <p:cNvPr id="7175" name="Rectangle 4"/>
          <p:cNvSpPr>
            <a:spLocks noChangeArrowheads="1"/>
          </p:cNvSpPr>
          <p:nvPr/>
        </p:nvSpPr>
        <p:spPr bwMode="auto">
          <a:xfrm>
            <a:off x="685800" y="1600200"/>
            <a:ext cx="7772400" cy="41148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lnSpc>
                <a:spcPct val="80000"/>
              </a:lnSpc>
            </a:pPr>
            <a:endParaRPr lang="en-US" altLang="en-US" sz="800" u="sng" dirty="0">
              <a:solidFill>
                <a:srgbClr val="FF0000"/>
              </a:solidFill>
              <a:cs typeface="Arial" pitchFamily="34" charset="0"/>
            </a:endParaRPr>
          </a:p>
          <a:p>
            <a:pPr lvl="0" eaLnBrk="1" hangingPunct="1">
              <a:lnSpc>
                <a:spcPct val="80000"/>
              </a:lnSpc>
              <a:spcAft>
                <a:spcPct val="40000"/>
              </a:spcAft>
              <a:buFont typeface="Arial" pitchFamily="34" charset="0"/>
              <a:buChar char="•"/>
            </a:pPr>
            <a:r>
              <a:rPr lang="en-US" altLang="en-US" sz="2000" b="1" dirty="0">
                <a:solidFill>
                  <a:schemeClr val="accent6">
                    <a:lumMod val="75000"/>
                  </a:schemeClr>
                </a:solidFill>
                <a:cs typeface="Arial" pitchFamily="34" charset="0"/>
              </a:rPr>
              <a:t>All IEEE-SA standards meetings shall be conducted in compliance with all applicable laws, including antitrust and competition laws. </a:t>
            </a: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discuss the interpretation, validity, or essentiality of patents/patent claims. </a:t>
            </a: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discuss specific license rates, terms, or conditions.</a:t>
            </a:r>
          </a:p>
          <a:p>
            <a:pPr lvl="2" eaLnBrk="1" hangingPunct="1">
              <a:lnSpc>
                <a:spcPct val="80000"/>
              </a:lnSpc>
              <a:spcAft>
                <a:spcPct val="40000"/>
              </a:spcAft>
              <a:buFont typeface="Arial" pitchFamily="34" charset="0"/>
              <a:buChar char="•"/>
            </a:pPr>
            <a:r>
              <a:rPr lang="en-US" altLang="en-US" sz="1600" dirty="0">
                <a:solidFill>
                  <a:schemeClr val="accent6">
                    <a:lumMod val="75000"/>
                  </a:schemeClr>
                </a:solidFill>
                <a:cs typeface="Arial" pitchFamily="34" charset="0"/>
              </a:rPr>
              <a:t>Relative costs, including licensing costs of essential patent claims, of different technical approaches may be discussed in standards development meetings. </a:t>
            </a:r>
          </a:p>
          <a:p>
            <a:pPr lvl="3" eaLnBrk="1" hangingPunct="1">
              <a:lnSpc>
                <a:spcPct val="80000"/>
              </a:lnSpc>
              <a:spcAft>
                <a:spcPct val="40000"/>
              </a:spcAft>
              <a:buFont typeface="Arial" pitchFamily="34" charset="0"/>
              <a:buChar char="•"/>
            </a:pPr>
            <a:r>
              <a:rPr lang="en-GB" altLang="en-US" sz="1600" dirty="0">
                <a:solidFill>
                  <a:schemeClr val="accent6">
                    <a:lumMod val="75000"/>
                  </a:schemeClr>
                </a:solidFill>
                <a:cs typeface="Arial" pitchFamily="34" charset="0"/>
              </a:rPr>
              <a:t>Technical considerations remain primary focus</a:t>
            </a:r>
            <a:endParaRPr lang="en-US" altLang="en-US" sz="1600" dirty="0">
              <a:solidFill>
                <a:schemeClr val="accent6">
                  <a:lumMod val="75000"/>
                </a:schemeClr>
              </a:solidFill>
              <a:cs typeface="Arial" pitchFamily="34" charset="0"/>
            </a:endParaRP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discuss or engage in the fixing of product prices, allocation of customers, or division of sales markets.</a:t>
            </a: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discuss the status or substance of ongoing or threatened litigation.</a:t>
            </a: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be silent if inappropriate topics are discussed … do formally object.</a:t>
            </a:r>
          </a:p>
          <a:p>
            <a:pPr lvl="0" algn="ctr" eaLnBrk="1" hangingPunct="1">
              <a:lnSpc>
                <a:spcPct val="80000"/>
              </a:lnSpc>
            </a:pPr>
            <a:r>
              <a:rPr lang="en-US" altLang="en-US" sz="1050" b="1" dirty="0">
                <a:solidFill>
                  <a:schemeClr val="accent6">
                    <a:lumMod val="75000"/>
                  </a:schemeClr>
                </a:solidFill>
                <a:cs typeface="Arial" pitchFamily="34" charset="0"/>
              </a:rPr>
              <a:t>---------------------------------------------------------------   </a:t>
            </a:r>
            <a:endParaRPr lang="en-US" altLang="en-US" sz="1400" b="1" dirty="0">
              <a:solidFill>
                <a:schemeClr val="accent6">
                  <a:lumMod val="75000"/>
                </a:schemeClr>
              </a:solidFill>
              <a:cs typeface="Arial" pitchFamily="34" charset="0"/>
            </a:endParaRPr>
          </a:p>
          <a:p>
            <a:pPr lvl="0" algn="ctr" eaLnBrk="1" hangingPunct="1">
              <a:lnSpc>
                <a:spcPct val="80000"/>
              </a:lnSpc>
            </a:pPr>
            <a:r>
              <a:rPr lang="en-US" altLang="en-US" sz="1400" b="1" dirty="0">
                <a:solidFill>
                  <a:schemeClr val="accent6">
                    <a:lumMod val="75000"/>
                  </a:schemeClr>
                </a:solidFill>
                <a:cs typeface="Arial" pitchFamily="34" charset="0"/>
              </a:rPr>
              <a:t>See </a:t>
            </a:r>
            <a:r>
              <a:rPr lang="en-US" altLang="en-US" sz="1400" b="1" i="1" dirty="0">
                <a:solidFill>
                  <a:schemeClr val="accent6">
                    <a:lumMod val="75000"/>
                  </a:schemeClr>
                </a:solidFill>
                <a:cs typeface="Arial" pitchFamily="34" charset="0"/>
              </a:rPr>
              <a:t>IEEE-SA Standards Board Operations Manual</a:t>
            </a:r>
            <a:r>
              <a:rPr lang="en-US" altLang="en-US" sz="1400" b="1" dirty="0">
                <a:solidFill>
                  <a:schemeClr val="accent6">
                    <a:lumMod val="75000"/>
                  </a:schemeClr>
                </a:solidFill>
                <a:cs typeface="Arial" pitchFamily="34" charset="0"/>
              </a:rPr>
              <a:t>, clause 5.3.10 and </a:t>
            </a:r>
            <a:r>
              <a:rPr lang="en-GB" altLang="en-US" sz="1400" b="1" dirty="0">
                <a:solidFill>
                  <a:schemeClr val="accent6">
                    <a:lumMod val="75000"/>
                  </a:schemeClr>
                </a:solidFill>
                <a:cs typeface="Arial" pitchFamily="34" charset="0"/>
              </a:rPr>
              <a:t>“Promoting Competition and Innovation: What You Need to Know about the IEEE Standards Association's Antitrust and Competition Policy”</a:t>
            </a:r>
            <a:r>
              <a:rPr lang="en-US" altLang="en-US" sz="1400" b="1" dirty="0">
                <a:solidFill>
                  <a:schemeClr val="accent6">
                    <a:lumMod val="75000"/>
                  </a:schemeClr>
                </a:solidFill>
                <a:cs typeface="Arial" pitchFamily="34" charset="0"/>
              </a:rPr>
              <a:t> for more details.</a:t>
            </a:r>
          </a:p>
        </p:txBody>
      </p:sp>
      <p:sp>
        <p:nvSpPr>
          <p:cNvPr id="2" name="Slide Number Placeholder 1"/>
          <p:cNvSpPr>
            <a:spLocks noGrp="1"/>
          </p:cNvSpPr>
          <p:nvPr>
            <p:ph type="sldNum" sz="quarter" idx="12"/>
          </p:nvPr>
        </p:nvSpPr>
        <p:spPr/>
        <p:txBody>
          <a:bodyPr/>
          <a:lstStyle/>
          <a:p>
            <a:pPr>
              <a:defRPr/>
            </a:pPr>
            <a:r>
              <a:rPr lang="en-US"/>
              <a:t>Slide </a:t>
            </a:r>
            <a:fld id="{4F8DB7B0-6F79-49ED-8154-EC3DF243439D}" type="slidenum">
              <a:rPr lang="en-US" smtClean="0"/>
              <a:pPr>
                <a:defRPr/>
              </a:pPr>
              <a:t>4</a:t>
            </a:fld>
            <a:endParaRPr lang="en-US"/>
          </a:p>
        </p:txBody>
      </p:sp>
    </p:spTree>
    <p:extLst>
      <p:ext uri="{BB962C8B-B14F-4D97-AF65-F5344CB8AC3E}">
        <p14:creationId xmlns:p14="http://schemas.microsoft.com/office/powerpoint/2010/main" val="3099155495"/>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Text Box 3"/>
          <p:cNvSpPr txBox="1">
            <a:spLocks noChangeArrowheads="1"/>
          </p:cNvSpPr>
          <p:nvPr/>
        </p:nvSpPr>
        <p:spPr bwMode="auto">
          <a:xfrm>
            <a:off x="4344988" y="6475413"/>
            <a:ext cx="528637" cy="3635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9pPr>
          </a:lstStyle>
          <a:p>
            <a:pPr>
              <a:buClrTx/>
              <a:buFontTx/>
              <a:buNone/>
            </a:pPr>
            <a:r>
              <a:rPr lang="en-US" altLang="en-US">
                <a:solidFill>
                  <a:srgbClr val="000000"/>
                </a:solidFill>
                <a:ea typeface="MS Gothic" panose="020B0609070205080204" pitchFamily="49" charset="-128"/>
              </a:rPr>
              <a:t>Slide </a:t>
            </a:r>
            <a:fld id="{A69C2200-593A-4461-A730-611B8567F5BC}" type="slidenum">
              <a:rPr lang="en-US" altLang="en-US">
                <a:solidFill>
                  <a:srgbClr val="000000"/>
                </a:solidFill>
                <a:ea typeface="MS Gothic" panose="020B0609070205080204" pitchFamily="49" charset="-128"/>
              </a:rPr>
              <a:pPr>
                <a:buClrTx/>
                <a:buFontTx/>
                <a:buNone/>
              </a:pPr>
              <a:t>5</a:t>
            </a:fld>
            <a:endParaRPr lang="en-US" altLang="en-US">
              <a:solidFill>
                <a:srgbClr val="000000"/>
              </a:solidFill>
              <a:ea typeface="MS Gothic" panose="020B0609070205080204" pitchFamily="49" charset="-128"/>
            </a:endParaRPr>
          </a:p>
        </p:txBody>
      </p:sp>
      <p:sp>
        <p:nvSpPr>
          <p:cNvPr id="4100" name="Text Box 4"/>
          <p:cNvSpPr txBox="1">
            <a:spLocks noChangeArrowheads="1"/>
          </p:cNvSpPr>
          <p:nvPr/>
        </p:nvSpPr>
        <p:spPr bwMode="auto">
          <a:xfrm>
            <a:off x="685800" y="609600"/>
            <a:ext cx="8001000" cy="11604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9pPr>
          </a:lstStyle>
          <a:p>
            <a:pPr algn="ctr">
              <a:buClrTx/>
              <a:buFontTx/>
              <a:buNone/>
            </a:pPr>
            <a:r>
              <a:rPr lang="en-GB" altLang="en-US" sz="3200" b="1" dirty="0">
                <a:solidFill>
                  <a:srgbClr val="000000"/>
                </a:solidFill>
                <a:ea typeface="MS Gothic" panose="020B0609070205080204" pitchFamily="49" charset="-128"/>
              </a:rPr>
              <a:t>Participation in IEEE 802 Meetings</a:t>
            </a:r>
          </a:p>
        </p:txBody>
      </p:sp>
      <p:sp>
        <p:nvSpPr>
          <p:cNvPr id="4101" name="Text Box 5"/>
          <p:cNvSpPr txBox="1">
            <a:spLocks noChangeArrowheads="1"/>
          </p:cNvSpPr>
          <p:nvPr/>
        </p:nvSpPr>
        <p:spPr bwMode="auto">
          <a:xfrm>
            <a:off x="685800" y="1554163"/>
            <a:ext cx="7848600" cy="46180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160" tIns="46080" rIns="92160" bIns="46080"/>
          <a:lstStyle>
            <a:lvl1pPr marL="342900" indent="-334963">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FFFFFF"/>
                </a:solidFill>
                <a:latin typeface="Times New Roman" panose="02020603050405020304" pitchFamily="18" charset="0"/>
                <a:ea typeface="ＭＳ Ｐゴシック" panose="020B0600070205080204" pitchFamily="34" charset="-128"/>
              </a:defRPr>
            </a:lvl1pPr>
            <a:lvl2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FFFFFF"/>
                </a:solidFill>
                <a:latin typeface="Times New Roman" panose="02020603050405020304" pitchFamily="18" charset="0"/>
                <a:ea typeface="ＭＳ Ｐゴシック" panose="020B0600070205080204" pitchFamily="34" charset="-128"/>
              </a:defRPr>
            </a:lvl2pPr>
            <a:lvl3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FFFFFF"/>
                </a:solidFill>
                <a:latin typeface="Times New Roman" panose="02020603050405020304" pitchFamily="18" charset="0"/>
                <a:ea typeface="ＭＳ Ｐゴシック" panose="020B0600070205080204" pitchFamily="34" charset="-128"/>
              </a:defRPr>
            </a:lvl3pPr>
            <a:lvl4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FFFFFF"/>
                </a:solidFill>
                <a:latin typeface="Times New Roman" panose="02020603050405020304" pitchFamily="18" charset="0"/>
                <a:ea typeface="ＭＳ Ｐゴシック" panose="020B0600070205080204" pitchFamily="34" charset="-128"/>
              </a:defRPr>
            </a:lvl4pPr>
            <a:lvl5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FFFFFF"/>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FFFFFF"/>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FFFFFF"/>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FFFFFF"/>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FFFFFF"/>
                </a:solidFill>
                <a:latin typeface="Times New Roman" panose="02020603050405020304" pitchFamily="18" charset="0"/>
                <a:ea typeface="ＭＳ Ｐゴシック" panose="020B0600070205080204" pitchFamily="34" charset="-128"/>
              </a:defRPr>
            </a:lvl9pPr>
          </a:lstStyle>
          <a:p>
            <a:pPr>
              <a:spcBef>
                <a:spcPts val="600"/>
              </a:spcBef>
              <a:buClrTx/>
              <a:buFontTx/>
              <a:buNone/>
            </a:pPr>
            <a:r>
              <a:rPr lang="en-GB" altLang="en-US" sz="1600" b="1" dirty="0">
                <a:solidFill>
                  <a:srgbClr val="000000"/>
                </a:solidFill>
                <a:ea typeface="MS Gothic" panose="020B0609070205080204" pitchFamily="49" charset="-128"/>
              </a:rPr>
              <a:t>Participation in any IEEE 802 meeting (Sponsor, Sponsor subgroup, Working Group, Working Group subgroup, etc.) is on an individual basis</a:t>
            </a:r>
          </a:p>
          <a:p>
            <a:pPr marL="339725" indent="-336550">
              <a:spcBef>
                <a:spcPts val="600"/>
              </a:spcBef>
              <a:buFont typeface="Arial" panose="020B0604020202020204" pitchFamily="34" charset="0"/>
              <a:buChar char="•"/>
            </a:pPr>
            <a:r>
              <a:rPr lang="en-GB" altLang="en-US" sz="1400" b="1" dirty="0">
                <a:solidFill>
                  <a:srgbClr val="000000"/>
                </a:solidFill>
                <a:ea typeface="MS Gothic" panose="020B0609070205080204" pitchFamily="49" charset="-128"/>
              </a:rPr>
              <a:t>Participants in the IEEE standards development individual process shall act based on their qualifications and experience. (</a:t>
            </a:r>
            <a:r>
              <a:rPr lang="en-GB" altLang="en-US" sz="1400" b="1" dirty="0">
                <a:solidFill>
                  <a:srgbClr val="000000"/>
                </a:solidFill>
                <a:ea typeface="MS Gothic" panose="020B0609070205080204" pitchFamily="49" charset="-128"/>
                <a:hlinkClick r:id="rId3"/>
              </a:rPr>
              <a:t>https://standards.ieee.org/develop/policies/bylaws/sb_bylaws.pdf  section 5.2.1</a:t>
            </a:r>
            <a:r>
              <a:rPr lang="en-GB" altLang="en-US" sz="1400" b="1" dirty="0">
                <a:solidFill>
                  <a:srgbClr val="000000"/>
                </a:solidFill>
                <a:ea typeface="MS Gothic" panose="020B0609070205080204" pitchFamily="49" charset="-128"/>
              </a:rPr>
              <a:t>)</a:t>
            </a:r>
          </a:p>
          <a:p>
            <a:pPr marL="339725" indent="-336550">
              <a:spcBef>
                <a:spcPts val="600"/>
              </a:spcBef>
              <a:buFont typeface="Arial" panose="020B0604020202020204" pitchFamily="34" charset="0"/>
              <a:buChar char="•"/>
            </a:pPr>
            <a:r>
              <a:rPr lang="en-GB" altLang="en-US" sz="1400" b="1" dirty="0">
                <a:solidFill>
                  <a:srgbClr val="000000"/>
                </a:solidFill>
                <a:ea typeface="MS Gothic" panose="020B0609070205080204" pitchFamily="49" charset="-128"/>
              </a:rPr>
              <a:t>IEEE 802 Working Group membership is by individual; “Working Group members shall participate in the consensus process in a manner consistent with their professional expert opinion as individuals, and not as organizational representatives”. (</a:t>
            </a:r>
            <a:r>
              <a:rPr lang="en-GB" altLang="en-US" sz="1400" b="1" dirty="0" err="1">
                <a:solidFill>
                  <a:srgbClr val="000000"/>
                </a:solidFill>
                <a:ea typeface="MS Gothic" panose="020B0609070205080204" pitchFamily="49" charset="-128"/>
              </a:rPr>
              <a:t>subclause</a:t>
            </a:r>
            <a:r>
              <a:rPr lang="en-GB" altLang="en-US" sz="1400" b="1" dirty="0">
                <a:solidFill>
                  <a:srgbClr val="000000"/>
                </a:solidFill>
                <a:ea typeface="MS Gothic" panose="020B0609070205080204" pitchFamily="49" charset="-128"/>
              </a:rPr>
              <a:t> 4.2.1 “Establishment”, of the IEEE 802 LMSC Working Group Policies and Procedures)</a:t>
            </a:r>
          </a:p>
          <a:p>
            <a:pPr marL="339725" indent="-336550">
              <a:spcBef>
                <a:spcPts val="600"/>
              </a:spcBef>
              <a:buFont typeface="Arial" panose="020B0604020202020204" pitchFamily="34" charset="0"/>
              <a:buChar char="•"/>
            </a:pPr>
            <a:r>
              <a:rPr lang="en-GB" altLang="en-US" sz="1400" b="1" dirty="0">
                <a:solidFill>
                  <a:srgbClr val="000000"/>
                </a:solidFill>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39725" indent="-336550">
              <a:spcBef>
                <a:spcPts val="600"/>
              </a:spcBef>
              <a:buFont typeface="Arial" panose="020B0604020202020204" pitchFamily="34" charset="0"/>
              <a:buChar char="•"/>
            </a:pPr>
            <a:r>
              <a:rPr lang="en-GB" altLang="en-US" sz="1400" b="1" dirty="0">
                <a:solidFill>
                  <a:srgbClr val="000000"/>
                </a:solidFill>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b="1" u="sng" dirty="0">
                <a:solidFill>
                  <a:srgbClr val="000000"/>
                </a:solidFill>
                <a:ea typeface="MS Gothic" panose="020B0609070205080204" pitchFamily="49" charset="-128"/>
                <a:hlinkClick r:id="rId4"/>
              </a:rPr>
              <a:t>https://standards.ieee.org/develop/policies/bylaws/sb_bylaws.pdf </a:t>
            </a:r>
            <a:r>
              <a:rPr lang="en-GB" altLang="en-US" sz="1400" b="1" dirty="0">
                <a:solidFill>
                  <a:srgbClr val="000000"/>
                </a:solidFill>
                <a:ea typeface="MS Gothic" panose="020B0609070205080204" pitchFamily="49" charset="-128"/>
                <a:hlinkClick r:id="rId4"/>
              </a:rPr>
              <a:t> </a:t>
            </a:r>
            <a:r>
              <a:rPr lang="en-GB" altLang="en-US" sz="1400" b="1" dirty="0">
                <a:solidFill>
                  <a:srgbClr val="000000"/>
                </a:solidFill>
                <a:ea typeface="MS Gothic" panose="020B0609070205080204" pitchFamily="49" charset="-128"/>
              </a:rPr>
              <a:t>section 5.2.1.3 and the IEEE 802 LMSC Working Group Policies and Procedures, </a:t>
            </a:r>
            <a:r>
              <a:rPr lang="en-GB" altLang="en-US" sz="1400" b="1" dirty="0" err="1">
                <a:solidFill>
                  <a:srgbClr val="000000"/>
                </a:solidFill>
                <a:ea typeface="MS Gothic" panose="020B0609070205080204" pitchFamily="49" charset="-128"/>
              </a:rPr>
              <a:t>subclause</a:t>
            </a:r>
            <a:r>
              <a:rPr lang="en-GB" altLang="en-US" sz="1400" b="1" dirty="0">
                <a:solidFill>
                  <a:srgbClr val="000000"/>
                </a:solidFill>
                <a:ea typeface="MS Gothic" panose="020B0609070205080204" pitchFamily="49" charset="-128"/>
              </a:rPr>
              <a:t> 3.4.1 “Chair”, list item x.</a:t>
            </a:r>
          </a:p>
          <a:p>
            <a:pPr>
              <a:spcBef>
                <a:spcPts val="600"/>
              </a:spcBef>
              <a:buClrTx/>
              <a:buFontTx/>
              <a:buNone/>
            </a:pPr>
            <a:r>
              <a:rPr lang="en-GB" altLang="en-US" sz="1600" b="1" dirty="0">
                <a:solidFill>
                  <a:srgbClr val="000000"/>
                </a:solidFill>
                <a:ea typeface="MS Gothic" panose="020B0609070205080204" pitchFamily="49" charset="-128"/>
              </a:rPr>
              <a:t>By participating in IEEE 802 meetings, you accept these requirements.  If you do not agree to these policies then you shall not participate.</a:t>
            </a:r>
          </a:p>
          <a:p>
            <a:pPr algn="ctr">
              <a:spcBef>
                <a:spcPts val="600"/>
              </a:spcBef>
              <a:buClrTx/>
              <a:buFontTx/>
              <a:buNone/>
            </a:pPr>
            <a:r>
              <a:rPr lang="en-GB" altLang="en-US" dirty="0">
                <a:solidFill>
                  <a:srgbClr val="000000"/>
                </a:solidFill>
                <a:ea typeface="MS Gothic" panose="020B0609070205080204" pitchFamily="49" charset="-128"/>
              </a:rPr>
              <a:t>(Latest revision of IEEE 802 LMSC Working Group Policies and Procedures: </a:t>
            </a:r>
            <a:r>
              <a:rPr lang="en-GB" altLang="en-US" dirty="0">
                <a:solidFill>
                  <a:srgbClr val="000000"/>
                </a:solidFill>
                <a:ea typeface="MS Gothic" panose="020B0609070205080204" pitchFamily="49" charset="-128"/>
                <a:hlinkClick r:id="rId5"/>
              </a:rPr>
              <a:t>http://www.ieee802.org/devdocs.shtml</a:t>
            </a:r>
            <a:r>
              <a:rPr lang="en-GB" altLang="en-US" dirty="0">
                <a:solidFill>
                  <a:srgbClr val="000000"/>
                </a:solidFill>
                <a:ea typeface="MS Gothic" panose="020B0609070205080204" pitchFamily="49" charset="-128"/>
              </a:rPr>
              <a:t>)</a:t>
            </a:r>
          </a:p>
          <a:p>
            <a:pPr>
              <a:spcBef>
                <a:spcPts val="600"/>
              </a:spcBef>
              <a:buClrTx/>
              <a:buFontTx/>
              <a:buNone/>
            </a:pPr>
            <a:endParaRPr lang="en-GB" altLang="en-US" dirty="0">
              <a:solidFill>
                <a:srgbClr val="000000"/>
              </a:solidFill>
              <a:ea typeface="MS Gothic" panose="020B0609070205080204" pitchFamily="49" charset="-128"/>
            </a:endParaRPr>
          </a:p>
        </p:txBody>
      </p:sp>
      <p:sp>
        <p:nvSpPr>
          <p:cNvPr id="2" name="Date Placeholder 1"/>
          <p:cNvSpPr>
            <a:spLocks noGrp="1"/>
          </p:cNvSpPr>
          <p:nvPr>
            <p:ph type="dt" idx="10"/>
          </p:nvPr>
        </p:nvSpPr>
        <p:spPr>
          <a:xfrm>
            <a:off x="704850" y="317500"/>
            <a:ext cx="1874823" cy="273050"/>
          </a:xfrm>
        </p:spPr>
        <p:txBody>
          <a:bodyPr/>
          <a:lstStyle/>
          <a:p>
            <a:r>
              <a:rPr lang="en-US" smtClean="0"/>
              <a:t>November 2017</a:t>
            </a:r>
            <a:endParaRPr lang="en-GB" dirty="0"/>
          </a:p>
        </p:txBody>
      </p:sp>
      <p:sp>
        <p:nvSpPr>
          <p:cNvPr id="3" name="Footer Placeholder 2"/>
          <p:cNvSpPr>
            <a:spLocks noGrp="1"/>
          </p:cNvSpPr>
          <p:nvPr>
            <p:ph type="ftr" idx="11"/>
          </p:nvPr>
        </p:nvSpPr>
        <p:spPr/>
        <p:txBody>
          <a:bodyPr/>
          <a:lstStyle/>
          <a:p>
            <a:r>
              <a:rPr lang="en-GB" smtClean="0"/>
              <a:t>Rich Kennedy, HP Enterprise</a:t>
            </a:r>
            <a:endParaRPr lang="en-GB"/>
          </a:p>
        </p:txBody>
      </p:sp>
      <p:sp>
        <p:nvSpPr>
          <p:cNvPr id="4" name="Slide Number Placeholder 3"/>
          <p:cNvSpPr>
            <a:spLocks noGrp="1"/>
          </p:cNvSpPr>
          <p:nvPr>
            <p:ph type="sldNum" idx="12"/>
          </p:nvPr>
        </p:nvSpPr>
        <p:spPr/>
        <p:txBody>
          <a:bodyPr/>
          <a:lstStyle/>
          <a:p>
            <a:r>
              <a:rPr lang="en-GB" smtClean="0"/>
              <a:t>Slide </a:t>
            </a:r>
            <a:fld id="{F5D8E26B-7BCF-4D25-9C89-0168A6618F18}" type="slidenum">
              <a:rPr lang="en-GB" smtClean="0"/>
              <a:pPr/>
              <a:t>5</a:t>
            </a:fld>
            <a:endParaRPr lang="en-GB"/>
          </a:p>
        </p:txBody>
      </p:sp>
    </p:spTree>
    <p:extLst>
      <p:ext uri="{BB962C8B-B14F-4D97-AF65-F5344CB8AC3E}">
        <p14:creationId xmlns:p14="http://schemas.microsoft.com/office/powerpoint/2010/main" val="1086826765"/>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6"/>
          <p:cNvSpPr>
            <a:spLocks noGrp="1"/>
          </p:cNvSpPr>
          <p:nvPr>
            <p:ph type="ctrTitle"/>
          </p:nvPr>
        </p:nvSpPr>
        <p:spPr/>
        <p:txBody>
          <a:bodyPr/>
          <a:lstStyle/>
          <a:p>
            <a:r>
              <a:rPr lang="en-US" altLang="en-US" sz="4000" dirty="0" smtClean="0"/>
              <a:t>Discussion Items</a:t>
            </a:r>
          </a:p>
        </p:txBody>
      </p:sp>
      <p:sp>
        <p:nvSpPr>
          <p:cNvPr id="18435" name="Subtitle 7"/>
          <p:cNvSpPr>
            <a:spLocks noGrp="1"/>
          </p:cNvSpPr>
          <p:nvPr>
            <p:ph type="subTitle" idx="1"/>
          </p:nvPr>
        </p:nvSpPr>
        <p:spPr>
          <a:xfrm>
            <a:off x="1371600" y="3505200"/>
            <a:ext cx="6400800" cy="2743200"/>
          </a:xfrm>
        </p:spPr>
        <p:txBody>
          <a:bodyPr/>
          <a:lstStyle/>
          <a:p>
            <a:pPr lvl="1"/>
            <a:r>
              <a:rPr lang="en-US" altLang="en-US" dirty="0"/>
              <a:t>ATSC 3.0 R&amp;O and FNPRM</a:t>
            </a:r>
          </a:p>
          <a:p>
            <a:pPr lvl="1"/>
            <a:r>
              <a:rPr lang="en-US" altLang="en-US" dirty="0"/>
              <a:t>Spectrum Frontiers R&amp;O</a:t>
            </a:r>
          </a:p>
          <a:p>
            <a:pPr lvl="1"/>
            <a:r>
              <a:rPr lang="en-US" altLang="en-US" dirty="0"/>
              <a:t>ISED Canada TVWS </a:t>
            </a:r>
            <a:r>
              <a:rPr lang="en-US" altLang="en-US" dirty="0" smtClean="0"/>
              <a:t>consultation</a:t>
            </a:r>
          </a:p>
          <a:p>
            <a:pPr lvl="1"/>
            <a:r>
              <a:rPr lang="en-US" altLang="en-US" dirty="0" smtClean="0"/>
              <a:t>The Mid-band NOI Reply Comments</a:t>
            </a:r>
            <a:endParaRPr lang="en-US" altLang="en-US" dirty="0"/>
          </a:p>
          <a:p>
            <a:endParaRPr lang="en-US" sz="2000" dirty="0" smtClean="0"/>
          </a:p>
        </p:txBody>
      </p:sp>
      <p:sp>
        <p:nvSpPr>
          <p:cNvPr id="4" name="Date Placeholder 3"/>
          <p:cNvSpPr>
            <a:spLocks noGrp="1"/>
          </p:cNvSpPr>
          <p:nvPr>
            <p:ph type="dt" sz="quarter" idx="10"/>
          </p:nvPr>
        </p:nvSpPr>
        <p:spPr/>
        <p:txBody>
          <a:bodyPr/>
          <a:lstStyle/>
          <a:p>
            <a:pPr>
              <a:defRPr/>
            </a:pPr>
            <a:r>
              <a:rPr lang="en-US" smtClean="0"/>
              <a:t>November 2017</a:t>
            </a:r>
            <a:endParaRPr lang="en-US"/>
          </a:p>
        </p:txBody>
      </p:sp>
      <p:sp>
        <p:nvSpPr>
          <p:cNvPr id="5" name="Footer Placeholder 4"/>
          <p:cNvSpPr>
            <a:spLocks noGrp="1"/>
          </p:cNvSpPr>
          <p:nvPr>
            <p:ph type="ftr" sz="quarter" idx="11"/>
          </p:nvPr>
        </p:nvSpPr>
        <p:spPr/>
        <p:txBody>
          <a:bodyPr/>
          <a:lstStyle/>
          <a:p>
            <a:pPr>
              <a:defRPr/>
            </a:pPr>
            <a:r>
              <a:rPr lang="en-US" smtClean="0"/>
              <a:t>Rich Kennedy, HP Enterprise</a:t>
            </a:r>
            <a:endParaRPr lang="en-US"/>
          </a:p>
        </p:txBody>
      </p:sp>
      <p:sp>
        <p:nvSpPr>
          <p:cNvPr id="2" name="Slide Number Placeholder 1"/>
          <p:cNvSpPr>
            <a:spLocks noGrp="1"/>
          </p:cNvSpPr>
          <p:nvPr>
            <p:ph type="sldNum" idx="12"/>
          </p:nvPr>
        </p:nvSpPr>
        <p:spPr/>
        <p:txBody>
          <a:bodyPr/>
          <a:lstStyle/>
          <a:p>
            <a:r>
              <a:rPr lang="en-GB" smtClean="0"/>
              <a:t>Slide </a:t>
            </a:r>
            <a:fld id="{DE40C9FC-4879-4F20-9ECA-A574A90476B7}" type="slidenum">
              <a:rPr lang="en-GB" smtClean="0"/>
              <a:pPr/>
              <a:t>6</a:t>
            </a:fld>
            <a:endParaRPr lang="en-GB"/>
          </a:p>
        </p:txBody>
      </p:sp>
    </p:spTree>
    <p:extLst>
      <p:ext uri="{BB962C8B-B14F-4D97-AF65-F5344CB8AC3E}">
        <p14:creationId xmlns:p14="http://schemas.microsoft.com/office/powerpoint/2010/main" val="194256778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ATSC 3.0 R&amp;O and </a:t>
            </a:r>
            <a:r>
              <a:rPr lang="en-US" altLang="en-US" dirty="0" smtClean="0"/>
              <a:t>FNPRM</a:t>
            </a:r>
            <a:endParaRPr lang="en-US" dirty="0"/>
          </a:p>
        </p:txBody>
      </p:sp>
      <p:sp>
        <p:nvSpPr>
          <p:cNvPr id="3" name="Content Placeholder 2"/>
          <p:cNvSpPr>
            <a:spLocks noGrp="1"/>
          </p:cNvSpPr>
          <p:nvPr>
            <p:ph idx="1"/>
          </p:nvPr>
        </p:nvSpPr>
        <p:spPr>
          <a:xfrm>
            <a:off x="685800" y="1676400"/>
            <a:ext cx="7770813" cy="4799013"/>
          </a:xfrm>
        </p:spPr>
        <p:txBody>
          <a:bodyPr/>
          <a:lstStyle/>
          <a:p>
            <a:pPr>
              <a:buFont typeface="Arial" panose="020B0604020202020204" pitchFamily="34" charset="0"/>
              <a:buChar char="•"/>
            </a:pPr>
            <a:r>
              <a:rPr lang="en-US" sz="1800" dirty="0">
                <a:hlinkClick r:id="rId2"/>
              </a:rPr>
              <a:t>http://</a:t>
            </a:r>
            <a:r>
              <a:rPr lang="en-US" sz="1800" dirty="0" smtClean="0">
                <a:hlinkClick r:id="rId2"/>
              </a:rPr>
              <a:t>transition.fcc.gov/Daily_Releases/Daily_Business/2017/db1120/FCC-17-158A1.pdf</a:t>
            </a:r>
            <a:r>
              <a:rPr lang="en-US" sz="1800" dirty="0" smtClean="0"/>
              <a:t> </a:t>
            </a:r>
            <a:endParaRPr lang="en-US" sz="1800" dirty="0"/>
          </a:p>
          <a:p>
            <a:pPr>
              <a:buFont typeface="Arial" panose="020B0604020202020204" pitchFamily="34" charset="0"/>
              <a:buChar char="•"/>
            </a:pPr>
            <a:r>
              <a:rPr lang="en-US" sz="1800" dirty="0" smtClean="0"/>
              <a:t>“…we </a:t>
            </a:r>
            <a:r>
              <a:rPr lang="en-US" sz="1800" dirty="0"/>
              <a:t>authorize television broadcasters to use the “Next Generation” broadcast television (Next Gen TV) transmission standard, also called “ATSC 3.0” or “3.0,” on a voluntary, market-driven basis</a:t>
            </a:r>
            <a:r>
              <a:rPr lang="en-US" sz="1800" dirty="0" smtClean="0"/>
              <a:t>.”</a:t>
            </a:r>
          </a:p>
          <a:p>
            <a:pPr>
              <a:buFont typeface="Arial" panose="020B0604020202020204" pitchFamily="34" charset="0"/>
              <a:buChar char="•"/>
            </a:pPr>
            <a:r>
              <a:rPr lang="en-US" sz="1800" dirty="0"/>
              <a:t>“…subject to broadcasters continuing to deliver current-generation digital television (DTV) service, using the ATSC 1.0 transmission standard, also called “ATSC 1.0” or “1.0,” to their viewers</a:t>
            </a:r>
            <a:r>
              <a:rPr lang="en-US" sz="1800" dirty="0" smtClean="0"/>
              <a:t>.”</a:t>
            </a:r>
          </a:p>
          <a:p>
            <a:pPr>
              <a:buFont typeface="Arial" panose="020B0604020202020204" pitchFamily="34" charset="0"/>
              <a:buChar char="•"/>
            </a:pPr>
            <a:r>
              <a:rPr lang="en-US" sz="1800" dirty="0" smtClean="0"/>
              <a:t>“…we </a:t>
            </a:r>
            <a:r>
              <a:rPr lang="en-US" sz="1800" dirty="0"/>
              <a:t>seek further comment on three topics related to the rules adopted in the companion Report and Order</a:t>
            </a:r>
            <a:r>
              <a:rPr lang="en-US" sz="1800" dirty="0" smtClean="0"/>
              <a:t>.”</a:t>
            </a:r>
          </a:p>
          <a:p>
            <a:pPr lvl="1">
              <a:buFont typeface="Arial" panose="020B0604020202020204" pitchFamily="34" charset="0"/>
              <a:buChar char="•"/>
            </a:pPr>
            <a:r>
              <a:rPr lang="en-US" sz="1600" dirty="0" smtClean="0"/>
              <a:t>we </a:t>
            </a:r>
            <a:r>
              <a:rPr lang="en-US" sz="1600" dirty="0"/>
              <a:t>seek further comment on issues related to exceptions to and waivers of the local simulcasting </a:t>
            </a:r>
            <a:r>
              <a:rPr lang="en-US" sz="1600" dirty="0" smtClean="0"/>
              <a:t>requirement</a:t>
            </a:r>
          </a:p>
          <a:p>
            <a:pPr lvl="1">
              <a:buFont typeface="Arial" panose="020B0604020202020204" pitchFamily="34" charset="0"/>
              <a:buChar char="•"/>
            </a:pPr>
            <a:r>
              <a:rPr lang="en-US" sz="1600" dirty="0" smtClean="0"/>
              <a:t>we </a:t>
            </a:r>
            <a:r>
              <a:rPr lang="en-US" sz="1600" dirty="0"/>
              <a:t>seek comment on whether we should let full power broadcasters use channels in the television broadcast band that are vacant to facilitate the transition to 3.0. </a:t>
            </a:r>
            <a:endParaRPr lang="en-US" sz="1600" dirty="0" smtClean="0"/>
          </a:p>
          <a:p>
            <a:pPr lvl="1">
              <a:buFont typeface="Arial" panose="020B0604020202020204" pitchFamily="34" charset="0"/>
              <a:buChar char="•"/>
            </a:pPr>
            <a:r>
              <a:rPr lang="en-US" sz="1600" dirty="0" smtClean="0"/>
              <a:t>we </a:t>
            </a:r>
            <a:r>
              <a:rPr lang="en-US" sz="1600" dirty="0"/>
              <a:t>tentatively conclude that local simulcasting should not change the significantly viewed status of a Next Gen TV station.</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smtClean="0"/>
              <a:t>Rich Kennedy, HP Enterprise</a:t>
            </a:r>
            <a:endParaRPr lang="en-GB" dirty="0"/>
          </a:p>
        </p:txBody>
      </p:sp>
      <p:sp>
        <p:nvSpPr>
          <p:cNvPr id="6" name="Date Placeholder 5"/>
          <p:cNvSpPr>
            <a:spLocks noGrp="1"/>
          </p:cNvSpPr>
          <p:nvPr>
            <p:ph type="dt" idx="15"/>
          </p:nvPr>
        </p:nvSpPr>
        <p:spPr/>
        <p:txBody>
          <a:bodyPr/>
          <a:lstStyle/>
          <a:p>
            <a:r>
              <a:rPr lang="en-US" smtClean="0"/>
              <a:t>November 2017</a:t>
            </a:r>
            <a:endParaRPr lang="en-GB" dirty="0"/>
          </a:p>
        </p:txBody>
      </p:sp>
    </p:spTree>
    <p:extLst>
      <p:ext uri="{BB962C8B-B14F-4D97-AF65-F5344CB8AC3E}">
        <p14:creationId xmlns:p14="http://schemas.microsoft.com/office/powerpoint/2010/main" val="11900741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Spectrum Frontiers </a:t>
            </a:r>
            <a:r>
              <a:rPr lang="en-US" altLang="en-US" dirty="0" smtClean="0"/>
              <a:t>R&amp;O</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SECOND REPORT AND ORDER, SECOND FURTHER NOTICE OF PROPOSED RULEMAKING, ORDER ON RECONSIDERATION, AND MEMORANDUM OPINION AND ORDER</a:t>
            </a:r>
            <a:endParaRPr lang="en-US" sz="2000" dirty="0" smtClean="0">
              <a:hlinkClick r:id="rId2"/>
            </a:endParaRPr>
          </a:p>
          <a:p>
            <a:pPr>
              <a:buFont typeface="Arial" panose="020B0604020202020204" pitchFamily="34" charset="0"/>
              <a:buChar char="•"/>
            </a:pPr>
            <a:r>
              <a:rPr lang="en-US" sz="2000" dirty="0" smtClean="0">
                <a:hlinkClick r:id="rId2"/>
              </a:rPr>
              <a:t>https</a:t>
            </a:r>
            <a:r>
              <a:rPr lang="en-US" sz="2000" dirty="0">
                <a:hlinkClick r:id="rId2"/>
              </a:rPr>
              <a:t>://</a:t>
            </a:r>
            <a:r>
              <a:rPr lang="en-US" sz="2000" dirty="0" smtClean="0">
                <a:hlinkClick r:id="rId2"/>
              </a:rPr>
              <a:t>apps.fcc.gov/edocs_public/attachmatch/FCC-17-152A1.pdf</a:t>
            </a:r>
            <a:r>
              <a:rPr lang="en-US" sz="2000" dirty="0" smtClean="0"/>
              <a:t> </a:t>
            </a:r>
          </a:p>
          <a:p>
            <a:pPr>
              <a:buFont typeface="Arial" panose="020B0604020202020204" pitchFamily="34" charset="0"/>
              <a:buChar char="•"/>
            </a:pPr>
            <a:r>
              <a:rPr lang="en-US" sz="2000" dirty="0" smtClean="0"/>
              <a:t>Follow-up on the July </a:t>
            </a:r>
            <a:r>
              <a:rPr lang="en-US" sz="2000" dirty="0"/>
              <a:t>14, </a:t>
            </a:r>
            <a:r>
              <a:rPr lang="en-US" sz="2000" dirty="0" smtClean="0"/>
              <a:t>2016 </a:t>
            </a:r>
            <a:r>
              <a:rPr lang="en-US" sz="2000" dirty="0"/>
              <a:t>Commission </a:t>
            </a:r>
            <a:r>
              <a:rPr lang="en-US" sz="2000" dirty="0" smtClean="0"/>
              <a:t>adoption </a:t>
            </a:r>
            <a:r>
              <a:rPr lang="en-US" sz="2000" dirty="0"/>
              <a:t>and </a:t>
            </a:r>
            <a:r>
              <a:rPr lang="en-US" sz="2000" dirty="0" smtClean="0"/>
              <a:t>release of </a:t>
            </a:r>
            <a:r>
              <a:rPr lang="en-US" sz="2000" dirty="0"/>
              <a:t>the </a:t>
            </a:r>
            <a:r>
              <a:rPr lang="en-US" sz="2000" i="1" dirty="0"/>
              <a:t>Report and Order and Further Notice of Proposed Rulemaking</a:t>
            </a:r>
            <a:r>
              <a:rPr lang="en-US" sz="2000" dirty="0"/>
              <a:t> </a:t>
            </a:r>
            <a:r>
              <a:rPr lang="en-US" sz="2000" dirty="0" smtClean="0"/>
              <a:t>in </a:t>
            </a:r>
            <a:r>
              <a:rPr lang="en-US" sz="2000" dirty="0"/>
              <a:t>GN Docket No. </a:t>
            </a:r>
            <a:r>
              <a:rPr lang="en-US" sz="2000" dirty="0" smtClean="0"/>
              <a:t>14-177</a:t>
            </a:r>
          </a:p>
          <a:p>
            <a:pPr>
              <a:buFont typeface="Arial" panose="020B0604020202020204" pitchFamily="34" charset="0"/>
              <a:buChar char="•"/>
            </a:pPr>
            <a:r>
              <a:rPr lang="en-US" sz="2000" dirty="0" smtClean="0"/>
              <a:t>Second R&amp;O</a:t>
            </a:r>
          </a:p>
          <a:p>
            <a:pPr lvl="1">
              <a:buFont typeface="Arial" panose="020B0604020202020204" pitchFamily="34" charset="0"/>
              <a:buChar char="•"/>
            </a:pPr>
            <a:r>
              <a:rPr lang="en-US" sz="1600" dirty="0" smtClean="0"/>
              <a:t>“…</a:t>
            </a:r>
            <a:r>
              <a:rPr lang="en-US" sz="1600" dirty="0"/>
              <a:t>to allow unlicensed operation on‑board most aircraft in the 57‑71 GHz band under Part 15 of our rules</a:t>
            </a:r>
            <a:r>
              <a:rPr lang="en-US" sz="1600" dirty="0" smtClean="0"/>
              <a:t>.”</a:t>
            </a:r>
          </a:p>
          <a:p>
            <a:pPr lvl="1">
              <a:buFont typeface="Arial" panose="020B0604020202020204" pitchFamily="34" charset="0"/>
              <a:buChar char="•"/>
            </a:pPr>
            <a:r>
              <a:rPr lang="en-US" sz="1600" dirty="0" smtClean="0"/>
              <a:t>“…</a:t>
            </a:r>
            <a:r>
              <a:rPr lang="en-US" sz="1600" dirty="0"/>
              <a:t>for unlicensed use on-board aircraft and would allow up to six (6) non‑overlapping </a:t>
            </a:r>
            <a:r>
              <a:rPr lang="en-US" sz="1600" dirty="0" err="1"/>
              <a:t>WiGig</a:t>
            </a:r>
            <a:r>
              <a:rPr lang="en-US" sz="1600" dirty="0"/>
              <a:t> channels of 2160 megahertz </a:t>
            </a:r>
            <a:r>
              <a:rPr lang="en-US" sz="1600" dirty="0" smtClean="0"/>
              <a:t>each.”</a:t>
            </a:r>
            <a:endParaRPr lang="en-US" sz="1600" dirty="0"/>
          </a:p>
          <a:p>
            <a:pPr>
              <a:buFont typeface="Arial" panose="020B0604020202020204" pitchFamily="34" charset="0"/>
              <a:buChar char="•"/>
            </a:pPr>
            <a:endParaRPr lang="en-US" sz="20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smtClean="0"/>
              <a:t>Rich Kennedy, HP Enterprise</a:t>
            </a:r>
            <a:endParaRPr lang="en-GB" dirty="0"/>
          </a:p>
        </p:txBody>
      </p:sp>
      <p:sp>
        <p:nvSpPr>
          <p:cNvPr id="6" name="Date Placeholder 5"/>
          <p:cNvSpPr>
            <a:spLocks noGrp="1"/>
          </p:cNvSpPr>
          <p:nvPr>
            <p:ph type="dt" idx="15"/>
          </p:nvPr>
        </p:nvSpPr>
        <p:spPr/>
        <p:txBody>
          <a:bodyPr/>
          <a:lstStyle/>
          <a:p>
            <a:r>
              <a:rPr lang="en-US" smtClean="0"/>
              <a:t>November 2017</a:t>
            </a:r>
            <a:endParaRPr lang="en-GB" dirty="0"/>
          </a:p>
        </p:txBody>
      </p:sp>
    </p:spTree>
    <p:extLst>
      <p:ext uri="{BB962C8B-B14F-4D97-AF65-F5344CB8AC3E}">
        <p14:creationId xmlns:p14="http://schemas.microsoft.com/office/powerpoint/2010/main" val="17421053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Spectrum Frontiers </a:t>
            </a:r>
            <a:r>
              <a:rPr lang="en-US" altLang="en-US" dirty="0" smtClean="0"/>
              <a:t>R&amp;O [2]</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smtClean="0"/>
              <a:t>Order on Reconsideration</a:t>
            </a:r>
          </a:p>
          <a:p>
            <a:pPr lvl="1">
              <a:buFont typeface="Arial" panose="020B0604020202020204" pitchFamily="34" charset="0"/>
              <a:buChar char="•"/>
            </a:pPr>
            <a:r>
              <a:rPr lang="en-US" sz="1800" dirty="0" smtClean="0"/>
              <a:t>“…</a:t>
            </a:r>
            <a:r>
              <a:rPr lang="en-US" sz="1800" dirty="0"/>
              <a:t>the Commission declined to wait for the outcome of future ITU studies of licensed use in the 66‑71 GHz band because that could cause 5 gigahertz of spectrum to lie fallow for years, while unlicensed applications are ready to make use of this spectrum in the near future, given existing and planned deployments of </a:t>
            </a:r>
            <a:r>
              <a:rPr lang="en-US" sz="1800" dirty="0" err="1" smtClean="0"/>
              <a:t>WiGig</a:t>
            </a:r>
            <a:endParaRPr lang="en-US" sz="1800" dirty="0" smtClean="0"/>
          </a:p>
          <a:p>
            <a:pPr>
              <a:buFont typeface="Arial" panose="020B0604020202020204" pitchFamily="34" charset="0"/>
              <a:buChar char="•"/>
            </a:pPr>
            <a:r>
              <a:rPr lang="en-US" sz="2000" dirty="0" smtClean="0"/>
              <a:t>Memorandum Opinion and Order</a:t>
            </a:r>
          </a:p>
          <a:p>
            <a:pPr lvl="1">
              <a:buFont typeface="Arial" panose="020B0604020202020204" pitchFamily="34" charset="0"/>
              <a:buChar char="•"/>
            </a:pPr>
            <a:r>
              <a:rPr lang="en-US" sz="1800" dirty="0" smtClean="0"/>
              <a:t>“…</a:t>
            </a:r>
            <a:r>
              <a:rPr lang="en-US" sz="1800" dirty="0"/>
              <a:t>the current availability of 14 gigahertz of contiguous spectrum for unlicensed operations immediately below the 70 GHz band reduces the urgency to introduce unlicensed indoor use in the 70 GHz and 80 GHz bands</a:t>
            </a:r>
            <a:r>
              <a:rPr lang="en-US" sz="1800" dirty="0" smtClean="0"/>
              <a:t>.”</a:t>
            </a:r>
          </a:p>
          <a:p>
            <a:pPr lvl="1">
              <a:buFont typeface="Arial" panose="020B0604020202020204" pitchFamily="34" charset="0"/>
              <a:buChar char="•"/>
            </a:pPr>
            <a:r>
              <a:rPr lang="en-US" sz="1800" dirty="0" smtClean="0"/>
              <a:t>“…</a:t>
            </a:r>
            <a:r>
              <a:rPr lang="en-US" sz="1800" dirty="0"/>
              <a:t>it is neither necessary nor cost-effective to establish a geolocation database to facilitate coordination of unlicensed devices at this time</a:t>
            </a:r>
            <a:endParaRPr lang="en-US" sz="1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smtClean="0"/>
              <a:t>Rich Kennedy, HP Enterprise</a:t>
            </a:r>
            <a:endParaRPr lang="en-GB" dirty="0"/>
          </a:p>
        </p:txBody>
      </p:sp>
      <p:sp>
        <p:nvSpPr>
          <p:cNvPr id="6" name="Date Placeholder 5"/>
          <p:cNvSpPr>
            <a:spLocks noGrp="1"/>
          </p:cNvSpPr>
          <p:nvPr>
            <p:ph type="dt" idx="15"/>
          </p:nvPr>
        </p:nvSpPr>
        <p:spPr/>
        <p:txBody>
          <a:bodyPr/>
          <a:lstStyle/>
          <a:p>
            <a:r>
              <a:rPr lang="en-US" smtClean="0"/>
              <a:t>November 2017</a:t>
            </a:r>
            <a:endParaRPr lang="en-GB" dirty="0"/>
          </a:p>
        </p:txBody>
      </p:sp>
    </p:spTree>
    <p:extLst>
      <p:ext uri="{BB962C8B-B14F-4D97-AF65-F5344CB8AC3E}">
        <p14:creationId xmlns:p14="http://schemas.microsoft.com/office/powerpoint/2010/main" val="1202327233"/>
      </p:ext>
    </p:extLst>
  </p:cSld>
  <p:clrMapOvr>
    <a:masterClrMapping/>
  </p:clrMapOvr>
</p:sld>
</file>

<file path=ppt/theme/theme1.xml><?xml version="1.0" encoding="utf-8"?>
<a:theme xmlns:a="http://schemas.openxmlformats.org/drawingml/2006/main" name="Office Theme">
  <a:themeElements>
    <a:clrScheme name="Custom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7030A0"/>
      </a:hlink>
      <a:folHlink>
        <a:srgbClr val="00002D"/>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63857</TotalTime>
  <Words>1550</Words>
  <Application>Microsoft Office PowerPoint</Application>
  <PresentationFormat>On-screen Show (4:3)</PresentationFormat>
  <Paragraphs>286</Paragraphs>
  <Slides>19</Slides>
  <Notes>5</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19</vt:i4>
      </vt:variant>
    </vt:vector>
  </HeadingPairs>
  <TitlesOfParts>
    <vt:vector size="28" baseType="lpstr">
      <vt:lpstr>Arial Unicode MS</vt:lpstr>
      <vt:lpstr>MS Gothic</vt:lpstr>
      <vt:lpstr>ＭＳ Ｐゴシック</vt:lpstr>
      <vt:lpstr>Arial</vt:lpstr>
      <vt:lpstr>Helvetica</vt:lpstr>
      <vt:lpstr>Monotype Sorts</vt:lpstr>
      <vt:lpstr>Times New Roman</vt:lpstr>
      <vt:lpstr>Office Theme</vt:lpstr>
      <vt:lpstr>Document</vt:lpstr>
      <vt:lpstr>IEEE 802.18 RR-TAG November 30th Teleconference Agenda</vt:lpstr>
      <vt:lpstr>Agenda</vt:lpstr>
      <vt:lpstr>Administrative Items</vt:lpstr>
      <vt:lpstr>Other Guidelines for IEEE WG Meetings</vt:lpstr>
      <vt:lpstr>PowerPoint Presentation</vt:lpstr>
      <vt:lpstr>Discussion Items</vt:lpstr>
      <vt:lpstr>ATSC 3.0 R&amp;O and FNPRM</vt:lpstr>
      <vt:lpstr>Spectrum Frontiers R&amp;O</vt:lpstr>
      <vt:lpstr>Spectrum Frontiers R&amp;O [2]</vt:lpstr>
      <vt:lpstr>ISED Canada TVWS consultation</vt:lpstr>
      <vt:lpstr>The Mid-band NOI</vt:lpstr>
      <vt:lpstr>The Mid-band NOI – Next Steps</vt:lpstr>
      <vt:lpstr>Comments of Concern</vt:lpstr>
      <vt:lpstr>Reply Comments Way Forward</vt:lpstr>
      <vt:lpstr>Reply Comments Received</vt:lpstr>
      <vt:lpstr>Reply Comments Received</vt:lpstr>
      <vt:lpstr>Reply Comments Received</vt:lpstr>
      <vt:lpstr>Actions [Required]</vt:lpstr>
      <vt:lpstr>Any Other Business</vt:lpstr>
    </vt:vector>
  </TitlesOfParts>
  <Company>Hewlett Packard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802.11/15 Regulatory SC Teleconference Plan and Agenda</dc:title>
  <dc:creator>Kennedy, Rich</dc:creator>
  <cp:lastModifiedBy>Kennedy, Rich</cp:lastModifiedBy>
  <cp:revision>352</cp:revision>
  <cp:lastPrinted>2017-08-03T16:59:47Z</cp:lastPrinted>
  <dcterms:created xsi:type="dcterms:W3CDTF">2016-03-03T14:54:45Z</dcterms:created>
  <dcterms:modified xsi:type="dcterms:W3CDTF">2017-11-28T18:28:53Z</dcterms:modified>
</cp:coreProperties>
</file>