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19" r:id="rId3"/>
    <p:sldId id="341" r:id="rId4"/>
    <p:sldId id="329" r:id="rId5"/>
    <p:sldId id="330" r:id="rId6"/>
    <p:sldId id="331" r:id="rId7"/>
    <p:sldId id="320" r:id="rId8"/>
    <p:sldId id="343" r:id="rId9"/>
    <p:sldId id="333" r:id="rId10"/>
    <p:sldId id="335" r:id="rId11"/>
    <p:sldId id="322" r:id="rId12"/>
    <p:sldId id="323" r:id="rId13"/>
    <p:sldId id="338" r:id="rId14"/>
    <p:sldId id="324" r:id="rId15"/>
    <p:sldId id="336" r:id="rId16"/>
    <p:sldId id="325" r:id="rId17"/>
    <p:sldId id="339" r:id="rId18"/>
    <p:sldId id="321" r:id="rId19"/>
    <p:sldId id="337" r:id="rId20"/>
    <p:sldId id="344" r:id="rId21"/>
    <p:sldId id="327" r:id="rId22"/>
    <p:sldId id="342" r:id="rId23"/>
    <p:sldId id="340" r:id="rId24"/>
    <p:sldId id="328"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86" d="100"/>
          <a:sy n="86" d="100"/>
        </p:scale>
        <p:origin x="48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07-Nov-17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Rich Kennedy, HP Enterprise</a:t>
            </a:r>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Rich Kennedy, HP Enterprise</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Rich Kennedy, HPE; Jay Holcomb Itron, Inc. </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802.18-17/0130r01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7/18-17-0117-01-0000-fcc-tac-removing-rules-technical-inquiry.pdf" TargetMode="External"/><Relationship Id="rId2" Type="http://schemas.openxmlformats.org/officeDocument/2006/relationships/hyperlink" Target="https://apps.fcc.gov/edocs_public/attachmatch/DA-17-800A1.pdf" TargetMode="External"/><Relationship Id="rId1" Type="http://schemas.openxmlformats.org/officeDocument/2006/relationships/slideLayout" Target="../slideLayouts/slideLayout1.xml"/><Relationship Id="rId6" Type="http://schemas.openxmlformats.org/officeDocument/2006/relationships/hyperlink" Target="https://apps.fcc.gov/edocs_public/attachmatch/FCC-17-93A1.pdf" TargetMode="External"/><Relationship Id="rId5" Type="http://schemas.openxmlformats.org/officeDocument/2006/relationships/hyperlink" Target="https://mentor.ieee.org/802.18/dcn/17/18-17-0134-00-0000-1st-r-o-et-docket-no-15-170-authorization-of-rf-equipment.pdf" TargetMode="External"/><Relationship Id="rId4" Type="http://schemas.openxmlformats.org/officeDocument/2006/relationships/hyperlink" Target="https://mentor.ieee.org/802.18/dcn/17/18-17-0128-00-0000-fcc-tac-meeting-discussion.ppt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137-00-0000-802-11-response-to-ieee-bts-reply-comments.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acma.gov.au/theACMA/review-of-interference-management-principles" TargetMode="External"/><Relationship Id="rId2" Type="http://schemas.openxmlformats.org/officeDocument/2006/relationships/hyperlink" Target="https://mentor.ieee.org/802.18/dcn/17/18-17-0136-00-0000-acma-review-of-interference-management-principles.docx" TargetMode="External"/><Relationship Id="rId1" Type="http://schemas.openxmlformats.org/officeDocument/2006/relationships/slideLayout" Target="../slideLayouts/slideLayout1.xml"/><Relationship Id="rId5" Type="http://schemas.openxmlformats.org/officeDocument/2006/relationships/hyperlink" Target="https://www.acma.gov.au/theACMA/future-approach-to-the-3_6-ghz-band" TargetMode="External"/><Relationship Id="rId4" Type="http://schemas.openxmlformats.org/officeDocument/2006/relationships/hyperlink" Target="https://mentor.ieee.org/802.18/dcn/17/18-17-0092-00-0000-acma-future-use-of-the-3-6-ghz-band.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7/18-17-0094-00-0000-singapore-5g-consultation.pdf" TargetMode="External"/><Relationship Id="rId2" Type="http://schemas.openxmlformats.org/officeDocument/2006/relationships/hyperlink" Target="https://mentor.ieee.org/802.18/dcn/17/18-17-0135-00-0000-trai-india-recommendations-on-spectrum-roaming-and-qos-related-requirements-in-m2m-comm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7/18-17-0131-00-0000-ieee-sa-contiguously-allocated-spectrum-position-1.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www.ieee.org/portal/cms_docs/about/CoE_poster.pdf"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33-00-0000-s-1682-bill-to-facilitate-national-pipeline-of-spectrum-for-commercial-and-other-purposes.pdf" TargetMode="External"/><Relationship Id="rId2" Type="http://schemas.openxmlformats.org/officeDocument/2006/relationships/hyperlink" Target="https://www.congress.gov/bill/115th-congress/senate-bill/1682/text"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Orlando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2017-11-07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2017-11-09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1750821467"/>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53" name="Document" r:id="rId4" imgW="8267030" imgH="2529818" progId="Word.Document.8">
                  <p:embed/>
                </p:oleObj>
              </mc:Choice>
              <mc:Fallback>
                <p:oleObj name="Document" r:id="rId4" imgW="8267030" imgH="2529818"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Americas [2]</a:t>
            </a:r>
          </a:p>
        </p:txBody>
      </p:sp>
      <p:sp>
        <p:nvSpPr>
          <p:cNvPr id="3" name="Content Placeholder 2"/>
          <p:cNvSpPr>
            <a:spLocks noGrp="1"/>
          </p:cNvSpPr>
          <p:nvPr>
            <p:ph idx="1"/>
          </p:nvPr>
        </p:nvSpPr>
        <p:spPr>
          <a:xfrm>
            <a:off x="771525" y="1524000"/>
            <a:ext cx="8067675" cy="4113213"/>
          </a:xfrm>
        </p:spPr>
        <p:txBody>
          <a:bodyPr/>
          <a:lstStyle/>
          <a:p>
            <a:pPr>
              <a:buFont typeface="Arial" panose="020B0604020202020204" pitchFamily="34" charset="0"/>
              <a:buChar char="•"/>
            </a:pPr>
            <a:r>
              <a:rPr lang="en-US" altLang="en-US" sz="2000" dirty="0"/>
              <a:t>FCC TAC on improving regulations </a:t>
            </a:r>
          </a:p>
          <a:p>
            <a:pPr lvl="1">
              <a:buFont typeface="Arial" panose="020B0604020202020204" pitchFamily="34" charset="0"/>
              <a:buChar char="•"/>
            </a:pPr>
            <a:r>
              <a:rPr lang="en-US" sz="1800" dirty="0"/>
              <a:t>ET Docket No. 17-215, comment deadline was 20 October.</a:t>
            </a:r>
          </a:p>
          <a:p>
            <a:pPr lvl="1">
              <a:buFont typeface="Arial" panose="020B0604020202020204" pitchFamily="34" charset="0"/>
              <a:buChar char="•"/>
            </a:pPr>
            <a:r>
              <a:rPr lang="en-US" altLang="en-US" sz="1600" dirty="0">
                <a:hlinkClick r:id="rId2"/>
              </a:rPr>
              <a:t>https://apps.fcc.gov/edocs_public/attachmatch/DA-17-800A1.pdf</a:t>
            </a:r>
            <a:r>
              <a:rPr lang="en-US" altLang="en-US" sz="1600" dirty="0"/>
              <a:t> </a:t>
            </a:r>
          </a:p>
          <a:p>
            <a:pPr lvl="1">
              <a:buFont typeface="Arial" panose="020B0604020202020204" pitchFamily="34" charset="0"/>
              <a:buChar char="•"/>
            </a:pPr>
            <a:r>
              <a:rPr lang="en-US" sz="1600" u="sng" dirty="0">
                <a:hlinkClick r:id="rId3"/>
              </a:rPr>
              <a:t>https://mentor.ieee.org/802.18/dcn/17/18-17-0117-01-0000-fcc-tac-removing-rules-technical-inquiry.pdf</a:t>
            </a:r>
            <a:r>
              <a:rPr lang="en-US" sz="1600" dirty="0"/>
              <a:t> </a:t>
            </a:r>
          </a:p>
          <a:p>
            <a:pPr lvl="1">
              <a:buFont typeface="Arial" panose="020B0604020202020204" pitchFamily="34" charset="0"/>
              <a:buChar char="•"/>
            </a:pPr>
            <a:r>
              <a:rPr lang="en-US" sz="1600" dirty="0"/>
              <a:t>No outcome yet.  Rich did provide some input and has been asked to attend the calls.</a:t>
            </a:r>
          </a:p>
          <a:p>
            <a:pPr lvl="2">
              <a:buFont typeface="Arial" panose="020B0604020202020204" pitchFamily="34" charset="0"/>
              <a:buChar char="•"/>
            </a:pPr>
            <a:r>
              <a:rPr lang="en-US" sz="1400" dirty="0">
                <a:hlinkClick r:id="rId4"/>
              </a:rPr>
              <a:t> https://mentor.ieee.org/802.18/dcn/17/18-17-0128-00-0000-fcc-tac-meeting-discussion.pptx</a:t>
            </a:r>
            <a:endParaRPr lang="en-US" sz="1400" dirty="0"/>
          </a:p>
          <a:p>
            <a:pPr>
              <a:buFont typeface="Arial" panose="020B0604020202020204" pitchFamily="34" charset="0"/>
              <a:buChar char="•"/>
            </a:pPr>
            <a:r>
              <a:rPr lang="en-US" altLang="en-US" sz="2000" dirty="0"/>
              <a:t>New Equipment Rules, in effect as of 02 November</a:t>
            </a:r>
          </a:p>
          <a:p>
            <a:pPr lvl="1">
              <a:buFont typeface="Arial" panose="020B0604020202020204" pitchFamily="34" charset="0"/>
              <a:buChar char="•"/>
            </a:pPr>
            <a:r>
              <a:rPr lang="en-US" altLang="en-US" sz="1600" dirty="0"/>
              <a:t>Rules adopted last July are now in the Federal Register (Vol. 82, No. 211)</a:t>
            </a:r>
          </a:p>
          <a:p>
            <a:pPr lvl="1">
              <a:buFont typeface="Arial" panose="020B0604020202020204" pitchFamily="34" charset="0"/>
              <a:buChar char="•"/>
            </a:pPr>
            <a:r>
              <a:rPr lang="en-US" sz="1600" u="sng" dirty="0">
                <a:hlinkClick r:id="rId5"/>
              </a:rPr>
              <a:t>https://mentor.ieee.org/802.18/dcn/17/18-17-0134-00-0000-1st-r-o-et-docket-no-15-170-authorization-of-rf-equipment.pdf</a:t>
            </a:r>
            <a:r>
              <a:rPr lang="en-US" sz="1600" dirty="0"/>
              <a:t> </a:t>
            </a:r>
          </a:p>
          <a:p>
            <a:pPr lvl="1">
              <a:buFont typeface="Arial" panose="020B0604020202020204" pitchFamily="34" charset="0"/>
              <a:buChar char="•"/>
            </a:pPr>
            <a:r>
              <a:rPr lang="en-US" altLang="en-US" sz="1600" dirty="0">
                <a:hlinkClick r:id="rId6"/>
              </a:rPr>
              <a:t>https://apps.fcc.gov/edocs_public/attachmatch/FCC-17-93A1.pdf</a:t>
            </a:r>
            <a:r>
              <a:rPr lang="en-US" altLang="en-US" sz="1600" dirty="0"/>
              <a:t> </a:t>
            </a:r>
          </a:p>
          <a:p>
            <a:pPr lvl="2">
              <a:buFont typeface="Arial" panose="020B0604020202020204" pitchFamily="34" charset="0"/>
              <a:buChar char="•"/>
            </a:pPr>
            <a:r>
              <a:rPr lang="en-US" altLang="en-US" sz="1400" dirty="0"/>
              <a:t>SDoC, E-Labeling, custom’s form gone, use more industry standards, etc. </a:t>
            </a:r>
          </a:p>
          <a:p>
            <a:pPr>
              <a:buFont typeface="Arial" panose="020B0604020202020204" pitchFamily="34" charset="0"/>
              <a:buChar char="•"/>
            </a:pPr>
            <a:r>
              <a:rPr lang="en-US" altLang="en-US" sz="2000" dirty="0"/>
              <a:t>DSRC in 5.9 GHz still being debated</a:t>
            </a:r>
          </a:p>
          <a:p>
            <a:pPr lvl="1">
              <a:buFont typeface="Arial" panose="020B0604020202020204" pitchFamily="34" charset="0"/>
              <a:buChar char="•"/>
            </a:pPr>
            <a:r>
              <a:rPr lang="en-US" altLang="en-US" sz="1800" dirty="0"/>
              <a:t>Demise of DSRC debunked by US DOT (DOT still working on V2V)</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72745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15296"/>
            <a:ext cx="7770813" cy="684213"/>
          </a:xfrm>
        </p:spPr>
        <p:txBody>
          <a:bodyPr/>
          <a:lstStyle/>
          <a:p>
            <a:r>
              <a:rPr lang="en-US" dirty="0"/>
              <a:t>Americas [3]</a:t>
            </a:r>
          </a:p>
        </p:txBody>
      </p:sp>
      <p:sp>
        <p:nvSpPr>
          <p:cNvPr id="3" name="Content Placeholder 2"/>
          <p:cNvSpPr>
            <a:spLocks noGrp="1"/>
          </p:cNvSpPr>
          <p:nvPr>
            <p:ph idx="1"/>
          </p:nvPr>
        </p:nvSpPr>
        <p:spPr>
          <a:xfrm>
            <a:off x="685799" y="1143000"/>
            <a:ext cx="8001001" cy="4494213"/>
          </a:xfrm>
        </p:spPr>
        <p:txBody>
          <a:bodyPr/>
          <a:lstStyle/>
          <a:p>
            <a:pPr>
              <a:buFont typeface="Arial" panose="020B0604020202020204" pitchFamily="34" charset="0"/>
              <a:buChar char="•"/>
            </a:pPr>
            <a:r>
              <a:rPr lang="en-US" altLang="en-US" sz="1800" dirty="0"/>
              <a:t>FCC Mid-band spectrum NOI in Reply Comments</a:t>
            </a:r>
          </a:p>
          <a:p>
            <a:pPr lvl="1">
              <a:buFont typeface="Arial" panose="020B0604020202020204" pitchFamily="34" charset="0"/>
              <a:buChar char="•"/>
            </a:pPr>
            <a:r>
              <a:rPr lang="en-US" altLang="en-US" sz="1600" dirty="0"/>
              <a:t>Deadline extended two weeks to 15 November </a:t>
            </a:r>
          </a:p>
          <a:p>
            <a:pPr lvl="1">
              <a:buFont typeface="Arial" panose="020B0604020202020204" pitchFamily="34" charset="0"/>
              <a:buChar char="•"/>
            </a:pPr>
            <a:r>
              <a:rPr lang="en-US" altLang="en-US" sz="1600" dirty="0"/>
              <a:t>We had some questions on GPPC process. That is being worked out, see later slides.   </a:t>
            </a:r>
            <a:endParaRPr lang="en-US" altLang="en-US" sz="1800" dirty="0"/>
          </a:p>
          <a:p>
            <a:pPr>
              <a:buFont typeface="Arial" panose="020B0604020202020204" pitchFamily="34" charset="0"/>
              <a:buChar char="•"/>
            </a:pPr>
            <a:endParaRPr lang="en-US" altLang="en-US" sz="1100" dirty="0"/>
          </a:p>
          <a:p>
            <a:pPr lvl="1">
              <a:buFont typeface="Arial" panose="020B0604020202020204" pitchFamily="34" charset="0"/>
              <a:buChar char="•"/>
            </a:pPr>
            <a:r>
              <a:rPr lang="en-US" altLang="en-US" sz="1800" dirty="0"/>
              <a:t>Will discuss reply comments, in particular to address the IEEE BTS – Broadcast Technologies Society and their reply comments.  </a:t>
            </a:r>
          </a:p>
          <a:p>
            <a:pPr lvl="1">
              <a:buFont typeface="Arial" panose="020B0604020202020204" pitchFamily="34" charset="0"/>
              <a:buChar char="•"/>
            </a:pPr>
            <a:r>
              <a:rPr lang="en-US" altLang="en-US" sz="1800" dirty="0"/>
              <a:t>Reply comment points to review and update: </a:t>
            </a:r>
          </a:p>
          <a:p>
            <a:pPr lvl="2">
              <a:buFont typeface="Arial" panose="020B0604020202020204" pitchFamily="34" charset="0"/>
              <a:buChar char="•"/>
            </a:pPr>
            <a:r>
              <a:rPr lang="en-US" altLang="en-US" sz="1600" dirty="0">
                <a:hlinkClick r:id="rId2"/>
              </a:rPr>
              <a:t>https://mentor.ieee.org/802.18/dcn/17/18-17-0137-00-0000-802-11-response-to-ieee-bts-reply-comments.pptx</a:t>
            </a:r>
            <a:r>
              <a:rPr lang="en-US" altLang="en-US" sz="1600" dirty="0"/>
              <a:t>  </a:t>
            </a:r>
          </a:p>
          <a:p>
            <a:pPr lvl="1">
              <a:buFont typeface="Arial" panose="020B0604020202020204" pitchFamily="34" charset="0"/>
              <a:buChar char="•"/>
            </a:pPr>
            <a:r>
              <a:rPr lang="en-US" altLang="en-US" sz="1800" i="1" u="sng" dirty="0">
                <a:solidFill>
                  <a:srgbClr val="990033"/>
                </a:solidFill>
              </a:rPr>
              <a:t>Note: We need to keep 802.15 / UWB that is already there in mind and that co-existence with 802.11 is an issue.</a:t>
            </a:r>
          </a:p>
          <a:p>
            <a:pPr lvl="1">
              <a:buFont typeface="Arial" panose="020B0604020202020204" pitchFamily="34" charset="0"/>
              <a:buChar char="•"/>
            </a:pPr>
            <a:endParaRPr lang="en-US" altLang="en-US" sz="900" dirty="0"/>
          </a:p>
          <a:p>
            <a:pPr lvl="1">
              <a:buFont typeface="Arial" panose="020B0604020202020204" pitchFamily="34" charset="0"/>
              <a:buChar char="•"/>
            </a:pPr>
            <a:r>
              <a:rPr lang="en-US" altLang="en-US" sz="1800" dirty="0"/>
              <a:t>Goal: If we can work out comments with 802.15 and 802.11, to format, finalize and approve Thursday AM1, then it can be voted on at the EC closing meeting Friday.   </a:t>
            </a:r>
          </a:p>
          <a:p>
            <a:pPr lvl="2">
              <a:buFont typeface="Arial" panose="020B0604020202020204" pitchFamily="34" charset="0"/>
              <a:buChar char="•"/>
            </a:pPr>
            <a:r>
              <a:rPr lang="en-US" altLang="en-US" sz="1600" dirty="0"/>
              <a:t>Then we are ready to file before the deadline.  </a:t>
            </a:r>
          </a:p>
          <a:p>
            <a:pPr>
              <a:buFont typeface="Arial" panose="020B0604020202020204" pitchFamily="34" charset="0"/>
              <a:buChar char="•"/>
            </a:pPr>
            <a:r>
              <a:rPr lang="en-US" altLang="en-US" sz="1800" dirty="0"/>
              <a:t>Next step is a small group will draft a couple of pages to bring to the RR-TAG, Thursday AM1.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83825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EMEA</a:t>
            </a:r>
          </a:p>
        </p:txBody>
      </p:sp>
      <p:sp>
        <p:nvSpPr>
          <p:cNvPr id="3" name="Content Placeholder 2"/>
          <p:cNvSpPr>
            <a:spLocks noGrp="1"/>
          </p:cNvSpPr>
          <p:nvPr>
            <p:ph idx="1"/>
          </p:nvPr>
        </p:nvSpPr>
        <p:spPr>
          <a:xfrm>
            <a:off x="723899" y="1447800"/>
            <a:ext cx="7770813" cy="4570413"/>
          </a:xfrm>
        </p:spPr>
        <p:txBody>
          <a:bodyPr/>
          <a:lstStyle/>
          <a:p>
            <a:pPr>
              <a:buFont typeface="Arial" panose="020B0604020202020204" pitchFamily="34" charset="0"/>
              <a:buChar char="•"/>
            </a:pPr>
            <a:r>
              <a:rPr lang="en-US" sz="1800" dirty="0"/>
              <a:t>ETSI TC BRAN #95 results</a:t>
            </a:r>
          </a:p>
          <a:p>
            <a:pPr lvl="1">
              <a:buFont typeface="Arial" panose="020B0604020202020204" pitchFamily="34" charset="0"/>
              <a:buChar char="•"/>
            </a:pPr>
            <a:r>
              <a:rPr lang="en-US" sz="1400" dirty="0"/>
              <a:t>TR 103 524 (6 GHz SRdoc)  has  advanced  and on the way to ERM , then SE45 after that. </a:t>
            </a:r>
          </a:p>
          <a:p>
            <a:pPr lvl="1">
              <a:buFont typeface="Arial" panose="020B0604020202020204" pitchFamily="34" charset="0"/>
              <a:buChar char="•"/>
            </a:pPr>
            <a:r>
              <a:rPr lang="en-US" sz="1400" dirty="0"/>
              <a:t>Discussion of new work for EN 301 893 </a:t>
            </a:r>
          </a:p>
          <a:p>
            <a:pPr lvl="2">
              <a:buFont typeface="Arial" panose="020B0604020202020204" pitchFamily="34" charset="0"/>
              <a:buChar char="•"/>
            </a:pPr>
            <a:r>
              <a:rPr lang="en-US" sz="1400" dirty="0"/>
              <a:t>Revised receiver requirements and addition of UK 5,8 GHz requirements</a:t>
            </a:r>
          </a:p>
          <a:p>
            <a:pPr lvl="2">
              <a:buFont typeface="Arial" panose="020B0604020202020204" pitchFamily="34" charset="0"/>
              <a:buChar char="•"/>
            </a:pPr>
            <a:r>
              <a:rPr lang="en-US" sz="1400" dirty="0"/>
              <a:t>For the band plan will leave up to SE45 and FM57, as we understand ITS asking for 20MHz guard band. </a:t>
            </a:r>
          </a:p>
          <a:p>
            <a:pPr>
              <a:buFont typeface="Arial" panose="020B0604020202020204" pitchFamily="34" charset="0"/>
              <a:buChar char="•"/>
            </a:pPr>
            <a:r>
              <a:rPr lang="en-US" sz="1800" dirty="0"/>
              <a:t>ERM TG11 #52 results</a:t>
            </a:r>
          </a:p>
          <a:p>
            <a:pPr lvl="1">
              <a:buFont typeface="Arial" panose="020B0604020202020204" pitchFamily="34" charset="0"/>
              <a:buChar char="•"/>
            </a:pPr>
            <a:r>
              <a:rPr lang="en-US" sz="1400" dirty="0"/>
              <a:t>EN 300 328 v2.1.11 completed (in ENAP; to become v2.2.1)</a:t>
            </a:r>
          </a:p>
          <a:p>
            <a:pPr lvl="1">
              <a:buFont typeface="Arial" panose="020B0604020202020204" pitchFamily="34" charset="0"/>
              <a:buChar char="•"/>
            </a:pPr>
            <a:r>
              <a:rPr lang="en-US" sz="1400" dirty="0"/>
              <a:t>Receiver blocking limits requested by WFA accepted</a:t>
            </a:r>
          </a:p>
          <a:p>
            <a:pPr lvl="2"/>
            <a:r>
              <a:rPr lang="en-US" sz="1600" dirty="0"/>
              <a:t>en_300328v020101p.pdf  page 37</a:t>
            </a:r>
          </a:p>
          <a:p>
            <a:pPr lvl="2"/>
            <a:r>
              <a:rPr lang="en-US" sz="1600" dirty="0"/>
              <a:t>en_300328v020200a.pdf  page 39 (to be v2.2.1) </a:t>
            </a:r>
          </a:p>
          <a:p>
            <a:pPr>
              <a:buFont typeface="Arial" panose="020B0604020202020204" pitchFamily="34" charset="0"/>
              <a:buChar char="•"/>
            </a:pPr>
            <a:r>
              <a:rPr lang="en-US" sz="2000" dirty="0"/>
              <a:t> </a:t>
            </a:r>
            <a:r>
              <a:rPr lang="en-US" sz="1800" dirty="0"/>
              <a:t>6 GHz project started</a:t>
            </a:r>
          </a:p>
          <a:p>
            <a:pPr lvl="1">
              <a:buFont typeface="Arial" panose="020B0604020202020204" pitchFamily="34" charset="0"/>
              <a:buChar char="•"/>
            </a:pPr>
            <a:r>
              <a:rPr lang="en-US" sz="1400" dirty="0"/>
              <a:t>WG SE created SE45 with WI SE45_1</a:t>
            </a:r>
          </a:p>
          <a:p>
            <a:pPr lvl="1">
              <a:buFont typeface="Arial" panose="020B0604020202020204" pitchFamily="34" charset="0"/>
              <a:buChar char="•"/>
            </a:pPr>
            <a:r>
              <a:rPr lang="en-US" sz="1400" dirty="0"/>
              <a:t>WGFM created FM57 with WI FM57_1</a:t>
            </a:r>
          </a:p>
          <a:p>
            <a:pPr>
              <a:buFont typeface="Arial" panose="020B0604020202020204" pitchFamily="34" charset="0"/>
              <a:buChar char="•"/>
            </a:pPr>
            <a:r>
              <a:rPr lang="en-US" altLang="en-US" sz="1800" dirty="0"/>
              <a:t>60 GHz band adjustments started</a:t>
            </a:r>
          </a:p>
          <a:p>
            <a:pPr lvl="1">
              <a:buFont typeface="Arial" panose="020B0604020202020204" pitchFamily="34" charset="0"/>
              <a:buChar char="•"/>
            </a:pPr>
            <a:r>
              <a:rPr lang="en-US" altLang="en-US" sz="1400" dirty="0"/>
              <a:t>New WI to expand band to 71 GHz and move ITS off boundary between two WiGig channels</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APAC-1 </a:t>
            </a:r>
          </a:p>
        </p:txBody>
      </p:sp>
      <p:sp>
        <p:nvSpPr>
          <p:cNvPr id="3" name="Content Placeholder 2"/>
          <p:cNvSpPr>
            <a:spLocks noGrp="1"/>
          </p:cNvSpPr>
          <p:nvPr>
            <p:ph idx="1"/>
          </p:nvPr>
        </p:nvSpPr>
        <p:spPr>
          <a:xfrm>
            <a:off x="695325" y="1789113"/>
            <a:ext cx="8153401" cy="4495800"/>
          </a:xfrm>
        </p:spPr>
        <p:txBody>
          <a:bodyPr/>
          <a:lstStyle/>
          <a:p>
            <a:pPr>
              <a:buFont typeface="Arial" panose="020B0604020202020204" pitchFamily="34" charset="0"/>
              <a:buChar char="•"/>
            </a:pPr>
            <a:r>
              <a:rPr lang="en-US" altLang="en-US" sz="2000" dirty="0"/>
              <a:t>Australia consultations</a:t>
            </a:r>
          </a:p>
          <a:p>
            <a:pPr lvl="1">
              <a:buFont typeface="Arial" panose="020B0604020202020204" pitchFamily="34" charset="0"/>
              <a:buChar char="•"/>
            </a:pPr>
            <a:r>
              <a:rPr lang="en-US" altLang="zh-TW" dirty="0"/>
              <a:t>“Review of Interference Management Principles”</a:t>
            </a:r>
          </a:p>
          <a:p>
            <a:pPr lvl="2">
              <a:buFont typeface="Arial" panose="020B0604020202020204" pitchFamily="34" charset="0"/>
              <a:buChar char="•"/>
            </a:pPr>
            <a:r>
              <a:rPr lang="en-US" sz="1600" u="sng" dirty="0">
                <a:hlinkClick r:id="rId2"/>
              </a:rPr>
              <a:t>https://mentor.ieee.org/802.18/dcn/17/18-17-0136-00-0000-acma-review-of-interference-management-principles.docx</a:t>
            </a:r>
            <a:r>
              <a:rPr lang="en-US" sz="1600" dirty="0"/>
              <a:t> </a:t>
            </a:r>
          </a:p>
          <a:p>
            <a:pPr lvl="2">
              <a:buFont typeface="Arial" panose="020B0604020202020204" pitchFamily="34" charset="0"/>
              <a:buChar char="•"/>
            </a:pPr>
            <a:r>
              <a:rPr lang="en-US" sz="1600" dirty="0"/>
              <a:t>The closing date for submissions was COB, Friday 22 September 2017, waiting for results. </a:t>
            </a:r>
          </a:p>
          <a:p>
            <a:pPr lvl="3">
              <a:buFont typeface="Arial" panose="020B0604020202020204" pitchFamily="34" charset="0"/>
              <a:buChar char="•"/>
            </a:pPr>
            <a:r>
              <a:rPr lang="en-US" sz="1400" u="sng" dirty="0">
                <a:hlinkClick r:id="rId3"/>
              </a:rPr>
              <a:t>https://www.acma.gov.au/theACMA/review-of-interference-management-principles</a:t>
            </a:r>
            <a:r>
              <a:rPr lang="en-US" sz="1400" dirty="0"/>
              <a:t>   &lt;&lt; no comments on line</a:t>
            </a:r>
          </a:p>
          <a:p>
            <a:pPr lvl="1">
              <a:buFont typeface="Arial" panose="020B0604020202020204" pitchFamily="34" charset="0"/>
              <a:buChar char="•"/>
            </a:pPr>
            <a:r>
              <a:rPr lang="en-US" altLang="zh-TW" sz="2400" dirty="0"/>
              <a:t>“Future use of the 3.6 GHz band”</a:t>
            </a:r>
          </a:p>
          <a:p>
            <a:pPr lvl="2">
              <a:buFont typeface="Arial" panose="020B0604020202020204" pitchFamily="34" charset="0"/>
              <a:buChar char="•"/>
            </a:pPr>
            <a:r>
              <a:rPr lang="en-US" altLang="en-US" sz="1600" dirty="0"/>
              <a:t>Includes 5600-5650 MHz band</a:t>
            </a:r>
          </a:p>
          <a:p>
            <a:pPr lvl="2">
              <a:buFont typeface="Arial" panose="020B0604020202020204" pitchFamily="34" charset="0"/>
              <a:buChar char="•"/>
            </a:pPr>
            <a:r>
              <a:rPr lang="en-US" sz="1600" u="sng" dirty="0">
                <a:hlinkClick r:id="rId4"/>
              </a:rPr>
              <a:t>https://mentor.ieee.org/802.18/dcn/17/18-17-0092-00-0000-acma-future-use-of-the-3-6-ghz-band.docx</a:t>
            </a:r>
            <a:r>
              <a:rPr lang="en-US" sz="1600" dirty="0"/>
              <a:t> </a:t>
            </a:r>
          </a:p>
          <a:p>
            <a:pPr lvl="2">
              <a:buFont typeface="Arial" panose="020B0604020202020204" pitchFamily="34" charset="0"/>
              <a:buChar char="•"/>
            </a:pPr>
            <a:r>
              <a:rPr lang="en-US" sz="1600" dirty="0"/>
              <a:t>The closing date for submissions was COB, Friday 4 August 2017.</a:t>
            </a:r>
          </a:p>
          <a:p>
            <a:pPr lvl="3">
              <a:buFont typeface="Arial" panose="020B0604020202020204" pitchFamily="34" charset="0"/>
              <a:buChar char="•"/>
            </a:pPr>
            <a:r>
              <a:rPr lang="en-US" sz="1400" u="sng" dirty="0">
                <a:hlinkClick r:id="rId5"/>
              </a:rPr>
              <a:t>https://www.acma.gov.au/theACMA/uture-approach-to-the-3_6-ghz-band</a:t>
            </a:r>
            <a:r>
              <a:rPr lang="en-US" sz="1400" dirty="0"/>
              <a:t>  </a:t>
            </a:r>
          </a:p>
          <a:p>
            <a:pPr lvl="3">
              <a:buFont typeface="Arial" panose="020B0604020202020204" pitchFamily="34" charset="0"/>
              <a:buChar char="•"/>
            </a:pPr>
            <a:r>
              <a:rPr lang="en-US" sz="1400" dirty="0"/>
              <a:t>There are some comments here now.</a:t>
            </a: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88098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APAC - 2</a:t>
            </a:r>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2000" dirty="0"/>
              <a:t>India (TRAI) consultation</a:t>
            </a:r>
            <a:endParaRPr lang="en-US" altLang="en-US" dirty="0"/>
          </a:p>
          <a:p>
            <a:pPr lvl="1">
              <a:buFont typeface="Arial" panose="020B0604020202020204" pitchFamily="34" charset="0"/>
              <a:buChar char="•"/>
            </a:pPr>
            <a:r>
              <a:rPr lang="en-US" altLang="zh-TW" dirty="0"/>
              <a:t>“Recommendations on Spectrum, Roaming and QoS related requirements in Machine-to-Machine (M2M) Communications”</a:t>
            </a:r>
          </a:p>
          <a:p>
            <a:pPr lvl="2">
              <a:buFont typeface="Arial" panose="020B0604020202020204" pitchFamily="34" charset="0"/>
              <a:buChar char="•"/>
            </a:pPr>
            <a:r>
              <a:rPr lang="en-US" sz="1600" u="sng" dirty="0">
                <a:hlinkClick r:id="rId2"/>
              </a:rPr>
              <a:t>https://mentor.ieee.org/802.18/dcn/17/18-17-0135-00-0000-trai-india-recommendations-on-spectrum-roaming-and-qos-related-requirements-in-m2m-comms.pdf</a:t>
            </a:r>
            <a:r>
              <a:rPr lang="en-US" sz="1600" dirty="0"/>
              <a:t> </a:t>
            </a:r>
          </a:p>
          <a:p>
            <a:pPr lvl="2">
              <a:buFont typeface="Arial" panose="020B0604020202020204" pitchFamily="34" charset="0"/>
              <a:buChar char="•"/>
            </a:pPr>
            <a:r>
              <a:rPr lang="en-US" altLang="en-US" sz="1600" dirty="0"/>
              <a:t>Monitoring for outcome </a:t>
            </a:r>
          </a:p>
          <a:p>
            <a:pPr>
              <a:buFont typeface="Arial" panose="020B0604020202020204" pitchFamily="34" charset="0"/>
              <a:buChar char="•"/>
            </a:pPr>
            <a:endParaRPr lang="en-US" sz="2000" dirty="0"/>
          </a:p>
          <a:p>
            <a:pPr>
              <a:buFont typeface="Arial" panose="020B0604020202020204" pitchFamily="34" charset="0"/>
              <a:buChar char="•"/>
            </a:pPr>
            <a:r>
              <a:rPr lang="en-US" sz="2000" dirty="0"/>
              <a:t>Singapore (IMDA) consultation</a:t>
            </a:r>
          </a:p>
          <a:p>
            <a:pPr lvl="1">
              <a:buFont typeface="Arial" panose="020B0604020202020204" pitchFamily="34" charset="0"/>
              <a:buChar char="•"/>
            </a:pPr>
            <a:r>
              <a:rPr lang="en-US" altLang="zh-TW" sz="1800" dirty="0"/>
              <a:t>“5G mobile services and networks”</a:t>
            </a:r>
          </a:p>
          <a:p>
            <a:pPr lvl="2">
              <a:buFont typeface="Arial" panose="020B0604020202020204" pitchFamily="34" charset="0"/>
              <a:buChar char="•"/>
            </a:pPr>
            <a:r>
              <a:rPr lang="en-US" sz="1600" u="sng" dirty="0">
                <a:hlinkClick r:id="rId3"/>
              </a:rPr>
              <a:t>https://mentor.ieee.org/802.18/dcn/17/18-17-0094-00-0000-singapore-5g-consultation.pdf</a:t>
            </a:r>
            <a:r>
              <a:rPr lang="en-US" sz="1600" dirty="0"/>
              <a:t> </a:t>
            </a:r>
          </a:p>
          <a:p>
            <a:pPr lvl="2">
              <a:buFont typeface="Arial" panose="020B0604020202020204" pitchFamily="34" charset="0"/>
              <a:buChar char="•"/>
            </a:pPr>
            <a:r>
              <a:rPr lang="en-US" sz="1600" dirty="0"/>
              <a:t>Was to IMDA by 7 July 2017.  Monitoring for outcome.   </a:t>
            </a:r>
            <a:endParaRPr lang="en-US" altLang="zh-TW"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562579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GPPC Position Statement on </a:t>
            </a:r>
            <a:br>
              <a:rPr lang="en-US" sz="2400" dirty="0"/>
            </a:br>
            <a:r>
              <a:rPr lang="en-GB" sz="2400" dirty="0"/>
              <a:t>Contiguously Allocated Spectrum</a:t>
            </a:r>
            <a:endParaRPr lang="en-US" sz="2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Documents were received on 03 November</a:t>
            </a:r>
          </a:p>
          <a:p>
            <a:pPr lvl="1">
              <a:buFont typeface="Arial" panose="020B0604020202020204" pitchFamily="34" charset="0"/>
              <a:buChar char="•"/>
            </a:pPr>
            <a:r>
              <a:rPr lang="en-US" sz="1800" dirty="0">
                <a:hlinkClick r:id="rId2"/>
              </a:rPr>
              <a:t>https://mentor.ieee.org/802.18/dcn/17/18-17-0131-00-0000-ieee-sa-contiguously-allocated-spectrum-position-1.docx</a:t>
            </a:r>
            <a:endParaRPr lang="en-US" sz="1800" dirty="0"/>
          </a:p>
          <a:p>
            <a:pPr lvl="2">
              <a:buFont typeface="Arial" panose="020B0604020202020204" pitchFamily="34" charset="0"/>
              <a:buChar char="•"/>
            </a:pPr>
            <a:r>
              <a:rPr lang="en-US" sz="1400" dirty="0"/>
              <a:t>(There was a second document though looks to be a dupe.  It is 18-17/0132r00)</a:t>
            </a:r>
          </a:p>
          <a:p>
            <a:pPr>
              <a:buFont typeface="Arial" panose="020B0604020202020204" pitchFamily="34" charset="0"/>
              <a:buChar char="•"/>
            </a:pPr>
            <a:endParaRPr lang="en-US" sz="2000" i="1" dirty="0">
              <a:solidFill>
                <a:srgbClr val="C00000"/>
              </a:solidFill>
            </a:endParaRPr>
          </a:p>
          <a:p>
            <a:pPr>
              <a:buFont typeface="Arial" panose="020B0604020202020204" pitchFamily="34" charset="0"/>
              <a:buChar char="•"/>
            </a:pPr>
            <a:r>
              <a:rPr lang="en-US" sz="2000" i="1" dirty="0">
                <a:solidFill>
                  <a:schemeClr val="tx1"/>
                </a:solidFill>
              </a:rPr>
              <a:t>We have been asked to review and comment on these by 13 November.</a:t>
            </a:r>
          </a:p>
          <a:p>
            <a:pPr lvl="1">
              <a:buFont typeface="Arial" panose="020B0604020202020204" pitchFamily="34" charset="0"/>
              <a:buChar char="•"/>
            </a:pPr>
            <a:r>
              <a:rPr lang="en-US" sz="1800" dirty="0">
                <a:solidFill>
                  <a:schemeClr val="tx1"/>
                </a:solidFill>
              </a:rPr>
              <a:t>This is to be a high level position paper that we do not want to restrict any  regulatory public comments/communications from IEEE 802, it’s Working Groups and TAGs. </a:t>
            </a:r>
          </a:p>
          <a:p>
            <a:pPr lvl="1">
              <a:buFont typeface="Arial" panose="020B0604020202020204" pitchFamily="34" charset="0"/>
              <a:buChar char="•"/>
            </a:pPr>
            <a:r>
              <a:rPr lang="en-US" sz="1800" dirty="0">
                <a:solidFill>
                  <a:schemeClr val="tx1"/>
                </a:solidFill>
              </a:rPr>
              <a:t>See Rev 18-17/0131r01 for updates discussed in the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07198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r>
              <a:rPr lang="en-US" altLang="en-US" sz="2800" dirty="0"/>
              <a:t>GPPC approval process</a:t>
            </a:r>
          </a:p>
        </p:txBody>
      </p:sp>
      <p:sp>
        <p:nvSpPr>
          <p:cNvPr id="3" name="Content Placeholder 2"/>
          <p:cNvSpPr>
            <a:spLocks noGrp="1"/>
          </p:cNvSpPr>
          <p:nvPr>
            <p:ph idx="1"/>
          </p:nvPr>
        </p:nvSpPr>
        <p:spPr>
          <a:xfrm>
            <a:off x="685800" y="1676400"/>
            <a:ext cx="7770813" cy="4648200"/>
          </a:xfrm>
        </p:spPr>
        <p:txBody>
          <a:bodyPr/>
          <a:lstStyle/>
          <a:p>
            <a:pPr>
              <a:buFont typeface="Arial" panose="020B0604020202020204" pitchFamily="34" charset="0"/>
              <a:buChar char="•"/>
            </a:pPr>
            <a:r>
              <a:rPr lang="en-US" sz="2000" b="0" dirty="0"/>
              <a:t>Following 802.18 TAG and 802 EC 10 day approvals, the </a:t>
            </a:r>
            <a:r>
              <a:rPr lang="en-US" sz="2000" b="0" i="1" u="sng" dirty="0"/>
              <a:t>Global Public Policy Committee </a:t>
            </a:r>
            <a:r>
              <a:rPr lang="en-US" sz="2000" b="0" dirty="0"/>
              <a:t>would add  another 7-day approval process on correspondence.</a:t>
            </a:r>
          </a:p>
          <a:p>
            <a:pPr lvl="1">
              <a:buFont typeface="Arial" panose="020B0604020202020204" pitchFamily="34" charset="0"/>
              <a:buChar char="•"/>
            </a:pPr>
            <a:r>
              <a:rPr lang="en-US" sz="1600" b="0" dirty="0"/>
              <a:t>E.g. if we receive a document we decide to respond to, that has a typical 30-day Comment period, the TAG has a maximum of 13-days to outline, compose and approve the response</a:t>
            </a:r>
          </a:p>
          <a:p>
            <a:pPr lvl="1">
              <a:buFont typeface="Arial" panose="020B0604020202020204" pitchFamily="34" charset="0"/>
              <a:buChar char="•"/>
            </a:pPr>
            <a:r>
              <a:rPr lang="en-US" sz="1600" dirty="0"/>
              <a:t>Based on our meeting and teleconference schedule, we could lose 6-days due to the asynchronous regulator/IEEE schedules</a:t>
            </a:r>
          </a:p>
          <a:p>
            <a:pPr lvl="1">
              <a:buFont typeface="Arial" panose="020B0604020202020204" pitchFamily="34" charset="0"/>
              <a:buChar char="•"/>
            </a:pPr>
            <a:r>
              <a:rPr lang="en-US" sz="1600" b="0" dirty="0"/>
              <a:t>This would leave us a total of 7-days for our entire process,</a:t>
            </a:r>
            <a:r>
              <a:rPr lang="en-US" sz="1600" b="0" dirty="0">
                <a:solidFill>
                  <a:srgbClr val="990033"/>
                </a:solidFill>
              </a:rPr>
              <a:t> </a:t>
            </a:r>
            <a:r>
              <a:rPr lang="en-US" sz="1600" b="1" u="sng" dirty="0">
                <a:solidFill>
                  <a:srgbClr val="990033"/>
                </a:solidFill>
              </a:rPr>
              <a:t>which is not sufficient. </a:t>
            </a:r>
          </a:p>
          <a:p>
            <a:pPr lvl="1">
              <a:buFont typeface="Arial" panose="020B0604020202020204" pitchFamily="34" charset="0"/>
              <a:buChar char="•"/>
            </a:pPr>
            <a:r>
              <a:rPr lang="en-US" sz="1600" b="0" dirty="0">
                <a:solidFill>
                  <a:srgbClr val="990033"/>
                </a:solidFill>
              </a:rPr>
              <a:t>Actually some Reply Comment periods are only 15-days</a:t>
            </a:r>
            <a:r>
              <a:rPr lang="en-US" sz="1600" dirty="0">
                <a:solidFill>
                  <a:srgbClr val="990033"/>
                </a:solidFill>
              </a:rPr>
              <a:t> and at times the TAG does not receive requests on day one. </a:t>
            </a:r>
            <a:endParaRPr lang="en-US" sz="1600" b="0" dirty="0">
              <a:solidFill>
                <a:srgbClr val="990033"/>
              </a:solidFill>
            </a:endParaRPr>
          </a:p>
          <a:p>
            <a:pPr>
              <a:buFont typeface="Arial" panose="020B0604020202020204" pitchFamily="34" charset="0"/>
              <a:buChar char="•"/>
            </a:pPr>
            <a:endParaRPr lang="en-US" sz="2000" b="0" dirty="0"/>
          </a:p>
          <a:p>
            <a:pPr>
              <a:buFont typeface="Arial" panose="020B0604020202020204" pitchFamily="34" charset="0"/>
              <a:buChar char="•"/>
            </a:pPr>
            <a:r>
              <a:rPr lang="en-US" sz="2000" b="0" dirty="0"/>
              <a:t>It is being researched if we stay within the IEEE Position Statements, we would not need the additional approval.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36590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Thursday Agenda</a:t>
            </a:r>
          </a:p>
        </p:txBody>
      </p:sp>
      <p:sp>
        <p:nvSpPr>
          <p:cNvPr id="31746" name="Content Placeholder 2"/>
          <p:cNvSpPr>
            <a:spLocks noGrp="1"/>
          </p:cNvSpPr>
          <p:nvPr>
            <p:ph idx="1"/>
          </p:nvPr>
        </p:nvSpPr>
        <p:spPr>
          <a:xfrm>
            <a:off x="685800" y="1828800"/>
            <a:ext cx="7772400" cy="4572000"/>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available, finalize and approve Reply Comments to the Mid-Band NOI.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Will define other items Tuesday</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Approve Teleconferences moving forward.</a:t>
            </a:r>
          </a:p>
          <a:p>
            <a:pPr>
              <a:buFont typeface="Arial" panose="020B0604020202020204" pitchFamily="34" charset="0"/>
              <a:buChar char="•"/>
            </a:pP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3318370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TBD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dirty="0"/>
              <a:t>November 2017</a:t>
            </a:r>
            <a:endParaRPr lang="en-GB" dirty="0"/>
          </a:p>
        </p:txBody>
      </p:sp>
      <p:sp>
        <p:nvSpPr>
          <p:cNvPr id="8" name="Footer Placeholder 7"/>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#4</a:t>
            </a:r>
            <a:endParaRPr lang="en-US" dirty="0"/>
          </a:p>
        </p:txBody>
      </p:sp>
      <p:sp>
        <p:nvSpPr>
          <p:cNvPr id="3" name="Content Placeholder 2"/>
          <p:cNvSpPr>
            <a:spLocks noGrp="1"/>
          </p:cNvSpPr>
          <p:nvPr>
            <p:ph idx="1"/>
          </p:nvPr>
        </p:nvSpPr>
        <p:spPr>
          <a:xfrm>
            <a:off x="716692" y="1524000"/>
            <a:ext cx="7620000" cy="4113213"/>
          </a:xfrm>
        </p:spPr>
        <p:txBody>
          <a:bodyPr/>
          <a:lstStyle/>
          <a:p>
            <a:pPr>
              <a:buFont typeface="Arial" panose="020B0604020202020204" pitchFamily="34" charset="0"/>
              <a:buChar char="•"/>
            </a:pPr>
            <a:r>
              <a:rPr lang="en-GB" sz="2000" u="sng" dirty="0"/>
              <a:t>Motion:</a:t>
            </a:r>
            <a:r>
              <a:rPr lang="en-GB" sz="2000" dirty="0"/>
              <a:t> To approve document 18-17/0_____r____, reply comments to FCC GN Docket No. 17-183, </a:t>
            </a:r>
            <a:r>
              <a:rPr lang="en-US" sz="2000" dirty="0"/>
              <a:t>Expanding Flexible Use in Mid-Band Spectrum</a:t>
            </a:r>
            <a:r>
              <a:rPr lang="en-GB" sz="2000" dirty="0"/>
              <a:t>  </a:t>
            </a:r>
            <a:r>
              <a:rPr lang="en-US" sz="2000" dirty="0"/>
              <a:t>Between 3.7 and 24 GHz</a:t>
            </a:r>
            <a:r>
              <a:rPr lang="en-GB" sz="2000" dirty="0"/>
              <a:t>, for review and approval by the EC and transmission to the FCC on or before 15 November 2017. The Chair and Vice Chair of 802.18 are  authorized to make editorial changes as necessary.</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Moved by: </a:t>
            </a:r>
          </a:p>
          <a:p>
            <a:pPr>
              <a:buFont typeface="Arial" panose="020B0604020202020204" pitchFamily="34" charset="0"/>
              <a:buChar char="•"/>
            </a:pPr>
            <a:r>
              <a:rPr lang="en-US" sz="2000" dirty="0"/>
              <a:t>Seconded by: </a:t>
            </a:r>
          </a:p>
          <a:p>
            <a:pPr>
              <a:buFont typeface="Arial" panose="020B0604020202020204" pitchFamily="34" charset="0"/>
              <a:buChar char="•"/>
            </a:pPr>
            <a:r>
              <a:rPr lang="en-US" sz="2000" dirty="0"/>
              <a:t>Discussion?</a:t>
            </a:r>
          </a:p>
          <a:p>
            <a:pPr>
              <a:buFont typeface="Arial" panose="020B0604020202020204" pitchFamily="34" charset="0"/>
              <a:buChar char="•"/>
            </a:pPr>
            <a:r>
              <a:rPr lang="en-US" sz="2000" dirty="0"/>
              <a:t>Vote: __Y / __N / __ A</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dirty="0"/>
              <a:t>November 2017</a:t>
            </a:r>
            <a:endParaRPr lang="en-GB" dirty="0"/>
          </a:p>
        </p:txBody>
      </p:sp>
      <p:sp>
        <p:nvSpPr>
          <p:cNvPr id="8" name="Footer Placeholder 7"/>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76458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Call to Order and Agenda</a:t>
            </a:r>
          </a:p>
        </p:txBody>
      </p:sp>
      <p:sp>
        <p:nvSpPr>
          <p:cNvPr id="31746" name="Content Placeholder 2"/>
          <p:cNvSpPr>
            <a:spLocks noGrp="1"/>
          </p:cNvSpPr>
          <p:nvPr>
            <p:ph idx="1"/>
          </p:nvPr>
        </p:nvSpPr>
        <p:spPr>
          <a:xfrm>
            <a:off x="647143" y="1199634"/>
            <a:ext cx="7772400" cy="4572000"/>
          </a:xfrm>
        </p:spPr>
        <p:txBody>
          <a:bodyPr/>
          <a:lstStyle/>
          <a:p>
            <a:pPr>
              <a:buFont typeface="Arial" panose="020B0604020202020204" pitchFamily="34" charset="0"/>
              <a:buChar char="•"/>
            </a:pPr>
            <a:r>
              <a:rPr lang="en-US" altLang="en-US" sz="1800" dirty="0"/>
              <a:t>Call to Order </a:t>
            </a:r>
            <a:r>
              <a:rPr lang="en-US" altLang="en-US" sz="1100" dirty="0"/>
              <a:t>(attendance server is open)</a:t>
            </a:r>
          </a:p>
          <a:p>
            <a:pPr>
              <a:buFont typeface="Arial" panose="020B0604020202020204" pitchFamily="34" charset="0"/>
              <a:buChar char="•"/>
            </a:pPr>
            <a:r>
              <a:rPr lang="en-US" altLang="en-US" sz="1800" dirty="0"/>
              <a:t>Administrative Items</a:t>
            </a:r>
          </a:p>
          <a:p>
            <a:pPr>
              <a:buFont typeface="Arial" panose="020B0604020202020204" pitchFamily="34" charset="0"/>
              <a:buChar char="•"/>
            </a:pPr>
            <a:r>
              <a:rPr lang="en-US" altLang="en-US" sz="1800" dirty="0"/>
              <a:t>Approve Agenda</a:t>
            </a:r>
          </a:p>
          <a:p>
            <a:pPr>
              <a:buFont typeface="Arial" panose="020B0604020202020204" pitchFamily="34" charset="0"/>
              <a:buChar char="•"/>
            </a:pPr>
            <a:r>
              <a:rPr lang="en-US" altLang="en-US" sz="1800" dirty="0"/>
              <a:t>Approve Waikoloa minutes</a:t>
            </a:r>
          </a:p>
          <a:p>
            <a:pPr>
              <a:buFont typeface="Arial" panose="020B0604020202020204" pitchFamily="34" charset="0"/>
              <a:buChar char="•"/>
            </a:pPr>
            <a:r>
              <a:rPr lang="en-US" altLang="en-US" sz="1800" dirty="0"/>
              <a:t>Approve Teleconference minutes </a:t>
            </a:r>
          </a:p>
          <a:p>
            <a:pPr>
              <a:buFont typeface="Arial" panose="020B0604020202020204" pitchFamily="34" charset="0"/>
              <a:buChar char="•"/>
            </a:pPr>
            <a:r>
              <a:rPr lang="en-US" altLang="en-US" sz="1800" dirty="0"/>
              <a:t>Discussion items</a:t>
            </a:r>
          </a:p>
          <a:p>
            <a:pPr lvl="1">
              <a:buFont typeface="Arial" panose="020B0604020202020204" pitchFamily="34" charset="0"/>
              <a:buChar char="•"/>
            </a:pPr>
            <a:r>
              <a:rPr lang="en-US" altLang="en-US" sz="1600" dirty="0"/>
              <a:t>Americas</a:t>
            </a:r>
          </a:p>
          <a:p>
            <a:pPr lvl="1">
              <a:buFont typeface="Arial" panose="020B0604020202020204" pitchFamily="34" charset="0"/>
              <a:buChar char="•"/>
            </a:pPr>
            <a:r>
              <a:rPr lang="en-US" altLang="en-US" sz="1600" dirty="0"/>
              <a:t>EMEA</a:t>
            </a:r>
          </a:p>
          <a:p>
            <a:pPr lvl="1">
              <a:buFont typeface="Arial" panose="020B0604020202020204" pitchFamily="34" charset="0"/>
              <a:buChar char="•"/>
            </a:pPr>
            <a:r>
              <a:rPr lang="en-US" altLang="en-US" sz="1600" dirty="0"/>
              <a:t>APAC</a:t>
            </a:r>
          </a:p>
          <a:p>
            <a:pPr lvl="1">
              <a:buFont typeface="Arial" panose="020B0604020202020204" pitchFamily="34" charset="0"/>
              <a:buChar char="•"/>
            </a:pPr>
            <a:r>
              <a:rPr lang="en-US" altLang="en-US" sz="1600" dirty="0"/>
              <a:t>The Global Public Policy Committee</a:t>
            </a:r>
          </a:p>
          <a:p>
            <a:pPr>
              <a:buFont typeface="Arial" panose="020B0604020202020204" pitchFamily="34" charset="0"/>
              <a:buChar char="•"/>
            </a:pPr>
            <a:r>
              <a:rPr lang="en-US" altLang="en-US" sz="1800" dirty="0"/>
              <a:t>Actions required</a:t>
            </a:r>
          </a:p>
          <a:p>
            <a:pPr lvl="1">
              <a:buFont typeface="Arial" panose="020B0604020202020204" pitchFamily="34" charset="0"/>
              <a:buChar char="•"/>
            </a:pPr>
            <a:r>
              <a:rPr lang="en-US" altLang="en-US" sz="1600" dirty="0"/>
              <a:t>TBD (decided by the TAG on Tuesday)</a:t>
            </a:r>
          </a:p>
          <a:p>
            <a:pPr lvl="1">
              <a:buFont typeface="Arial" panose="020B0604020202020204" pitchFamily="34" charset="0"/>
              <a:buChar char="•"/>
            </a:pPr>
            <a:r>
              <a:rPr lang="en-US" altLang="en-US" sz="1600" dirty="0"/>
              <a:t>Approve Reply Comments  Mid-Band NOI, if available.</a:t>
            </a:r>
          </a:p>
          <a:p>
            <a:pPr lvl="1">
              <a:buFont typeface="Arial" panose="020B0604020202020204" pitchFamily="34" charset="0"/>
              <a:buChar char="•"/>
            </a:pPr>
            <a:r>
              <a:rPr lang="en-US" altLang="en-US" sz="1600" dirty="0"/>
              <a:t>Approve Teleconferences moving forward</a:t>
            </a:r>
          </a:p>
          <a:p>
            <a:pPr>
              <a:buFont typeface="Arial" panose="020B0604020202020204" pitchFamily="34" charset="0"/>
              <a:buChar char="•"/>
            </a:pPr>
            <a:r>
              <a:rPr lang="en-US" altLang="en-US" sz="18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#5</a:t>
            </a:r>
            <a:endParaRPr lang="en-US" dirty="0"/>
          </a:p>
        </p:txBody>
      </p:sp>
      <p:sp>
        <p:nvSpPr>
          <p:cNvPr id="3" name="Content Placeholder 2"/>
          <p:cNvSpPr>
            <a:spLocks noGrp="1"/>
          </p:cNvSpPr>
          <p:nvPr>
            <p:ph idx="1"/>
          </p:nvPr>
        </p:nvSpPr>
        <p:spPr>
          <a:xfrm>
            <a:off x="685801" y="1981200"/>
            <a:ext cx="7620000" cy="4113213"/>
          </a:xfrm>
        </p:spPr>
        <p:txBody>
          <a:bodyPr/>
          <a:lstStyle/>
          <a:p>
            <a:pPr>
              <a:buFont typeface="Arial" panose="020B0604020202020204" pitchFamily="34" charset="0"/>
              <a:buChar char="•"/>
            </a:pPr>
            <a:r>
              <a:rPr lang="en-US" u="sng" dirty="0"/>
              <a:t>Motion:</a:t>
            </a:r>
            <a:r>
              <a:rPr lang="en-US" dirty="0"/>
              <a:t> The 802.18 Chair or Vice Chair is directed to conduct, as necessary teleconferences on Thursdays at 2:30pm ET through 26 April 2018</a:t>
            </a:r>
          </a:p>
          <a:p>
            <a:pPr>
              <a:buFont typeface="Arial" panose="020B0604020202020204" pitchFamily="34" charset="0"/>
              <a:buChar char="•"/>
            </a:pPr>
            <a:endParaRPr lang="en-US" dirty="0"/>
          </a:p>
          <a:p>
            <a:pPr>
              <a:buFont typeface="Arial" panose="020B0604020202020204" pitchFamily="34" charset="0"/>
              <a:buChar char="•"/>
            </a:pPr>
            <a:r>
              <a:rPr lang="en-US" dirty="0"/>
              <a:t>Moved by: </a:t>
            </a:r>
          </a:p>
          <a:p>
            <a:pPr>
              <a:buFont typeface="Arial" panose="020B0604020202020204" pitchFamily="34" charset="0"/>
              <a:buChar char="•"/>
            </a:pPr>
            <a:r>
              <a:rPr lang="en-US" dirty="0"/>
              <a:t>Seconded by: </a:t>
            </a:r>
          </a:p>
          <a:p>
            <a:pPr>
              <a:buFont typeface="Arial" panose="020B0604020202020204" pitchFamily="34" charset="0"/>
              <a:buChar char="•"/>
            </a:pPr>
            <a:r>
              <a:rPr lang="en-US" dirty="0"/>
              <a:t>Discussion?</a:t>
            </a:r>
          </a:p>
          <a:p>
            <a:pPr>
              <a:buFont typeface="Arial" panose="020B0604020202020204" pitchFamily="34" charset="0"/>
              <a:buChar char="•"/>
            </a:pPr>
            <a:r>
              <a:rPr lang="en-US" dirty="0"/>
              <a:t>Vote: Unanimous consent</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dirty="0"/>
              <a:t>November 2017</a:t>
            </a:r>
            <a:endParaRPr lang="en-GB" dirty="0"/>
          </a:p>
        </p:txBody>
      </p:sp>
      <p:sp>
        <p:nvSpPr>
          <p:cNvPr id="8" name="Footer Placeholder 7"/>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3384998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Other Business / Adjourn</a:t>
            </a:r>
          </a:p>
        </p:txBody>
      </p:sp>
      <p:sp>
        <p:nvSpPr>
          <p:cNvPr id="3" name="Content Placeholder 2"/>
          <p:cNvSpPr>
            <a:spLocks noGrp="1"/>
          </p:cNvSpPr>
          <p:nvPr>
            <p:ph idx="1"/>
          </p:nvPr>
        </p:nvSpPr>
        <p:spPr>
          <a:xfrm>
            <a:off x="723899" y="1751013"/>
            <a:ext cx="7770813" cy="4113213"/>
          </a:xfrm>
        </p:spPr>
        <p:txBody>
          <a:bodyPr/>
          <a:lstStyle/>
          <a:p>
            <a:pPr>
              <a:buFont typeface="Arial" panose="020B0604020202020204" pitchFamily="34" charset="0"/>
              <a:buChar char="•"/>
            </a:pPr>
            <a:r>
              <a:rPr lang="en-US" dirty="0"/>
              <a:t>Next teleconference: 30 November at 2:30pm EDT</a:t>
            </a:r>
          </a:p>
          <a:p>
            <a:pPr lvl="1">
              <a:buFont typeface="Arial" panose="020B0604020202020204" pitchFamily="34" charset="0"/>
              <a:buChar char="•"/>
            </a:pPr>
            <a:r>
              <a:rPr lang="en-US" dirty="0"/>
              <a:t>Two weeks from now is a major US holiday (Thanksgiving Day)</a:t>
            </a:r>
          </a:p>
          <a:p>
            <a:pPr>
              <a:buFont typeface="Arial" panose="020B0604020202020204" pitchFamily="34" charset="0"/>
              <a:buChar char="•"/>
            </a:pPr>
            <a:endParaRPr lang="en-US" dirty="0"/>
          </a:p>
          <a:p>
            <a:pPr>
              <a:buFont typeface="Arial" panose="020B0604020202020204" pitchFamily="34" charset="0"/>
              <a:buChar char="•"/>
            </a:pPr>
            <a:r>
              <a:rPr lang="en-US" dirty="0"/>
              <a:t>Adjourn: </a:t>
            </a:r>
          </a:p>
          <a:p>
            <a:pPr lvl="1">
              <a:buFont typeface="Arial" panose="020B0604020202020204" pitchFamily="34" charset="0"/>
              <a:buChar char="•"/>
            </a:pPr>
            <a:r>
              <a:rPr lang="en-US" dirty="0"/>
              <a:t>Agenda is complete,      Motion to Adjourn. </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p>
          <a:p>
            <a:pPr lvl="1">
              <a:buFont typeface="Arial" panose="020B0604020202020204" pitchFamily="34" charset="0"/>
              <a:buChar char="•"/>
            </a:pPr>
            <a:r>
              <a:rPr lang="en-US" dirty="0"/>
              <a:t>Seconded by: </a:t>
            </a:r>
          </a:p>
          <a:p>
            <a:pPr lvl="1">
              <a:buFont typeface="Arial" panose="020B0604020202020204" pitchFamily="34" charset="0"/>
              <a:buChar char="•"/>
            </a:pPr>
            <a:r>
              <a:rPr lang="en-US" dirty="0"/>
              <a:t>We are adjourned. </a:t>
            </a:r>
          </a:p>
          <a:p>
            <a:pPr>
              <a:buFont typeface="Arial" panose="020B0604020202020204" pitchFamily="34" charset="0"/>
              <a:buChar char="•"/>
            </a:pPr>
            <a:endParaRPr lang="en-US" dirty="0"/>
          </a:p>
          <a:p>
            <a:pPr>
              <a:buFont typeface="Arial" panose="020B0604020202020204" pitchFamily="34" charset="0"/>
              <a:buChar char="•"/>
            </a:pPr>
            <a:r>
              <a:rPr lang="en-US"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dirty="0"/>
              <a:t>November 2017</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GB" dirty="0"/>
              <a:t>Rich Kennedy, HP Enterprise</a:t>
            </a:r>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856796" y="1143000"/>
            <a:ext cx="4038600" cy="461665"/>
          </a:xfrm>
          <a:prstGeom prst="rect">
            <a:avLst/>
          </a:prstGeom>
          <a:noFill/>
        </p:spPr>
        <p:txBody>
          <a:bodyPr wrap="square" rtlCol="0">
            <a:spAutoFit/>
          </a:bodyPr>
          <a:lstStyle/>
          <a:p>
            <a:r>
              <a:rPr lang="en-US" dirty="0">
                <a:solidFill>
                  <a:schemeClr val="tx1"/>
                </a:solidFill>
              </a:rPr>
              <a:t>Thank You</a:t>
            </a:r>
          </a:p>
        </p:txBody>
      </p:sp>
    </p:spTree>
    <p:extLst>
      <p:ext uri="{BB962C8B-B14F-4D97-AF65-F5344CB8AC3E}">
        <p14:creationId xmlns:p14="http://schemas.microsoft.com/office/powerpoint/2010/main" val="3120236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Agenda is complete,      Motion to Adjourn. </a:t>
            </a:r>
          </a:p>
          <a:p>
            <a:pPr>
              <a:buFont typeface="Arial" panose="020B0604020202020204" pitchFamily="34" charset="0"/>
              <a:buChar char="•"/>
            </a:pPr>
            <a:endParaRPr lang="en-US" dirty="0"/>
          </a:p>
          <a:p>
            <a:pPr>
              <a:buFont typeface="Arial" panose="020B0604020202020204" pitchFamily="34" charset="0"/>
              <a:buChar char="•"/>
            </a:pPr>
            <a:r>
              <a:rPr lang="en-US" dirty="0"/>
              <a:t>Moved by: </a:t>
            </a:r>
          </a:p>
          <a:p>
            <a:pPr>
              <a:buFont typeface="Arial" panose="020B0604020202020204" pitchFamily="34" charset="0"/>
              <a:buChar char="•"/>
            </a:pPr>
            <a:r>
              <a:rPr lang="en-US" dirty="0"/>
              <a:t>Seconded by: </a:t>
            </a:r>
          </a:p>
          <a:p>
            <a:pPr>
              <a:buFont typeface="Arial" panose="020B0604020202020204" pitchFamily="34" charset="0"/>
              <a:buChar char="•"/>
            </a:pPr>
            <a:endParaRPr lang="en-US" dirty="0"/>
          </a:p>
          <a:p>
            <a:pPr>
              <a:buFont typeface="Arial" panose="020B0604020202020204" pitchFamily="34" charset="0"/>
              <a:buChar char="•"/>
            </a:pPr>
            <a:r>
              <a:rPr lang="en-US" dirty="0"/>
              <a:t>We are adjourned. </a:t>
            </a:r>
          </a:p>
          <a:p>
            <a:pPr>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1821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tLang="en-US" sz="2800" dirty="0">
                <a:solidFill>
                  <a:schemeClr val="bg1">
                    <a:lumMod val="65000"/>
                  </a:schemeClr>
                </a:solidFill>
              </a:rPr>
              <a:t>Call for Potentially Essential Patents</a:t>
            </a:r>
            <a:endParaRPr lang="en-US" sz="2800" dirty="0">
              <a:solidFill>
                <a:schemeClr val="bg1">
                  <a:lumMod val="65000"/>
                </a:schemeClr>
              </a:solidFill>
              <a:latin typeface="Times New Roman" charset="0"/>
            </a:endParaRPr>
          </a:p>
        </p:txBody>
      </p:sp>
      <p:sp>
        <p:nvSpPr>
          <p:cNvPr id="5123" name="Content Placeholder 2"/>
          <p:cNvSpPr>
            <a:spLocks noGrp="1"/>
          </p:cNvSpPr>
          <p:nvPr>
            <p:ph idx="1"/>
          </p:nvPr>
        </p:nvSpPr>
        <p:spPr>
          <a:xfrm>
            <a:off x="685800" y="1447800"/>
            <a:ext cx="7772400" cy="4724400"/>
          </a:xfrm>
        </p:spPr>
        <p:txBody>
          <a:bodyPr/>
          <a:lstStyle/>
          <a:p>
            <a:pPr>
              <a:buFont typeface="Arial" pitchFamily="34" charset="0"/>
              <a:buChar char="•"/>
            </a:pPr>
            <a:r>
              <a:rPr lang="en-US" altLang="en-US" sz="2800" dirty="0">
                <a:solidFill>
                  <a:schemeClr val="tx1"/>
                </a:solidFill>
              </a:rPr>
              <a:t>n/a as the RR-TAG does not do standards. </a:t>
            </a:r>
          </a:p>
          <a:p>
            <a:pPr>
              <a:buFont typeface="Arial" pitchFamily="34" charset="0"/>
              <a:buChar char="•"/>
            </a:pPr>
            <a:r>
              <a:rPr lang="en-US" altLang="en-US" sz="2800" dirty="0">
                <a:solidFill>
                  <a:schemeClr val="bg1">
                    <a:lumMod val="6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bg1">
                    <a:lumMod val="65000"/>
                  </a:schemeClr>
                </a:solidFill>
              </a:rPr>
              <a:t>Either speak up now or</a:t>
            </a:r>
          </a:p>
          <a:p>
            <a:pPr lvl="1">
              <a:buFont typeface="Arial" pitchFamily="34" charset="0"/>
              <a:buChar char="•"/>
            </a:pPr>
            <a:r>
              <a:rPr lang="en-US" altLang="en-US" dirty="0">
                <a:solidFill>
                  <a:schemeClr val="bg1">
                    <a:lumMod val="6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bg1">
                    <a:lumMod val="65000"/>
                  </a:schemeClr>
                </a:solidFill>
              </a:rPr>
              <a:t>Cause an LOA to be submitted</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173208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0"/>
            <a:ext cx="7770813" cy="1065213"/>
          </a:xfrm>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728777" y="1524000"/>
            <a:ext cx="7772400" cy="4724400"/>
          </a:xfrm>
        </p:spPr>
        <p:txBody>
          <a:bodyPr/>
          <a:lstStyle/>
          <a:p>
            <a:r>
              <a:rPr lang="en-US" altLang="en-US" sz="2000" b="1" dirty="0"/>
              <a:t>Number of voters:  40 (9 on EC) ,  </a:t>
            </a:r>
            <a:r>
              <a:rPr lang="en-US" altLang="en-US" sz="2000" dirty="0"/>
              <a:t>Number of </a:t>
            </a:r>
            <a:r>
              <a:rPr lang="en-US" altLang="en-US" sz="2000" b="1" dirty="0"/>
              <a:t>Aspirant members:  13</a:t>
            </a:r>
          </a:p>
          <a:p>
            <a:pPr eaLnBrk="1" hangingPunct="1">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defRPr/>
            </a:pPr>
            <a:r>
              <a:rPr lang="en-US" sz="1600" kern="1600" dirty="0"/>
              <a:t>	</a:t>
            </a:r>
            <a:r>
              <a:rPr lang="en-US" sz="1600" b="1" kern="1600" dirty="0"/>
              <a:t>Be sure to announce you name and affiliation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u="sng" kern="1600" dirty="0">
                <a:hlinkClick r:id="rId5"/>
              </a:rPr>
              <a:t>http://www.ieee.org/portal/cms_docs/about/CoE_poster.pdf</a:t>
            </a:r>
            <a:endParaRPr lang="en-US" sz="1600" kern="1600" dirty="0"/>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p>
          <a:p>
            <a:pPr lvl="1">
              <a:defRPr/>
            </a:pPr>
            <a:r>
              <a:rPr lang="en-US" sz="1600" kern="1600" dirty="0"/>
              <a:t>(note: call for essential patents is n/a, as the RR-TAG does not do standards) </a:t>
            </a:r>
            <a:endParaRPr lang="en-US" sz="1600" dirty="0"/>
          </a:p>
          <a:p>
            <a:pPr eaLnBrk="1" hangingPunct="1">
              <a:defRPr/>
            </a:pPr>
            <a:endParaRPr lang="en-US" sz="2000" dirty="0">
              <a:ea typeface="+mn-ea"/>
              <a:cs typeface="+mn-cs"/>
            </a:endParaRPr>
          </a:p>
          <a:p>
            <a:pPr eaLnBrk="1" hangingPunct="1">
              <a:defRPr/>
            </a:pPr>
            <a:r>
              <a:rPr lang="en-US" sz="2000" dirty="0">
                <a:ea typeface="+mn-ea"/>
                <a:cs typeface="+mn-cs"/>
              </a:rPr>
              <a:t>Officers or the RR-TAG / IEEE 802.18:</a:t>
            </a:r>
          </a:p>
          <a:p>
            <a:pPr lvl="1" eaLnBrk="1" hangingPunct="1">
              <a:defRPr/>
            </a:pPr>
            <a:r>
              <a:rPr lang="en-US" sz="1600" dirty="0"/>
              <a:t>Chair is Rich Kennedy (HP Enterprise)</a:t>
            </a:r>
          </a:p>
          <a:p>
            <a:pPr lvl="1" eaLnBrk="1" hangingPunct="1">
              <a:defRPr/>
            </a:pPr>
            <a:r>
              <a:rPr lang="en-US" sz="1600" dirty="0"/>
              <a:t>Vice-chair is Jay Holcomb (Itron)  - Presiding this week in Orlando. </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graphicFrame>
        <p:nvGraphicFramePr>
          <p:cNvPr id="5" name="Object 4">
            <a:hlinkClick r:id="" action="ppaction://ole?verb=0"/>
            <a:extLst>
              <a:ext uri="{FF2B5EF4-FFF2-40B4-BE49-F238E27FC236}">
                <a16:creationId xmlns:a16="http://schemas.microsoft.com/office/drawing/2014/main" id="{4B23CF83-2072-473F-A758-B48246C993A2}"/>
              </a:ext>
            </a:extLst>
          </p:cNvPr>
          <p:cNvGraphicFramePr>
            <a:graphicFrameLocks noChangeAspect="1"/>
          </p:cNvGraphicFramePr>
          <p:nvPr>
            <p:extLst>
              <p:ext uri="{D42A27DB-BD31-4B8C-83A1-F6EECF244321}">
                <p14:modId xmlns:p14="http://schemas.microsoft.com/office/powerpoint/2010/main" val="1398974037"/>
              </p:ext>
            </p:extLst>
          </p:nvPr>
        </p:nvGraphicFramePr>
        <p:xfrm>
          <a:off x="7467600" y="3962400"/>
          <a:ext cx="914400" cy="771525"/>
        </p:xfrm>
        <a:graphic>
          <a:graphicData uri="http://schemas.openxmlformats.org/presentationml/2006/ole">
            <mc:AlternateContent xmlns:mc="http://schemas.openxmlformats.org/markup-compatibility/2006">
              <mc:Choice xmlns:v="urn:schemas-microsoft-com:vml" Requires="v">
                <p:oleObj spid="_x0000_s5149" name="Presentation" showAsIcon="1" r:id="rId7" imgW="914400" imgH="771480" progId="PowerPoint.Show.12">
                  <p:embed/>
                </p:oleObj>
              </mc:Choice>
              <mc:Fallback>
                <p:oleObj name="Presentation" showAsIcon="1" r:id="rId7" imgW="914400" imgH="771480" progId="PowerPoint.Show.12">
                  <p:embed/>
                  <p:pic>
                    <p:nvPicPr>
                      <p:cNvPr id="5" name="Object 4">
                        <a:hlinkClick r:id="" action="ppaction://ole?verb=0"/>
                        <a:extLst>
                          <a:ext uri="{FF2B5EF4-FFF2-40B4-BE49-F238E27FC236}">
                            <a16:creationId xmlns:a16="http://schemas.microsoft.com/office/drawing/2014/main" id="{4B23CF83-2072-473F-A758-B48246C993A2}"/>
                          </a:ext>
                        </a:extLst>
                      </p:cNvPr>
                      <p:cNvPicPr/>
                      <p:nvPr/>
                    </p:nvPicPr>
                    <p:blipFill>
                      <a:blip r:embed="rId8"/>
                      <a:stretch>
                        <a:fillRect/>
                      </a:stretch>
                    </p:blipFill>
                    <p:spPr>
                      <a:xfrm>
                        <a:off x="7467600" y="3962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November 2017</a:t>
            </a:r>
          </a:p>
        </p:txBody>
      </p:sp>
      <p:sp>
        <p:nvSpPr>
          <p:cNvPr id="7171" name="Footer Placeholder 2"/>
          <p:cNvSpPr>
            <a:spLocks noGrp="1"/>
          </p:cNvSpPr>
          <p:nvPr>
            <p:ph type="ftr" sz="quarter" idx="11"/>
          </p:nvPr>
        </p:nvSpPr>
        <p:spPr>
          <a:noFill/>
        </p:spPr>
        <p:txBody>
          <a:bodyPr/>
          <a:lstStyle/>
          <a:p>
            <a:r>
              <a:rPr lang="en-US" dirty="0"/>
              <a:t>Rich Kennedy, HP Enterprise</a:t>
            </a:r>
          </a:p>
        </p:txBody>
      </p:sp>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a:xfrm>
            <a:off x="685800" y="16002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85800"/>
            <a:ext cx="7770813" cy="719931"/>
          </a:xfrm>
        </p:spPr>
        <p:txBody>
          <a:bodyPr/>
          <a:lstStyle/>
          <a:p>
            <a:r>
              <a:rPr lang="en-US" altLang="en-US" dirty="0"/>
              <a:t>Motions #1, #2 and #3</a:t>
            </a:r>
          </a:p>
        </p:txBody>
      </p:sp>
      <p:sp>
        <p:nvSpPr>
          <p:cNvPr id="16387" name="Content Placeholder 2"/>
          <p:cNvSpPr>
            <a:spLocks noGrp="1"/>
          </p:cNvSpPr>
          <p:nvPr>
            <p:ph idx="1"/>
          </p:nvPr>
        </p:nvSpPr>
        <p:spPr>
          <a:xfrm>
            <a:off x="723106" y="1524000"/>
            <a:ext cx="7772400" cy="4572000"/>
          </a:xfrm>
        </p:spPr>
        <p:txBody>
          <a:bodyPr/>
          <a:lstStyle/>
          <a:p>
            <a:r>
              <a:rPr lang="en-US" altLang="en-US" sz="1400" u="sng" dirty="0"/>
              <a:t>Motion:</a:t>
            </a:r>
            <a:r>
              <a:rPr lang="en-US" altLang="en-US" sz="1400" dirty="0"/>
              <a:t> To approve the agenda as presented in 18-17/0130r01.</a:t>
            </a:r>
            <a:endParaRPr lang="en-US" sz="1400" dirty="0"/>
          </a:p>
          <a:p>
            <a:pPr lvl="1"/>
            <a:r>
              <a:rPr lang="en-US" altLang="en-US" sz="1200" b="1" dirty="0"/>
              <a:t>Moved by: 	Stuart Kerry</a:t>
            </a:r>
          </a:p>
          <a:p>
            <a:pPr lvl="1"/>
            <a:r>
              <a:rPr lang="en-US" altLang="en-US" sz="1200" b="1" dirty="0"/>
              <a:t>Seconded by: Vijay Auluck</a:t>
            </a:r>
          </a:p>
          <a:p>
            <a:pPr lvl="1"/>
            <a:r>
              <a:rPr lang="en-US" altLang="en-US" sz="1200" b="1" dirty="0"/>
              <a:t>Discussion?</a:t>
            </a:r>
          </a:p>
          <a:p>
            <a:pPr lvl="1"/>
            <a:r>
              <a:rPr lang="en-US" altLang="en-US" sz="1200" b="1" dirty="0"/>
              <a:t>Vote:  19-Y / 0-N / 0-A</a:t>
            </a:r>
          </a:p>
          <a:p>
            <a:endParaRPr lang="en-US" altLang="en-US" sz="1400" u="sng" dirty="0"/>
          </a:p>
          <a:p>
            <a:r>
              <a:rPr lang="en-US" altLang="en-US" sz="1400" u="sng" dirty="0"/>
              <a:t>Motion:</a:t>
            </a:r>
            <a:r>
              <a:rPr lang="en-US" altLang="en-US" sz="1400" dirty="0"/>
              <a:t> To approve the minutes from the IEEE 802.18 meeting at the </a:t>
            </a:r>
            <a:r>
              <a:rPr lang="en-US" altLang="en-US" sz="1200" dirty="0"/>
              <a:t>Waikoloa Wireless Interim in document 18-17/0119r0.</a:t>
            </a:r>
          </a:p>
          <a:p>
            <a:pPr lvl="1"/>
            <a:r>
              <a:rPr lang="en-US" altLang="en-US" sz="1200" b="1" dirty="0"/>
              <a:t>Posted: </a:t>
            </a:r>
            <a:r>
              <a:rPr lang="en-US" sz="1200" dirty="0"/>
              <a:t>14-Sep-2017 22:01:00 ET</a:t>
            </a:r>
          </a:p>
          <a:p>
            <a:pPr lvl="1"/>
            <a:r>
              <a:rPr lang="en-US" altLang="en-US" sz="1200" b="1" dirty="0"/>
              <a:t>Moved by: 	John Notor</a:t>
            </a:r>
          </a:p>
          <a:p>
            <a:pPr lvl="1"/>
            <a:r>
              <a:rPr lang="en-US" altLang="en-US" sz="1200" b="1" dirty="0"/>
              <a:t>Seconded by:  Thomas Kuerner </a:t>
            </a:r>
          </a:p>
          <a:p>
            <a:pPr lvl="1"/>
            <a:r>
              <a:rPr lang="en-US" altLang="en-US" sz="1200" b="1" dirty="0"/>
              <a:t>Discussion? </a:t>
            </a:r>
          </a:p>
          <a:p>
            <a:pPr lvl="1"/>
            <a:r>
              <a:rPr lang="en-US" altLang="en-US" sz="1200" b="1" dirty="0"/>
              <a:t>Vote: Unanimous consent</a:t>
            </a:r>
          </a:p>
          <a:p>
            <a:endParaRPr lang="en-US" altLang="en-US" sz="1400" u="sng" dirty="0"/>
          </a:p>
          <a:p>
            <a:r>
              <a:rPr lang="en-US" altLang="en-US" sz="1400" u="sng" dirty="0"/>
              <a:t>Motion:</a:t>
            </a:r>
            <a:r>
              <a:rPr lang="en-US" altLang="en-US" sz="1400" dirty="0"/>
              <a:t> To approve the minutes from the IEEE 802.18 Teleconferences since the Waikoloa Interim</a:t>
            </a:r>
            <a:r>
              <a:rPr lang="en-US" altLang="en-US" sz="1200" dirty="0"/>
              <a:t>.</a:t>
            </a:r>
          </a:p>
          <a:p>
            <a:pPr lvl="1"/>
            <a:r>
              <a:rPr lang="en-US" altLang="en-US" sz="1200" b="1" dirty="0"/>
              <a:t>Moved by: Vijay Auluck	</a:t>
            </a:r>
          </a:p>
          <a:p>
            <a:pPr lvl="1"/>
            <a:r>
              <a:rPr lang="en-US" altLang="en-US" sz="1200" b="1" dirty="0"/>
              <a:t>Seconded by:  Stuart Kerry </a:t>
            </a:r>
          </a:p>
          <a:p>
            <a:pPr lvl="1"/>
            <a:r>
              <a:rPr lang="en-US" altLang="en-US" sz="1200" b="1" dirty="0"/>
              <a:t>Discussion?</a:t>
            </a:r>
          </a:p>
          <a:p>
            <a:pPr lvl="1"/>
            <a:r>
              <a:rPr lang="en-US" altLang="en-US" sz="1200" b="1" dirty="0"/>
              <a:t>Vote: Unanimous consent</a:t>
            </a:r>
            <a:endParaRPr lang="en-US" altLang="en-US" sz="1600" b="1" dirty="0"/>
          </a:p>
          <a:p>
            <a:pPr lvl="1"/>
            <a:endParaRPr lang="en-US" altLang="en-US"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November 2017</a:t>
            </a:r>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a:xfrm>
            <a:off x="685800" y="685801"/>
            <a:ext cx="7770813" cy="457200"/>
          </a:xfrm>
        </p:spPr>
        <p:txBody>
          <a:bodyPr/>
          <a:lstStyle/>
          <a:p>
            <a:r>
              <a:rPr lang="en-US" altLang="en-US" sz="3600" dirty="0"/>
              <a:t>Discussion Items</a:t>
            </a:r>
          </a:p>
        </p:txBody>
      </p:sp>
      <p:sp>
        <p:nvSpPr>
          <p:cNvPr id="18435" name="Subtitle 7"/>
          <p:cNvSpPr>
            <a:spLocks noGrp="1"/>
          </p:cNvSpPr>
          <p:nvPr>
            <p:ph idx="1"/>
          </p:nvPr>
        </p:nvSpPr>
        <p:spPr>
          <a:xfrm>
            <a:off x="685800" y="1176868"/>
            <a:ext cx="7770813" cy="4572000"/>
          </a:xfrm>
        </p:spPr>
        <p:txBody>
          <a:bodyPr/>
          <a:lstStyle/>
          <a:p>
            <a:pPr>
              <a:buFont typeface="Arial" panose="020B0604020202020204" pitchFamily="34" charset="0"/>
              <a:buChar char="•"/>
            </a:pPr>
            <a:r>
              <a:rPr lang="en-US" altLang="en-US" sz="2000" dirty="0"/>
              <a:t>Americas updates</a:t>
            </a:r>
          </a:p>
          <a:p>
            <a:pPr lvl="2">
              <a:buFont typeface="Arial" panose="020B0604020202020204" pitchFamily="34" charset="0"/>
              <a:buChar char="•"/>
            </a:pPr>
            <a:r>
              <a:rPr lang="en-US" altLang="en-US" sz="1600" dirty="0"/>
              <a:t>New spectrum bill proposed (S.1682)</a:t>
            </a:r>
          </a:p>
          <a:p>
            <a:pPr lvl="2">
              <a:buFont typeface="Arial" panose="020B0604020202020204" pitchFamily="34" charset="0"/>
              <a:buChar char="•"/>
            </a:pPr>
            <a:r>
              <a:rPr lang="en-US" altLang="en-US" sz="1600" dirty="0"/>
              <a:t>FCC Technological Advisory Council on improving regulations</a:t>
            </a:r>
          </a:p>
          <a:p>
            <a:pPr lvl="2">
              <a:buFont typeface="Arial" panose="020B0604020202020204" pitchFamily="34" charset="0"/>
              <a:buChar char="•"/>
            </a:pPr>
            <a:r>
              <a:rPr lang="en-US" altLang="en-US" sz="1600" dirty="0"/>
              <a:t>Equipment Authorization rule changes now active</a:t>
            </a:r>
          </a:p>
          <a:p>
            <a:pPr lvl="2">
              <a:buFont typeface="Arial" panose="020B0604020202020204" pitchFamily="34" charset="0"/>
              <a:buChar char="•"/>
            </a:pPr>
            <a:r>
              <a:rPr lang="en-US" altLang="en-US" sz="1600" dirty="0"/>
              <a:t>DSRC in 5.9 GHz still being debated</a:t>
            </a:r>
          </a:p>
          <a:p>
            <a:pPr lvl="2">
              <a:buFont typeface="Arial" panose="020B0604020202020204" pitchFamily="34" charset="0"/>
              <a:buChar char="•"/>
            </a:pPr>
            <a:r>
              <a:rPr lang="en-US" altLang="en-US" sz="1600" dirty="0"/>
              <a:t>FCC Mid-band spectrum NOI in Reply Comments</a:t>
            </a:r>
          </a:p>
          <a:p>
            <a:pPr>
              <a:buFont typeface="Arial" panose="020B0604020202020204" pitchFamily="34" charset="0"/>
              <a:buChar char="•"/>
            </a:pPr>
            <a:r>
              <a:rPr lang="en-US" altLang="en-US" sz="2000" dirty="0"/>
              <a:t>EMEA updates</a:t>
            </a:r>
          </a:p>
          <a:p>
            <a:pPr lvl="2">
              <a:buFont typeface="Arial" panose="020B0604020202020204" pitchFamily="34" charset="0"/>
              <a:buChar char="•"/>
            </a:pPr>
            <a:r>
              <a:rPr lang="en-US" altLang="en-US" sz="1400" dirty="0"/>
              <a:t> </a:t>
            </a:r>
            <a:r>
              <a:rPr lang="en-US" altLang="en-US" sz="1600" dirty="0"/>
              <a:t>ETSI TC BRAN #95 results</a:t>
            </a:r>
          </a:p>
          <a:p>
            <a:pPr lvl="2">
              <a:buFont typeface="Arial" panose="020B0604020202020204" pitchFamily="34" charset="0"/>
              <a:buChar char="•"/>
            </a:pPr>
            <a:r>
              <a:rPr lang="en-US" altLang="en-US" sz="1600" dirty="0"/>
              <a:t> ERM TG11 #52 results</a:t>
            </a:r>
          </a:p>
          <a:p>
            <a:pPr lvl="2">
              <a:buFont typeface="Arial" panose="020B0604020202020204" pitchFamily="34" charset="0"/>
              <a:buChar char="•"/>
            </a:pPr>
            <a:r>
              <a:rPr lang="en-US" altLang="en-US" sz="1600" dirty="0"/>
              <a:t>6 GHz band opening study in process</a:t>
            </a:r>
          </a:p>
          <a:p>
            <a:pPr lvl="2">
              <a:buFont typeface="Arial" panose="020B0604020202020204" pitchFamily="34" charset="0"/>
              <a:buChar char="•"/>
            </a:pPr>
            <a:r>
              <a:rPr lang="en-US" altLang="en-US" sz="1600" dirty="0"/>
              <a:t>60 GHz band adjustments started</a:t>
            </a:r>
          </a:p>
          <a:p>
            <a:pPr>
              <a:buFont typeface="Arial" panose="020B0604020202020204" pitchFamily="34" charset="0"/>
              <a:buChar char="•"/>
            </a:pPr>
            <a:r>
              <a:rPr lang="en-US" altLang="en-US" sz="2000" dirty="0"/>
              <a:t>APAC updates</a:t>
            </a:r>
          </a:p>
          <a:p>
            <a:pPr lvl="2">
              <a:buFont typeface="Arial" panose="020B0604020202020204" pitchFamily="34" charset="0"/>
              <a:buChar char="•"/>
            </a:pPr>
            <a:r>
              <a:rPr lang="en-US" altLang="en-US" sz="1600" dirty="0"/>
              <a:t>Australia (ACMA) consultations</a:t>
            </a:r>
          </a:p>
          <a:p>
            <a:pPr lvl="2">
              <a:buFont typeface="Arial" panose="020B0604020202020204" pitchFamily="34" charset="0"/>
              <a:buChar char="•"/>
            </a:pPr>
            <a:r>
              <a:rPr lang="en-US" altLang="en-US" sz="1600" dirty="0"/>
              <a:t>India (TRAI) consultations</a:t>
            </a:r>
          </a:p>
          <a:p>
            <a:pPr lvl="2">
              <a:buFont typeface="Arial" panose="020B0604020202020204" pitchFamily="34" charset="0"/>
              <a:buChar char="•"/>
            </a:pPr>
            <a:r>
              <a:rPr lang="en-US" altLang="en-US" sz="1600" dirty="0"/>
              <a:t>Singapore (IMDA) consultation </a:t>
            </a:r>
          </a:p>
          <a:p>
            <a:pPr>
              <a:buFont typeface="Arial" panose="020B0604020202020204" pitchFamily="34" charset="0"/>
              <a:buChar char="•"/>
            </a:pPr>
            <a:r>
              <a:rPr lang="en-US" sz="2000" dirty="0"/>
              <a:t>GPPC Position Statement</a:t>
            </a:r>
            <a:endParaRPr lang="en-US" altLang="en-US" sz="2000" dirty="0"/>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7</a:t>
            </a:fld>
            <a:endParaRPr lang="en-GB" dirty="0"/>
          </a:p>
        </p:txBody>
      </p:sp>
      <p:sp>
        <p:nvSpPr>
          <p:cNvPr id="5" name="Footer Placeholder 4"/>
          <p:cNvSpPr>
            <a:spLocks noGrp="1"/>
          </p:cNvSpPr>
          <p:nvPr>
            <p:ph type="ftr" idx="14"/>
          </p:nvPr>
        </p:nvSpPr>
        <p:spPr/>
        <p:txBody>
          <a:bodyPr/>
          <a:lstStyle/>
          <a:p>
            <a:pPr>
              <a:defRPr/>
            </a:pPr>
            <a:r>
              <a:rPr lang="en-US" dirty="0"/>
              <a:t>Rich Kennedy, HP Enterprise</a:t>
            </a:r>
          </a:p>
        </p:txBody>
      </p:sp>
      <p:sp>
        <p:nvSpPr>
          <p:cNvPr id="4" name="Date Placeholder 3"/>
          <p:cNvSpPr>
            <a:spLocks noGrp="1"/>
          </p:cNvSpPr>
          <p:nvPr>
            <p:ph type="dt" idx="15"/>
          </p:nvPr>
        </p:nvSpPr>
        <p:spPr/>
        <p:txBody>
          <a:bodyPr/>
          <a:lstStyle/>
          <a:p>
            <a:pPr>
              <a:defRPr/>
            </a:pPr>
            <a:r>
              <a:rPr lang="en-US" dirty="0"/>
              <a:t>November 2017</a:t>
            </a:r>
          </a:p>
        </p:txBody>
      </p:sp>
    </p:spTree>
    <p:extLst>
      <p:ext uri="{BB962C8B-B14F-4D97-AF65-F5344CB8AC3E}">
        <p14:creationId xmlns:p14="http://schemas.microsoft.com/office/powerpoint/2010/main" val="776051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Americas [1]</a:t>
            </a:r>
          </a:p>
        </p:txBody>
      </p:sp>
      <p:sp>
        <p:nvSpPr>
          <p:cNvPr id="3" name="Content Placeholder 2"/>
          <p:cNvSpPr>
            <a:spLocks noGrp="1"/>
          </p:cNvSpPr>
          <p:nvPr>
            <p:ph idx="1"/>
          </p:nvPr>
        </p:nvSpPr>
        <p:spPr>
          <a:xfrm>
            <a:off x="685799" y="1295400"/>
            <a:ext cx="7770813" cy="4494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dirty="0"/>
              <a:t>New spectrum bill proposed (S.1682)</a:t>
            </a:r>
          </a:p>
          <a:p>
            <a:pPr lvl="1">
              <a:buFont typeface="Arial" panose="020B0604020202020204" pitchFamily="34" charset="0"/>
              <a:buChar char="•"/>
            </a:pPr>
            <a:r>
              <a:rPr lang="en-US" altLang="en-US" sz="1600" dirty="0">
                <a:hlinkClick r:id="rId2"/>
              </a:rPr>
              <a:t>https://www.congress.gov/bill/115th-congress/senate-bill/1682/text</a:t>
            </a:r>
            <a:endParaRPr lang="en-US" altLang="en-US" sz="1600" dirty="0"/>
          </a:p>
          <a:p>
            <a:pPr lvl="1">
              <a:buFont typeface="Arial" panose="020B0604020202020204" pitchFamily="34" charset="0"/>
              <a:buChar char="•"/>
            </a:pPr>
            <a:r>
              <a:rPr lang="en-US" sz="1600" u="sng" dirty="0">
                <a:hlinkClick r:id="rId3"/>
              </a:rPr>
              <a:t>https://mentor.ieee.org/802.18/dcn/17/18-17-0133-00-0000-s-1682-bill-to-facilitate-national-pipeline-of-spectrum-for-commercial-and-other-purposes.pdf</a:t>
            </a:r>
            <a:endParaRPr lang="en-US" dirty="0"/>
          </a:p>
          <a:p>
            <a:pPr lvl="1">
              <a:buFont typeface="Arial" panose="020B0604020202020204" pitchFamily="34" charset="0"/>
              <a:buChar char="•"/>
            </a:pPr>
            <a:r>
              <a:rPr lang="en-US" altLang="en-US" dirty="0"/>
              <a:t>Section 6(b):</a:t>
            </a:r>
          </a:p>
          <a:p>
            <a:pPr lvl="2">
              <a:buFont typeface="Arial" panose="020B0604020202020204" pitchFamily="34" charset="0"/>
              <a:buChar char="•"/>
            </a:pPr>
            <a:r>
              <a:rPr lang="en-US" sz="1600" cap="small" dirty="0"/>
              <a:t>Rule Making On The Unlicensed Use Of The Frequency Band Between 5925 Megahertz And 7125 Megahertz</a:t>
            </a:r>
            <a:r>
              <a:rPr lang="en-US" sz="1600" dirty="0"/>
              <a:t>.—Not later than 180 days after the date of enactment of this Act, the Commission, in consultation with the NTIA, shall issue a notice of proposed rule making with respect to creating opportunities for the unlicensed use of spectrum in the frequencies between 5925 and 7125 megahertz without causing harmful interference with any incumbents in that band</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endParaRPr lang="en-US" b="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S.1682</a:t>
            </a:r>
          </a:p>
        </p:txBody>
      </p:sp>
      <p:sp>
        <p:nvSpPr>
          <p:cNvPr id="3" name="Content Placeholder 2"/>
          <p:cNvSpPr>
            <a:spLocks noGrp="1"/>
          </p:cNvSpPr>
          <p:nvPr>
            <p:ph idx="1"/>
          </p:nvPr>
        </p:nvSpPr>
        <p:spPr>
          <a:xfrm>
            <a:off x="685800" y="1828800"/>
            <a:ext cx="7770813" cy="4495800"/>
          </a:xfrm>
        </p:spPr>
        <p:txBody>
          <a:bodyPr/>
          <a:lstStyle/>
          <a:p>
            <a:pPr>
              <a:buFont typeface="Arial" panose="020B0604020202020204" pitchFamily="34" charset="0"/>
              <a:buChar char="•"/>
            </a:pPr>
            <a:r>
              <a:rPr lang="en-US" sz="1800" b="0" dirty="0"/>
              <a:t>This bill requires the Federal Communications Commission (FCC) to complete auctions during each of the next three calendar years that will grant new broadcast licenses for specified frequency spectrum bands.</a:t>
            </a:r>
          </a:p>
          <a:p>
            <a:pPr>
              <a:buFont typeface="Arial" panose="020B0604020202020204" pitchFamily="34" charset="0"/>
              <a:buChar char="•"/>
            </a:pPr>
            <a:r>
              <a:rPr lang="en-US" sz="1800" b="0" dirty="0"/>
              <a:t>The FCC and the National Telecommunications and Information Administration are directed to identify frequencies in specified spectrum bands that may be utilized for: (1) non-federal unlicensed use; and (2) commercial licensed use.</a:t>
            </a:r>
          </a:p>
          <a:p>
            <a:pPr>
              <a:buFont typeface="Arial" panose="020B0604020202020204" pitchFamily="34" charset="0"/>
              <a:buChar char="•"/>
            </a:pPr>
            <a:r>
              <a:rPr lang="en-US" sz="1800" b="0" dirty="0"/>
              <a:t>The FCC must allocate 10% of proceeds from each of the spectrum band auctions specified in the bill to expand wireless infrastructure in rural areas that are underserved or unserved.</a:t>
            </a:r>
          </a:p>
          <a:p>
            <a:pPr>
              <a:buFont typeface="Arial" panose="020B0604020202020204" pitchFamily="34" charset="0"/>
              <a:buChar char="•"/>
            </a:pPr>
            <a:r>
              <a:rPr lang="en-US" sz="1800" dirty="0"/>
              <a:t>The FCC shall conduct a study on how unlicensed frequency spectrum bands can be utilized for: (1) the provision of healthcare in rural areas, (2) distance learning, and (3) facilitating innovations in agriculture.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09544723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23652</TotalTime>
  <Words>2044</Words>
  <Application>Microsoft Office PowerPoint</Application>
  <PresentationFormat>On-screen Show (4:3)</PresentationFormat>
  <Paragraphs>323</Paragraphs>
  <Slides>24</Slides>
  <Notes>3</Notes>
  <HiddenSlides>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4" baseType="lpstr">
      <vt:lpstr>Arial Unicode MS</vt:lpstr>
      <vt:lpstr>MS Gothic</vt:lpstr>
      <vt:lpstr>MS PGothic</vt:lpstr>
      <vt:lpstr>Arial</vt:lpstr>
      <vt:lpstr>Helvetica</vt:lpstr>
      <vt:lpstr>Monotype Sorts</vt:lpstr>
      <vt:lpstr>Times New Roman</vt:lpstr>
      <vt:lpstr>Office Theme</vt:lpstr>
      <vt:lpstr>Document</vt:lpstr>
      <vt:lpstr>Presentation</vt:lpstr>
      <vt:lpstr>IEEE 802.18 RR-TAG Orlando Meeting Agenda</vt:lpstr>
      <vt:lpstr>Call to Order and Agenda</vt:lpstr>
      <vt:lpstr>Administrative Items</vt:lpstr>
      <vt:lpstr>Other Guidelines for IEEE WG Meetings</vt:lpstr>
      <vt:lpstr>Participation in IEEE 802 Meetings</vt:lpstr>
      <vt:lpstr>Motions #1, #2 and #3</vt:lpstr>
      <vt:lpstr>Discussion Items</vt:lpstr>
      <vt:lpstr>Americas [1]</vt:lpstr>
      <vt:lpstr>S.1682</vt:lpstr>
      <vt:lpstr>Americas [2]</vt:lpstr>
      <vt:lpstr>Americas [3]</vt:lpstr>
      <vt:lpstr>EMEA</vt:lpstr>
      <vt:lpstr>APAC-1 </vt:lpstr>
      <vt:lpstr>APAC - 2</vt:lpstr>
      <vt:lpstr>GPPC Position Statement on  Contiguously Allocated Spectrum</vt:lpstr>
      <vt:lpstr>GPPC approval process</vt:lpstr>
      <vt:lpstr>Thursday Agenda</vt:lpstr>
      <vt:lpstr>Actions Required</vt:lpstr>
      <vt:lpstr>Motion #4</vt:lpstr>
      <vt:lpstr>Motion #5</vt:lpstr>
      <vt:lpstr>Any Other Business / Adjourn</vt:lpstr>
      <vt:lpstr>PowerPoint Presentation</vt:lpstr>
      <vt:lpstr>Adjourn</vt:lpstr>
      <vt:lpstr>Call for Potentially Essential Patents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204</cp:revision>
  <cp:lastPrinted>1601-01-01T00:00:00Z</cp:lastPrinted>
  <dcterms:created xsi:type="dcterms:W3CDTF">2016-03-03T14:54:45Z</dcterms:created>
  <dcterms:modified xsi:type="dcterms:W3CDTF">2017-11-07T21:12:59Z</dcterms:modified>
</cp:coreProperties>
</file>