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19" r:id="rId3"/>
    <p:sldId id="328" r:id="rId4"/>
    <p:sldId id="329" r:id="rId5"/>
    <p:sldId id="330" r:id="rId6"/>
    <p:sldId id="331" r:id="rId7"/>
    <p:sldId id="320" r:id="rId8"/>
    <p:sldId id="322" r:id="rId9"/>
    <p:sldId id="333" r:id="rId10"/>
    <p:sldId id="335" r:id="rId11"/>
    <p:sldId id="323" r:id="rId12"/>
    <p:sldId id="338" r:id="rId13"/>
    <p:sldId id="324" r:id="rId14"/>
    <p:sldId id="325" r:id="rId15"/>
    <p:sldId id="336" r:id="rId16"/>
    <p:sldId id="339" r:id="rId17"/>
    <p:sldId id="321" r:id="rId18"/>
    <p:sldId id="337" r:id="rId19"/>
    <p:sldId id="327" r:id="rId20"/>
    <p:sldId id="340"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107" d="100"/>
          <a:sy n="107" d="100"/>
        </p:scale>
        <p:origin x="234"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05-Nov-17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53716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85800" y="304800"/>
            <a:ext cx="2133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2017</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2017</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Rich Kennedy, HPE; Jay Holcomb Itron, Inc. </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802.18-17/0130r0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7/18-17-0117-01-0000-fcc-tac-removing-rules-technical-inquiry.pdf" TargetMode="External"/><Relationship Id="rId2" Type="http://schemas.openxmlformats.org/officeDocument/2006/relationships/hyperlink" Target="https://apps.fcc.gov/edocs_public/attachmatch/DA-17-800A1.pdf" TargetMode="External"/><Relationship Id="rId1" Type="http://schemas.openxmlformats.org/officeDocument/2006/relationships/slideLayout" Target="../slideLayouts/slideLayout1.xml"/><Relationship Id="rId6" Type="http://schemas.openxmlformats.org/officeDocument/2006/relationships/hyperlink" Target="https://mentor.ieee.org/802.18/dcn/17/18-17-0134-00-0000-1st-r-o-et-docket-no-15-170-authorization-of-rf-equipment.pdf" TargetMode="External"/><Relationship Id="rId5" Type="http://schemas.openxmlformats.org/officeDocument/2006/relationships/hyperlink" Target="https://apps.fcc.gov/edocs_public/attachmatch/FCC-17-93A1.pdf" TargetMode="External"/><Relationship Id="rId4" Type="http://schemas.openxmlformats.org/officeDocument/2006/relationships/hyperlink" Target="https://mentor.ieee.org/802.18/dcn/17/18-17-0128-00-0000-fcc-tac-meeting-discussion.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acma.gov.au/theACMA/review-of-interference-management-principles" TargetMode="External"/><Relationship Id="rId2" Type="http://schemas.openxmlformats.org/officeDocument/2006/relationships/hyperlink" Target="https://mentor.ieee.org/802.18/dcn/17/18-17-0136-00-0000-acma-review-of-interference-management-principles.docx" TargetMode="External"/><Relationship Id="rId1" Type="http://schemas.openxmlformats.org/officeDocument/2006/relationships/slideLayout" Target="../slideLayouts/slideLayout1.xml"/><Relationship Id="rId5" Type="http://schemas.openxmlformats.org/officeDocument/2006/relationships/hyperlink" Target="https://www.acma.gov.au/theACMA/future-approach-to-the-3_6-ghz-band" TargetMode="External"/><Relationship Id="rId4" Type="http://schemas.openxmlformats.org/officeDocument/2006/relationships/hyperlink" Target="https://mentor.ieee.org/802.18/dcn/17/18-17-0092-00-0000-acma-future-use-of-the-3-6-ghz-band.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7/18-17-0094-00-0000-singapore-5g-consultation.pdf" TargetMode="External"/><Relationship Id="rId2" Type="http://schemas.openxmlformats.org/officeDocument/2006/relationships/hyperlink" Target="https://mentor.ieee.org/802.18/dcn/17/18-17-0135-00-0000-trai-india-recommendations-on-spectrum-roaming-and-qos-related-requirements-in-m2m-comms.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7/18-17-0132-00-0000-ieee-sa-contiguously-allocated-spectrum-position-2.docx" TargetMode="External"/><Relationship Id="rId2" Type="http://schemas.openxmlformats.org/officeDocument/2006/relationships/hyperlink" Target="https://mentor.ieee.org/802.18/dcn/17/18-17-0131-00-0000-ieee-sa-contiguously-allocated-spectrum-position-1.doc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7/18-17-0133-00-0000-s-1682-bill-to-facilitate-national-pipeline-of-spectrum-for-commercial-and-other-purposes.pdf" TargetMode="External"/><Relationship Id="rId2" Type="http://schemas.openxmlformats.org/officeDocument/2006/relationships/hyperlink" Target="https://www.congress.gov/bill/115th-congress/senate-bill/1682/text"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November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Orlando Meeting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2017-11-07</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2017-11-09</a:t>
            </a:r>
          </a:p>
        </p:txBody>
      </p:sp>
      <p:graphicFrame>
        <p:nvGraphicFramePr>
          <p:cNvPr id="3075" name="Object 3"/>
          <p:cNvGraphicFramePr>
            <a:graphicFrameLocks noChangeAspect="1"/>
          </p:cNvGraphicFramePr>
          <p:nvPr>
            <p:extLst>
              <p:ext uri="{D42A27DB-BD31-4B8C-83A1-F6EECF244321}">
                <p14:modId xmlns:p14="http://schemas.microsoft.com/office/powerpoint/2010/main" val="1750821467"/>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23" name="Document" r:id="rId4" imgW="8267030" imgH="2529818" progId="Word.Document.8">
                  <p:embed/>
                </p:oleObj>
              </mc:Choice>
              <mc:Fallback>
                <p:oleObj name="Document" r:id="rId4" imgW="8267030" imgH="2529818"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Americas [2]</a:t>
            </a:r>
          </a:p>
        </p:txBody>
      </p:sp>
      <p:sp>
        <p:nvSpPr>
          <p:cNvPr id="3" name="Content Placeholder 2"/>
          <p:cNvSpPr>
            <a:spLocks noGrp="1"/>
          </p:cNvSpPr>
          <p:nvPr>
            <p:ph idx="1"/>
          </p:nvPr>
        </p:nvSpPr>
        <p:spPr>
          <a:xfrm>
            <a:off x="771525" y="1524000"/>
            <a:ext cx="8067675" cy="4113213"/>
          </a:xfrm>
        </p:spPr>
        <p:txBody>
          <a:bodyPr/>
          <a:lstStyle/>
          <a:p>
            <a:pPr>
              <a:buFont typeface="Arial" panose="020B0604020202020204" pitchFamily="34" charset="0"/>
              <a:buChar char="•"/>
            </a:pPr>
            <a:r>
              <a:rPr lang="en-US" altLang="en-US" sz="2000" dirty="0"/>
              <a:t>FCC TAC on improving regulations </a:t>
            </a:r>
          </a:p>
          <a:p>
            <a:pPr lvl="1">
              <a:buFont typeface="Arial" panose="020B0604020202020204" pitchFamily="34" charset="0"/>
              <a:buChar char="•"/>
            </a:pPr>
            <a:r>
              <a:rPr lang="en-US" sz="1800" dirty="0"/>
              <a:t>ET Docket No. 17-215</a:t>
            </a:r>
          </a:p>
          <a:p>
            <a:pPr lvl="1">
              <a:buFont typeface="Arial" panose="020B0604020202020204" pitchFamily="34" charset="0"/>
              <a:buChar char="•"/>
            </a:pPr>
            <a:r>
              <a:rPr lang="en-US" altLang="en-US" sz="1600" dirty="0">
                <a:hlinkClick r:id="rId2"/>
              </a:rPr>
              <a:t>https://apps.fcc.gov/edocs_public/attachmatch/DA-17-800A1.pdf</a:t>
            </a:r>
            <a:r>
              <a:rPr lang="en-US" altLang="en-US" sz="1600" dirty="0"/>
              <a:t> </a:t>
            </a:r>
          </a:p>
          <a:p>
            <a:pPr lvl="1">
              <a:buFont typeface="Arial" panose="020B0604020202020204" pitchFamily="34" charset="0"/>
              <a:buChar char="•"/>
            </a:pPr>
            <a:r>
              <a:rPr lang="en-US" sz="1600" u="sng" dirty="0">
                <a:hlinkClick r:id="rId3"/>
              </a:rPr>
              <a:t>https://mentor.ieee.org/802.18/dcn/17/18-17-0117-01-0000-fcc-tac-removing-rules-technical-inquiry.pdf</a:t>
            </a:r>
            <a:r>
              <a:rPr lang="en-US" sz="1600" dirty="0"/>
              <a:t> </a:t>
            </a:r>
          </a:p>
          <a:p>
            <a:pPr lvl="1">
              <a:buFont typeface="Arial" panose="020B0604020202020204" pitchFamily="34" charset="0"/>
              <a:buChar char="•"/>
            </a:pPr>
            <a:r>
              <a:rPr lang="en-US" sz="1600" dirty="0"/>
              <a:t>No outcome yet.  Rich did provide some input and has been asked to attend the calls.</a:t>
            </a:r>
          </a:p>
          <a:p>
            <a:pPr lvl="2">
              <a:buFont typeface="Arial" panose="020B0604020202020204" pitchFamily="34" charset="0"/>
              <a:buChar char="•"/>
            </a:pPr>
            <a:r>
              <a:rPr lang="en-US" sz="1400" dirty="0">
                <a:hlinkClick r:id="rId4"/>
              </a:rPr>
              <a:t> https://mentor.ieee.org/802.18/dcn/17/18-17-0128-00-0000-fcc-tac-meeting-discussion.pptx</a:t>
            </a:r>
            <a:endParaRPr lang="en-US" sz="1400" dirty="0"/>
          </a:p>
          <a:p>
            <a:pPr>
              <a:buFont typeface="Arial" panose="020B0604020202020204" pitchFamily="34" charset="0"/>
              <a:buChar char="•"/>
            </a:pPr>
            <a:r>
              <a:rPr lang="en-US" altLang="en-US" sz="2000" dirty="0"/>
              <a:t>New Equipment Rules now in effect</a:t>
            </a:r>
          </a:p>
          <a:p>
            <a:pPr lvl="1">
              <a:buFont typeface="Arial" panose="020B0604020202020204" pitchFamily="34" charset="0"/>
              <a:buChar char="•"/>
            </a:pPr>
            <a:r>
              <a:rPr lang="en-US" altLang="en-US" sz="1600" dirty="0"/>
              <a:t>Rules adopted last July are now in the Federal Register (Vol. 82, No. 211)</a:t>
            </a:r>
          </a:p>
          <a:p>
            <a:pPr lvl="1">
              <a:buFont typeface="Arial" panose="020B0604020202020204" pitchFamily="34" charset="0"/>
              <a:buChar char="•"/>
            </a:pPr>
            <a:r>
              <a:rPr lang="en-US" altLang="en-US" sz="1600" dirty="0">
                <a:hlinkClick r:id="rId5"/>
              </a:rPr>
              <a:t>https://app</a:t>
            </a:r>
            <a:r>
              <a:rPr lang="en-US" sz="1600" u="sng" dirty="0">
                <a:hlinkClick r:id="rId6"/>
              </a:rPr>
              <a:t>https://mentor.ieee.org/802.18/dcn/17/18-17-0134-00-0000-1st-r-o-et-docket-no-15-170-authorization-of-rf-equipment.pdf</a:t>
            </a:r>
            <a:r>
              <a:rPr lang="en-US" sz="1600" dirty="0"/>
              <a:t> </a:t>
            </a:r>
          </a:p>
          <a:p>
            <a:pPr lvl="1">
              <a:buFont typeface="Arial" panose="020B0604020202020204" pitchFamily="34" charset="0"/>
              <a:buChar char="•"/>
            </a:pPr>
            <a:r>
              <a:rPr lang="en-US" altLang="en-US" sz="1600" dirty="0">
                <a:hlinkClick r:id="rId5"/>
              </a:rPr>
              <a:t>s.fcc.gov/edocs_public/attachmatch/FCC-17-93A1.pdf</a:t>
            </a:r>
            <a:r>
              <a:rPr lang="en-US" altLang="en-US" sz="1600" dirty="0"/>
              <a:t> </a:t>
            </a:r>
          </a:p>
          <a:p>
            <a:pPr lvl="2">
              <a:buFont typeface="Arial" panose="020B0604020202020204" pitchFamily="34" charset="0"/>
              <a:buChar char="•"/>
            </a:pPr>
            <a:r>
              <a:rPr lang="en-US" altLang="en-US" sz="1400" dirty="0" err="1"/>
              <a:t>SDoC</a:t>
            </a:r>
            <a:r>
              <a:rPr lang="en-US" altLang="en-US" sz="1400" dirty="0"/>
              <a:t>, E-Labeling, custom’s form gone, use more industry standards, etc. </a:t>
            </a:r>
          </a:p>
          <a:p>
            <a:pPr>
              <a:buFont typeface="Arial" panose="020B0604020202020204" pitchFamily="34" charset="0"/>
              <a:buChar char="•"/>
            </a:pPr>
            <a:r>
              <a:rPr lang="en-US" altLang="en-US" sz="2000" dirty="0"/>
              <a:t>DSRC in 5.9 GHz still being debated</a:t>
            </a:r>
          </a:p>
          <a:p>
            <a:pPr lvl="1">
              <a:buFont typeface="Arial" panose="020B0604020202020204" pitchFamily="34" charset="0"/>
              <a:buChar char="•"/>
            </a:pPr>
            <a:r>
              <a:rPr lang="en-US" altLang="en-US" sz="1800" dirty="0"/>
              <a:t>Demise of DSRC debunked by US DOT (DOT still working on V2V)</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2727455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EMEA</a:t>
            </a:r>
          </a:p>
        </p:txBody>
      </p:sp>
      <p:sp>
        <p:nvSpPr>
          <p:cNvPr id="3" name="Content Placeholder 2"/>
          <p:cNvSpPr>
            <a:spLocks noGrp="1"/>
          </p:cNvSpPr>
          <p:nvPr>
            <p:ph idx="1"/>
          </p:nvPr>
        </p:nvSpPr>
        <p:spPr>
          <a:xfrm>
            <a:off x="723899" y="1447800"/>
            <a:ext cx="7770813" cy="4570413"/>
          </a:xfrm>
        </p:spPr>
        <p:txBody>
          <a:bodyPr/>
          <a:lstStyle/>
          <a:p>
            <a:pPr>
              <a:buFont typeface="Arial" panose="020B0604020202020204" pitchFamily="34" charset="0"/>
              <a:buChar char="•"/>
            </a:pPr>
            <a:r>
              <a:rPr lang="en-US" sz="1800" dirty="0"/>
              <a:t>ETSI TC BRAN #95 results</a:t>
            </a:r>
          </a:p>
          <a:p>
            <a:pPr lvl="1">
              <a:buFont typeface="Arial" panose="020B0604020202020204" pitchFamily="34" charset="0"/>
              <a:buChar char="•"/>
            </a:pPr>
            <a:r>
              <a:rPr lang="en-US" sz="1400" dirty="0"/>
              <a:t>TR 103 524 (6 GHz </a:t>
            </a:r>
            <a:r>
              <a:rPr lang="en-US" sz="1400" dirty="0" err="1"/>
              <a:t>SRdoc</a:t>
            </a:r>
            <a:r>
              <a:rPr lang="en-US" sz="1400" dirty="0"/>
              <a:t>)  has  advanced  and on the way to ERM , then SE45 after that. </a:t>
            </a:r>
          </a:p>
          <a:p>
            <a:pPr lvl="1">
              <a:buFont typeface="Arial" panose="020B0604020202020204" pitchFamily="34" charset="0"/>
              <a:buChar char="•"/>
            </a:pPr>
            <a:r>
              <a:rPr lang="en-US" sz="1400" dirty="0"/>
              <a:t>Discussion of new work</a:t>
            </a:r>
          </a:p>
          <a:p>
            <a:pPr lvl="2">
              <a:buFont typeface="Arial" panose="020B0604020202020204" pitchFamily="34" charset="0"/>
              <a:buChar char="•"/>
            </a:pPr>
            <a:r>
              <a:rPr lang="en-US" sz="1400" dirty="0"/>
              <a:t>Revised receiver requirements and addition of UK 5,8 GHz requirements</a:t>
            </a:r>
          </a:p>
          <a:p>
            <a:pPr lvl="2">
              <a:buFont typeface="Arial" panose="020B0604020202020204" pitchFamily="34" charset="0"/>
              <a:buChar char="•"/>
            </a:pPr>
            <a:r>
              <a:rPr lang="en-US" sz="1400" dirty="0"/>
              <a:t>For the band plan will leave up to SE45 and FM57, as we understand ITS asking for 20MHz </a:t>
            </a:r>
            <a:r>
              <a:rPr lang="en-US" sz="1400" dirty="0" err="1"/>
              <a:t>guardband</a:t>
            </a:r>
            <a:r>
              <a:rPr lang="en-US" sz="1400" dirty="0"/>
              <a:t>. </a:t>
            </a:r>
          </a:p>
          <a:p>
            <a:pPr>
              <a:buFont typeface="Arial" panose="020B0604020202020204" pitchFamily="34" charset="0"/>
              <a:buChar char="•"/>
            </a:pPr>
            <a:r>
              <a:rPr lang="en-US" sz="1800" dirty="0"/>
              <a:t>ERM TG11 #52 results</a:t>
            </a:r>
          </a:p>
          <a:p>
            <a:pPr lvl="1">
              <a:buFont typeface="Arial" panose="020B0604020202020204" pitchFamily="34" charset="0"/>
              <a:buChar char="•"/>
            </a:pPr>
            <a:r>
              <a:rPr lang="en-US" sz="1400" dirty="0"/>
              <a:t>EN 300 328 v2.1.11 completed (in ENAP; to become v2.2.1)</a:t>
            </a:r>
          </a:p>
          <a:p>
            <a:pPr lvl="1">
              <a:buFont typeface="Arial" panose="020B0604020202020204" pitchFamily="34" charset="0"/>
              <a:buChar char="•"/>
            </a:pPr>
            <a:r>
              <a:rPr lang="en-US" sz="1400" dirty="0"/>
              <a:t>Receiver blocking limits requested by WFA accepted</a:t>
            </a:r>
          </a:p>
          <a:p>
            <a:pPr lvl="2"/>
            <a:r>
              <a:rPr lang="en-US" sz="1600" dirty="0"/>
              <a:t>en_300328v020101p.pdf  page 37</a:t>
            </a:r>
          </a:p>
          <a:p>
            <a:pPr lvl="2"/>
            <a:r>
              <a:rPr lang="en-US" sz="1600" dirty="0"/>
              <a:t>en_300328v020200a.pdf  page 39 (to be v2.2.1) </a:t>
            </a:r>
          </a:p>
          <a:p>
            <a:pPr>
              <a:buFont typeface="Arial" panose="020B0604020202020204" pitchFamily="34" charset="0"/>
              <a:buChar char="•"/>
            </a:pPr>
            <a:r>
              <a:rPr lang="en-US" sz="2000" dirty="0"/>
              <a:t> </a:t>
            </a:r>
            <a:r>
              <a:rPr lang="en-US" sz="1800" dirty="0"/>
              <a:t>6 GHz project started</a:t>
            </a:r>
          </a:p>
          <a:p>
            <a:pPr lvl="1">
              <a:buFont typeface="Arial" panose="020B0604020202020204" pitchFamily="34" charset="0"/>
              <a:buChar char="•"/>
            </a:pPr>
            <a:r>
              <a:rPr lang="en-US" sz="1400" dirty="0"/>
              <a:t>WG SE created SE45 with WI SE45_1</a:t>
            </a:r>
          </a:p>
          <a:p>
            <a:pPr lvl="1">
              <a:buFont typeface="Arial" panose="020B0604020202020204" pitchFamily="34" charset="0"/>
              <a:buChar char="•"/>
            </a:pPr>
            <a:r>
              <a:rPr lang="en-US" sz="1400" dirty="0"/>
              <a:t>WGFM created FM57 with WI FM57_1</a:t>
            </a:r>
          </a:p>
          <a:p>
            <a:pPr>
              <a:buFont typeface="Arial" panose="020B0604020202020204" pitchFamily="34" charset="0"/>
              <a:buChar char="•"/>
            </a:pPr>
            <a:r>
              <a:rPr lang="en-US" altLang="en-US" sz="1800" dirty="0"/>
              <a:t>60 GHz band adjustments started</a:t>
            </a:r>
          </a:p>
          <a:p>
            <a:pPr lvl="1">
              <a:buFont typeface="Arial" panose="020B0604020202020204" pitchFamily="34" charset="0"/>
              <a:buChar char="•"/>
            </a:pPr>
            <a:r>
              <a:rPr lang="en-US" altLang="en-US" sz="1400" dirty="0"/>
              <a:t>New WI to expand band to 71 GHz and move ITS off boundary between two </a:t>
            </a:r>
            <a:r>
              <a:rPr lang="en-US" altLang="en-US" sz="1400" dirty="0" err="1"/>
              <a:t>WiGig</a:t>
            </a:r>
            <a:r>
              <a:rPr lang="en-US" altLang="en-US" sz="1400" dirty="0"/>
              <a:t> channels</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3703799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APAC-1 </a:t>
            </a:r>
          </a:p>
        </p:txBody>
      </p:sp>
      <p:sp>
        <p:nvSpPr>
          <p:cNvPr id="3" name="Content Placeholder 2"/>
          <p:cNvSpPr>
            <a:spLocks noGrp="1"/>
          </p:cNvSpPr>
          <p:nvPr>
            <p:ph idx="1"/>
          </p:nvPr>
        </p:nvSpPr>
        <p:spPr>
          <a:xfrm>
            <a:off x="695325" y="1789113"/>
            <a:ext cx="8153401" cy="4495800"/>
          </a:xfrm>
        </p:spPr>
        <p:txBody>
          <a:bodyPr/>
          <a:lstStyle/>
          <a:p>
            <a:pPr>
              <a:buFont typeface="Arial" panose="020B0604020202020204" pitchFamily="34" charset="0"/>
              <a:buChar char="•"/>
            </a:pPr>
            <a:r>
              <a:rPr lang="en-US" altLang="en-US" sz="2000" dirty="0"/>
              <a:t>Australia consultations</a:t>
            </a:r>
          </a:p>
          <a:p>
            <a:pPr lvl="1">
              <a:buFont typeface="Arial" panose="020B0604020202020204" pitchFamily="34" charset="0"/>
              <a:buChar char="•"/>
            </a:pPr>
            <a:r>
              <a:rPr lang="en-US" altLang="zh-TW" dirty="0"/>
              <a:t>“Review of Interference Management Principles”</a:t>
            </a:r>
          </a:p>
          <a:p>
            <a:pPr lvl="2">
              <a:buFont typeface="Arial" panose="020B0604020202020204" pitchFamily="34" charset="0"/>
              <a:buChar char="•"/>
            </a:pPr>
            <a:r>
              <a:rPr lang="en-US" sz="1600" u="sng" dirty="0">
                <a:hlinkClick r:id="rId2"/>
              </a:rPr>
              <a:t>https://mentor.ieee.org/802.18/dcn/17/18-17-0136-00-0000-acma-review-of-interference-management-principles.docx</a:t>
            </a:r>
            <a:r>
              <a:rPr lang="en-US" sz="1600" dirty="0"/>
              <a:t> </a:t>
            </a:r>
          </a:p>
          <a:p>
            <a:pPr lvl="2">
              <a:buFont typeface="Arial" panose="020B0604020202020204" pitchFamily="34" charset="0"/>
              <a:buChar char="•"/>
            </a:pPr>
            <a:r>
              <a:rPr lang="en-US" sz="1600" dirty="0"/>
              <a:t>The closing date for submissions was COB, Friday 22 September 2017, waiting for results. </a:t>
            </a:r>
          </a:p>
          <a:p>
            <a:pPr lvl="3">
              <a:buFont typeface="Arial" panose="020B0604020202020204" pitchFamily="34" charset="0"/>
              <a:buChar char="•"/>
            </a:pPr>
            <a:r>
              <a:rPr lang="en-US" sz="1400" u="sng" dirty="0">
                <a:hlinkClick r:id="rId3"/>
              </a:rPr>
              <a:t>https://www.acma.gov.au/theACMA/review-of-interference-management-principles</a:t>
            </a:r>
            <a:r>
              <a:rPr lang="en-US" sz="1400" dirty="0"/>
              <a:t>   &lt;&lt; no comments on line</a:t>
            </a:r>
          </a:p>
          <a:p>
            <a:pPr lvl="1">
              <a:buFont typeface="Arial" panose="020B0604020202020204" pitchFamily="34" charset="0"/>
              <a:buChar char="•"/>
            </a:pPr>
            <a:r>
              <a:rPr lang="en-US" altLang="zh-TW" sz="2400" dirty="0"/>
              <a:t>“Future use of the 3.6 GHz band”</a:t>
            </a:r>
          </a:p>
          <a:p>
            <a:pPr lvl="2">
              <a:buFont typeface="Arial" panose="020B0604020202020204" pitchFamily="34" charset="0"/>
              <a:buChar char="•"/>
            </a:pPr>
            <a:r>
              <a:rPr lang="en-US" altLang="en-US" sz="1600" dirty="0"/>
              <a:t>Includes 5600-5650 MHz band</a:t>
            </a:r>
          </a:p>
          <a:p>
            <a:pPr lvl="2">
              <a:buFont typeface="Arial" panose="020B0604020202020204" pitchFamily="34" charset="0"/>
              <a:buChar char="•"/>
            </a:pPr>
            <a:r>
              <a:rPr lang="en-US" sz="1600" u="sng" dirty="0">
                <a:hlinkClick r:id="rId4"/>
              </a:rPr>
              <a:t>https://mentor.ieee.org/802.18/dcn/17/18-17-0092-00-0000-acma-future-use-of-the-3-6-ghz-band.docx</a:t>
            </a:r>
            <a:r>
              <a:rPr lang="en-US" sz="1600" dirty="0"/>
              <a:t> </a:t>
            </a:r>
          </a:p>
          <a:p>
            <a:pPr lvl="2">
              <a:buFont typeface="Arial" panose="020B0604020202020204" pitchFamily="34" charset="0"/>
              <a:buChar char="•"/>
            </a:pPr>
            <a:r>
              <a:rPr lang="en-US" sz="1600" dirty="0"/>
              <a:t>The closing date for submissions was COB, Friday 4 August 2017.</a:t>
            </a:r>
          </a:p>
          <a:p>
            <a:pPr lvl="3">
              <a:buFont typeface="Arial" panose="020B0604020202020204" pitchFamily="34" charset="0"/>
              <a:buChar char="•"/>
            </a:pPr>
            <a:r>
              <a:rPr lang="en-US" sz="1400" u="sng" dirty="0">
                <a:hlinkClick r:id="rId5"/>
              </a:rPr>
              <a:t>https://www.acma.gov.au/theACMA/uture-approach-to-the-3_6-ghz-band</a:t>
            </a:r>
            <a:r>
              <a:rPr lang="en-US" sz="1400" dirty="0"/>
              <a:t>  </a:t>
            </a:r>
          </a:p>
          <a:p>
            <a:pPr lvl="3">
              <a:buFont typeface="Arial" panose="020B0604020202020204" pitchFamily="34" charset="0"/>
              <a:buChar char="•"/>
            </a:pPr>
            <a:r>
              <a:rPr lang="en-US" sz="1400" dirty="0"/>
              <a:t>There are some comments here now.</a:t>
            </a:r>
            <a:endParaRPr lang="en-US" sz="11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488098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APAC - 2</a:t>
            </a:r>
          </a:p>
        </p:txBody>
      </p:sp>
      <p:sp>
        <p:nvSpPr>
          <p:cNvPr id="3" name="Content Placeholder 2"/>
          <p:cNvSpPr>
            <a:spLocks noGrp="1"/>
          </p:cNvSpPr>
          <p:nvPr>
            <p:ph idx="1"/>
          </p:nvPr>
        </p:nvSpPr>
        <p:spPr>
          <a:xfrm>
            <a:off x="685800" y="1447800"/>
            <a:ext cx="7770813" cy="4113213"/>
          </a:xfrm>
        </p:spPr>
        <p:txBody>
          <a:bodyPr/>
          <a:lstStyle/>
          <a:p>
            <a:pPr>
              <a:buFont typeface="Arial" panose="020B0604020202020204" pitchFamily="34" charset="0"/>
              <a:buChar char="•"/>
            </a:pPr>
            <a:endParaRPr lang="en-US" altLang="en-US" sz="1800" dirty="0"/>
          </a:p>
          <a:p>
            <a:pPr>
              <a:buFont typeface="Arial" panose="020B0604020202020204" pitchFamily="34" charset="0"/>
              <a:buChar char="•"/>
            </a:pPr>
            <a:r>
              <a:rPr lang="en-US" altLang="en-US" sz="2000" dirty="0"/>
              <a:t>India (TRAI) consultation</a:t>
            </a:r>
            <a:endParaRPr lang="en-US" altLang="en-US" dirty="0"/>
          </a:p>
          <a:p>
            <a:pPr lvl="1">
              <a:buFont typeface="Arial" panose="020B0604020202020204" pitchFamily="34" charset="0"/>
              <a:buChar char="•"/>
            </a:pPr>
            <a:r>
              <a:rPr lang="en-US" altLang="zh-TW" dirty="0"/>
              <a:t>“Recommendations on Spectrum, Roaming and </a:t>
            </a:r>
            <a:r>
              <a:rPr lang="en-US" altLang="zh-TW" dirty="0" err="1"/>
              <a:t>QoS</a:t>
            </a:r>
            <a:r>
              <a:rPr lang="en-US" altLang="zh-TW" dirty="0"/>
              <a:t> related requirements in Machine-to-Machine (M2M) Communications”</a:t>
            </a:r>
          </a:p>
          <a:p>
            <a:pPr lvl="2">
              <a:buFont typeface="Arial" panose="020B0604020202020204" pitchFamily="34" charset="0"/>
              <a:buChar char="•"/>
            </a:pPr>
            <a:r>
              <a:rPr lang="en-US" sz="1600" u="sng" dirty="0">
                <a:hlinkClick r:id="rId2"/>
              </a:rPr>
              <a:t>https://mentor.ieee.org/802.18/dcn/17/18-17-0135-00-0000-trai-india-recommendations-on-spectrum-roaming-and-qos-related-requirements-in-m2m-comms.pdf</a:t>
            </a:r>
            <a:r>
              <a:rPr lang="en-US" sz="1600" dirty="0"/>
              <a:t> </a:t>
            </a:r>
          </a:p>
          <a:p>
            <a:pPr lvl="2">
              <a:buFont typeface="Arial" panose="020B0604020202020204" pitchFamily="34" charset="0"/>
              <a:buChar char="•"/>
            </a:pPr>
            <a:r>
              <a:rPr lang="en-US" altLang="en-US" sz="1600" dirty="0"/>
              <a:t>Monitoring for outcome </a:t>
            </a:r>
          </a:p>
          <a:p>
            <a:pPr>
              <a:buFont typeface="Arial" panose="020B0604020202020204" pitchFamily="34" charset="0"/>
              <a:buChar char="•"/>
            </a:pPr>
            <a:endParaRPr lang="en-US" sz="2000" dirty="0"/>
          </a:p>
          <a:p>
            <a:pPr>
              <a:buFont typeface="Arial" panose="020B0604020202020204" pitchFamily="34" charset="0"/>
              <a:buChar char="•"/>
            </a:pPr>
            <a:r>
              <a:rPr lang="en-US" sz="2000" dirty="0"/>
              <a:t>Singapore (IMDA) consultation</a:t>
            </a:r>
          </a:p>
          <a:p>
            <a:pPr lvl="1">
              <a:buFont typeface="Arial" panose="020B0604020202020204" pitchFamily="34" charset="0"/>
              <a:buChar char="•"/>
            </a:pPr>
            <a:r>
              <a:rPr lang="en-US" altLang="zh-TW" sz="1800" dirty="0"/>
              <a:t>“5G mobile services and networks”</a:t>
            </a:r>
          </a:p>
          <a:p>
            <a:pPr lvl="2">
              <a:buFont typeface="Arial" panose="020B0604020202020204" pitchFamily="34" charset="0"/>
              <a:buChar char="•"/>
            </a:pPr>
            <a:r>
              <a:rPr lang="en-US" sz="1600" u="sng" dirty="0">
                <a:hlinkClick r:id="rId3"/>
              </a:rPr>
              <a:t>https://mentor.ieee.org/802.18/dcn/17/18-17-0094-00-0000-singapore-5g-consultation.pdf</a:t>
            </a:r>
            <a:r>
              <a:rPr lang="en-US" sz="1600" dirty="0"/>
              <a:t> </a:t>
            </a:r>
          </a:p>
          <a:p>
            <a:pPr lvl="2">
              <a:buFont typeface="Arial" panose="020B0604020202020204" pitchFamily="34" charset="0"/>
              <a:buChar char="•"/>
            </a:pPr>
            <a:r>
              <a:rPr lang="en-US" sz="1600" dirty="0"/>
              <a:t>Was to IMDA by 7 July 2017.  Monitoring for outcome.   </a:t>
            </a:r>
            <a:endParaRPr lang="en-US" altLang="zh-TW" sz="1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3562579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lvl="1" indent="0"/>
            <a:r>
              <a:rPr lang="en-US" altLang="en-US" dirty="0"/>
              <a:t>The GPPC approval process</a:t>
            </a:r>
          </a:p>
        </p:txBody>
      </p:sp>
      <p:sp>
        <p:nvSpPr>
          <p:cNvPr id="3" name="Content Placeholder 2"/>
          <p:cNvSpPr>
            <a:spLocks noGrp="1"/>
          </p:cNvSpPr>
          <p:nvPr>
            <p:ph idx="1"/>
          </p:nvPr>
        </p:nvSpPr>
        <p:spPr>
          <a:xfrm>
            <a:off x="685800" y="1676400"/>
            <a:ext cx="7770813" cy="4648200"/>
          </a:xfrm>
        </p:spPr>
        <p:txBody>
          <a:bodyPr/>
          <a:lstStyle/>
          <a:p>
            <a:pPr>
              <a:buFont typeface="Arial" panose="020B0604020202020204" pitchFamily="34" charset="0"/>
              <a:buChar char="•"/>
            </a:pPr>
            <a:r>
              <a:rPr lang="en-US" sz="2000" b="0" dirty="0"/>
              <a:t>Following 802.18 TAG and 802 EC 10 day approvals, the </a:t>
            </a:r>
            <a:r>
              <a:rPr lang="en-US" sz="2000" b="0" i="1" u="sng" dirty="0"/>
              <a:t>Global Public Policy Committee </a:t>
            </a:r>
            <a:r>
              <a:rPr lang="en-US" sz="2000" b="0" dirty="0"/>
              <a:t>adds another 7-day approval process on regulatory correspondence</a:t>
            </a:r>
          </a:p>
          <a:p>
            <a:pPr lvl="1">
              <a:buFont typeface="Arial" panose="020B0604020202020204" pitchFamily="34" charset="0"/>
              <a:buChar char="•"/>
            </a:pPr>
            <a:r>
              <a:rPr lang="en-US" sz="1800" dirty="0"/>
              <a:t>The EC process is 10-days</a:t>
            </a:r>
          </a:p>
          <a:p>
            <a:pPr lvl="1">
              <a:buFont typeface="Arial" panose="020B0604020202020204" pitchFamily="34" charset="0"/>
              <a:buChar char="•"/>
            </a:pPr>
            <a:r>
              <a:rPr lang="en-US" sz="1800" b="0" dirty="0"/>
              <a:t>The GPPC process is 7-days</a:t>
            </a:r>
          </a:p>
          <a:p>
            <a:pPr>
              <a:buFont typeface="Arial" panose="020B0604020202020204" pitchFamily="34" charset="0"/>
              <a:buChar char="•"/>
            </a:pPr>
            <a:r>
              <a:rPr lang="en-US" sz="2000" b="0" dirty="0"/>
              <a:t>Therefore, if we receive a document we decide to respond to, that has a typical 30-day Comment period, the TAG has a maximum of 13-days to outline, compose and approve the response</a:t>
            </a:r>
          </a:p>
          <a:p>
            <a:pPr lvl="1">
              <a:buFont typeface="Arial" panose="020B0604020202020204" pitchFamily="34" charset="0"/>
              <a:buChar char="•"/>
            </a:pPr>
            <a:r>
              <a:rPr lang="en-US" sz="1800" dirty="0"/>
              <a:t>Based on our meeting and teleconference schedule, we could lose 6-days due to the asynchronous regulator/IEEE schedules</a:t>
            </a:r>
          </a:p>
          <a:p>
            <a:pPr lvl="1">
              <a:buFont typeface="Arial" panose="020B0604020202020204" pitchFamily="34" charset="0"/>
              <a:buChar char="•"/>
            </a:pPr>
            <a:r>
              <a:rPr lang="en-US" sz="1800" b="0" dirty="0"/>
              <a:t>This would leave us a total of 7-days for our entire process</a:t>
            </a:r>
          </a:p>
          <a:p>
            <a:pPr>
              <a:buFont typeface="Arial" panose="020B0604020202020204" pitchFamily="34" charset="0"/>
              <a:buChar char="•"/>
            </a:pPr>
            <a:r>
              <a:rPr lang="en-US" sz="2000" b="0" dirty="0"/>
              <a:t>Some Reply Comment periods are only 15-days. </a:t>
            </a:r>
          </a:p>
          <a:p>
            <a:pPr>
              <a:buFont typeface="Arial" panose="020B0604020202020204" pitchFamily="34" charset="0"/>
              <a:buChar char="•"/>
            </a:pPr>
            <a:r>
              <a:rPr lang="en-US" sz="2000" b="0" dirty="0"/>
              <a:t>And, we don’t get some international regulator consultations on day one of the Comment period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436590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GPPC Position Paper to FCC NOI</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FCC NOI Comment close date was 02 October 2017</a:t>
            </a:r>
          </a:p>
          <a:p>
            <a:pPr lvl="1">
              <a:buFont typeface="Arial" panose="020B0604020202020204" pitchFamily="34" charset="0"/>
              <a:buChar char="•"/>
            </a:pPr>
            <a:r>
              <a:rPr lang="en-US" sz="1400" dirty="0"/>
              <a:t>(Reply comments are due 15 November 2017)</a:t>
            </a:r>
          </a:p>
          <a:p>
            <a:pPr>
              <a:buFont typeface="Arial" panose="020B0604020202020204" pitchFamily="34" charset="0"/>
              <a:buChar char="•"/>
            </a:pPr>
            <a:endParaRPr lang="en-US" sz="2000" dirty="0"/>
          </a:p>
          <a:p>
            <a:pPr>
              <a:buFont typeface="Arial" panose="020B0604020202020204" pitchFamily="34" charset="0"/>
              <a:buChar char="•"/>
            </a:pPr>
            <a:r>
              <a:rPr lang="en-US" sz="2000" dirty="0"/>
              <a:t>These two documents were received on 03 November</a:t>
            </a:r>
          </a:p>
          <a:p>
            <a:pPr lvl="1">
              <a:buFont typeface="Arial" panose="020B0604020202020204" pitchFamily="34" charset="0"/>
              <a:buChar char="•"/>
            </a:pPr>
            <a:r>
              <a:rPr lang="en-US" sz="1800" dirty="0">
                <a:hlinkClick r:id="rId2"/>
              </a:rPr>
              <a:t>https://mentor.ieee.org/802.18/dcn/17/18-17-0131-00-0000-ieee-sa-contiguously-allocated-spectrum-position-1.docx</a:t>
            </a:r>
            <a:endParaRPr lang="en-US" sz="1800" dirty="0"/>
          </a:p>
          <a:p>
            <a:pPr lvl="1">
              <a:buFont typeface="Arial" panose="020B0604020202020204" pitchFamily="34" charset="0"/>
              <a:buChar char="•"/>
            </a:pPr>
            <a:r>
              <a:rPr lang="en-US" sz="1800" dirty="0">
                <a:hlinkClick r:id="rId3"/>
              </a:rPr>
              <a:t>https://mentor.ieee.org/802.18/dcn/17/18-17-0132-00-0000-ieee-sa-contiguously-allocated-spectrum-position-2.docx</a:t>
            </a:r>
            <a:endParaRPr lang="en-US" sz="1800" dirty="0"/>
          </a:p>
          <a:p>
            <a:pPr>
              <a:buFont typeface="Arial" panose="020B0604020202020204" pitchFamily="34" charset="0"/>
              <a:buChar char="•"/>
            </a:pPr>
            <a:endParaRPr lang="en-US" sz="2000" i="1" dirty="0">
              <a:solidFill>
                <a:srgbClr val="C00000"/>
              </a:solidFill>
            </a:endParaRPr>
          </a:p>
          <a:p>
            <a:pPr>
              <a:buFont typeface="Arial" panose="020B0604020202020204" pitchFamily="34" charset="0"/>
              <a:buChar char="•"/>
            </a:pPr>
            <a:r>
              <a:rPr lang="en-US" sz="2000" i="1" dirty="0">
                <a:solidFill>
                  <a:srgbClr val="C00000"/>
                </a:solidFill>
              </a:rPr>
              <a:t>We have been asked to review and comment on these by 13 November,   though we don’t know what the full intent is for them and what to say about these documents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4071987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Thursday Agenda</a:t>
            </a:r>
          </a:p>
        </p:txBody>
      </p:sp>
      <p:sp>
        <p:nvSpPr>
          <p:cNvPr id="31746" name="Content Placeholder 2"/>
          <p:cNvSpPr>
            <a:spLocks noGrp="1"/>
          </p:cNvSpPr>
          <p:nvPr>
            <p:ph idx="1"/>
          </p:nvPr>
        </p:nvSpPr>
        <p:spPr>
          <a:xfrm>
            <a:off x="685800" y="1828800"/>
            <a:ext cx="7772400" cy="4572000"/>
          </a:xfrm>
        </p:spPr>
        <p:txBody>
          <a:bodyPr/>
          <a:lstStyle/>
          <a:p>
            <a:pPr>
              <a:buFont typeface="Arial" panose="020B0604020202020204" pitchFamily="34" charset="0"/>
              <a:buChar char="•"/>
            </a:pPr>
            <a:r>
              <a:rPr lang="en-US" altLang="en-US" dirty="0"/>
              <a:t>Will define Tuesday</a:t>
            </a:r>
          </a:p>
          <a:p>
            <a:pPr>
              <a:buFont typeface="Arial" panose="020B0604020202020204" pitchFamily="34" charset="0"/>
              <a:buChar char="•"/>
            </a:pPr>
            <a:endParaRPr lang="en-US" altLang="en-US"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dirty="0"/>
              <a:t>November 2017</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3318370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Actions Required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TBD</a:t>
            </a:r>
          </a:p>
        </p:txBody>
      </p:sp>
      <p:sp>
        <p:nvSpPr>
          <p:cNvPr id="6" name="Slide Number Placeholder 5"/>
          <p:cNvSpPr>
            <a:spLocks noGrp="1"/>
          </p:cNvSpPr>
          <p:nvPr>
            <p:ph type="sldNum" sz="quarter" idx="12"/>
          </p:nvPr>
        </p:nvSpPr>
        <p:spPr/>
        <p:txBody>
          <a:bodyPr/>
          <a:lstStyle/>
          <a:p>
            <a:pPr>
              <a:defRPr/>
            </a:pPr>
            <a:r>
              <a:rPr lang="en-US" altLang="en-US"/>
              <a:t>Slide </a:t>
            </a:r>
            <a:fld id="{2BB90ECF-03D6-4833-9AEB-C6122C9F4DEF}" type="slidenum">
              <a:rPr lang="en-US" altLang="en-US" smtClean="0"/>
              <a:pPr>
                <a:defRPr/>
              </a:pPr>
              <a:t>17</a:t>
            </a:fld>
            <a:endParaRPr lang="en-US" altLang="en-US"/>
          </a:p>
        </p:txBody>
      </p:sp>
      <p:sp>
        <p:nvSpPr>
          <p:cNvPr id="7" name="Date Placeholder 6"/>
          <p:cNvSpPr>
            <a:spLocks noGrp="1"/>
          </p:cNvSpPr>
          <p:nvPr>
            <p:ph type="dt" idx="15"/>
          </p:nvPr>
        </p:nvSpPr>
        <p:spPr/>
        <p:txBody>
          <a:bodyPr/>
          <a:lstStyle/>
          <a:p>
            <a:r>
              <a:rPr lang="en-US"/>
              <a:t>November 2017</a:t>
            </a:r>
            <a:endParaRPr lang="en-GB" dirty="0"/>
          </a:p>
        </p:txBody>
      </p:sp>
      <p:sp>
        <p:nvSpPr>
          <p:cNvPr id="8" name="Footer Placeholder 7"/>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a:t>
            </a:r>
            <a:endParaRPr lang="en-US" dirty="0"/>
          </a:p>
        </p:txBody>
      </p:sp>
      <p:sp>
        <p:nvSpPr>
          <p:cNvPr id="3" name="Content Placeholder 2"/>
          <p:cNvSpPr>
            <a:spLocks noGrp="1"/>
          </p:cNvSpPr>
          <p:nvPr>
            <p:ph idx="1"/>
          </p:nvPr>
        </p:nvSpPr>
        <p:spPr>
          <a:xfrm>
            <a:off x="685801" y="1981200"/>
            <a:ext cx="7620000" cy="4113213"/>
          </a:xfrm>
        </p:spPr>
        <p:txBody>
          <a:bodyPr/>
          <a:lstStyle/>
          <a:p>
            <a:pPr>
              <a:buFont typeface="Arial" panose="020B0604020202020204" pitchFamily="34" charset="0"/>
              <a:buChar char="•"/>
            </a:pPr>
            <a:r>
              <a:rPr lang="en-US" dirty="0"/>
              <a:t>The Chair is directed to conduct, as necessary, teleconferences on Thursdays at 2:30pm ET through 26 April 2018</a:t>
            </a:r>
          </a:p>
          <a:p>
            <a:pPr>
              <a:buFont typeface="Arial" panose="020B0604020202020204" pitchFamily="34" charset="0"/>
              <a:buChar char="•"/>
            </a:pPr>
            <a:endParaRPr lang="en-US" dirty="0"/>
          </a:p>
          <a:p>
            <a:pPr>
              <a:buFont typeface="Arial" panose="020B0604020202020204" pitchFamily="34" charset="0"/>
              <a:buChar char="•"/>
            </a:pPr>
            <a:r>
              <a:rPr lang="en-US" dirty="0"/>
              <a:t>Moved by: </a:t>
            </a:r>
          </a:p>
          <a:p>
            <a:pPr>
              <a:buFont typeface="Arial" panose="020B0604020202020204" pitchFamily="34" charset="0"/>
              <a:buChar char="•"/>
            </a:pPr>
            <a:r>
              <a:rPr lang="en-US" dirty="0"/>
              <a:t>Seconded by: </a:t>
            </a:r>
          </a:p>
          <a:p>
            <a:pPr>
              <a:buFont typeface="Arial" panose="020B0604020202020204" pitchFamily="34" charset="0"/>
              <a:buChar char="•"/>
            </a:pPr>
            <a:r>
              <a:rPr lang="en-US" dirty="0"/>
              <a:t>Discussion?</a:t>
            </a:r>
          </a:p>
          <a:p>
            <a:pPr>
              <a:buFont typeface="Arial" panose="020B0604020202020204" pitchFamily="34" charset="0"/>
              <a:buChar char="•"/>
            </a:pPr>
            <a:r>
              <a:rPr lang="en-US" dirty="0"/>
              <a:t>Vote: Unanimous consent</a:t>
            </a:r>
          </a:p>
          <a:p>
            <a:pPr>
              <a:buFont typeface="Arial" panose="020B0604020202020204" pitchFamily="34" charset="0"/>
              <a:buChar char="•"/>
            </a:pPr>
            <a:endParaRPr lang="en-US" altLang="en-US" dirty="0"/>
          </a:p>
        </p:txBody>
      </p:sp>
      <p:sp>
        <p:nvSpPr>
          <p:cNvPr id="6" name="Slide Number Placeholder 5"/>
          <p:cNvSpPr>
            <a:spLocks noGrp="1"/>
          </p:cNvSpPr>
          <p:nvPr>
            <p:ph type="sldNum" sz="quarter" idx="12"/>
          </p:nvPr>
        </p:nvSpPr>
        <p:spPr/>
        <p:txBody>
          <a:bodyPr/>
          <a:lstStyle/>
          <a:p>
            <a:pPr>
              <a:defRPr/>
            </a:pPr>
            <a:r>
              <a:rPr lang="en-US" altLang="en-US"/>
              <a:t>Slide </a:t>
            </a:r>
            <a:fld id="{2BB90ECF-03D6-4833-9AEB-C6122C9F4DEF}" type="slidenum">
              <a:rPr lang="en-US" altLang="en-US" smtClean="0"/>
              <a:pPr>
                <a:defRPr/>
              </a:pPr>
              <a:t>18</a:t>
            </a:fld>
            <a:endParaRPr lang="en-US" altLang="en-US"/>
          </a:p>
        </p:txBody>
      </p:sp>
      <p:sp>
        <p:nvSpPr>
          <p:cNvPr id="7" name="Date Placeholder 6"/>
          <p:cNvSpPr>
            <a:spLocks noGrp="1"/>
          </p:cNvSpPr>
          <p:nvPr>
            <p:ph type="dt" idx="15"/>
          </p:nvPr>
        </p:nvSpPr>
        <p:spPr/>
        <p:txBody>
          <a:bodyPr/>
          <a:lstStyle/>
          <a:p>
            <a:r>
              <a:rPr lang="en-US"/>
              <a:t>November 2017</a:t>
            </a:r>
            <a:endParaRPr lang="en-GB" dirty="0"/>
          </a:p>
        </p:txBody>
      </p:sp>
      <p:sp>
        <p:nvSpPr>
          <p:cNvPr id="8" name="Footer Placeholder 7"/>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764584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Next teleconference: 30 November at 2:30pm EDT</a:t>
            </a:r>
          </a:p>
          <a:p>
            <a:pPr lvl="1">
              <a:buFont typeface="Arial" panose="020B0604020202020204" pitchFamily="34" charset="0"/>
              <a:buChar char="•"/>
            </a:pPr>
            <a:r>
              <a:rPr lang="en-US" dirty="0"/>
              <a:t>Two weeks from now is a major US holiday (Thanksgiving Day)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1828800"/>
            <a:ext cx="7772400" cy="4572000"/>
          </a:xfrm>
        </p:spPr>
        <p:txBody>
          <a:bodyPr/>
          <a:lstStyle/>
          <a:p>
            <a:pPr>
              <a:buFont typeface="Arial" panose="020B0604020202020204" pitchFamily="34" charset="0"/>
              <a:buChar char="•"/>
            </a:pPr>
            <a:r>
              <a:rPr lang="en-US" altLang="en-US" dirty="0"/>
              <a:t>Approve Waikoloa 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Americas</a:t>
            </a:r>
          </a:p>
          <a:p>
            <a:pPr lvl="1">
              <a:buFont typeface="Arial" panose="020B0604020202020204" pitchFamily="34" charset="0"/>
              <a:buChar char="•"/>
            </a:pPr>
            <a:r>
              <a:rPr lang="en-US" altLang="en-US" dirty="0"/>
              <a:t>EMEA</a:t>
            </a:r>
          </a:p>
          <a:p>
            <a:pPr lvl="1">
              <a:buFont typeface="Arial" panose="020B0604020202020204" pitchFamily="34" charset="0"/>
              <a:buChar char="•"/>
            </a:pPr>
            <a:r>
              <a:rPr lang="en-US" altLang="en-US" dirty="0"/>
              <a:t>APAC</a:t>
            </a:r>
          </a:p>
          <a:p>
            <a:pPr lvl="1">
              <a:buFont typeface="Arial" panose="020B0604020202020204" pitchFamily="34" charset="0"/>
              <a:buChar char="•"/>
            </a:pPr>
            <a:r>
              <a:rPr lang="en-US" altLang="en-US" dirty="0"/>
              <a:t>The Global Public Policy Committee</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TBD (decided by the TAG on Tuesday)</a:t>
            </a:r>
          </a:p>
          <a:p>
            <a:pPr>
              <a:buFont typeface="Arial" panose="020B0604020202020204" pitchFamily="34" charset="0"/>
              <a:buChar char="•"/>
            </a:pPr>
            <a:r>
              <a:rPr lang="en-US" altLang="en-US" dirty="0"/>
              <a:t>AOB and Adjourn</a:t>
            </a:r>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dirty="0"/>
              <a:t>November 2017</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2731948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Agenda is complete,      Motion to Adjourn. </a:t>
            </a:r>
          </a:p>
          <a:p>
            <a:pPr>
              <a:buFont typeface="Arial" panose="020B0604020202020204" pitchFamily="34" charset="0"/>
              <a:buChar char="•"/>
            </a:pPr>
            <a:endParaRPr lang="en-US" dirty="0"/>
          </a:p>
          <a:p>
            <a:pPr>
              <a:buFont typeface="Arial" panose="020B0604020202020204" pitchFamily="34" charset="0"/>
              <a:buChar char="•"/>
            </a:pPr>
            <a:r>
              <a:rPr lang="en-US" dirty="0"/>
              <a:t>Moved by: </a:t>
            </a:r>
          </a:p>
          <a:p>
            <a:pPr>
              <a:buFont typeface="Arial" panose="020B0604020202020204" pitchFamily="34" charset="0"/>
              <a:buChar char="•"/>
            </a:pPr>
            <a:r>
              <a:rPr lang="en-US" dirty="0"/>
              <a:t>Seconded by: </a:t>
            </a:r>
          </a:p>
          <a:p>
            <a:pPr>
              <a:buFont typeface="Arial" panose="020B0604020202020204" pitchFamily="34" charset="0"/>
              <a:buChar char="•"/>
            </a:pPr>
            <a:endParaRPr lang="en-US" dirty="0"/>
          </a:p>
          <a:p>
            <a:pPr>
              <a:buFont typeface="Arial" panose="020B0604020202020204" pitchFamily="34" charset="0"/>
              <a:buChar char="•"/>
            </a:pPr>
            <a:r>
              <a:rPr lang="en-US" dirty="0"/>
              <a:t>We are adjourned. </a:t>
            </a:r>
          </a:p>
          <a:p>
            <a:pPr>
              <a:buFont typeface="Arial" panose="020B0604020202020204" pitchFamily="34" charset="0"/>
              <a:buChar char="•"/>
            </a:pPr>
            <a:endParaRPr lang="en-US" dirty="0"/>
          </a:p>
          <a:p>
            <a:pPr>
              <a:buFont typeface="Arial" panose="020B0604020202020204" pitchFamily="34" charset="0"/>
              <a:buChar char="•"/>
            </a:pPr>
            <a:r>
              <a:rPr lang="en-US" dirty="0"/>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41821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November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732086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November 2017</a:t>
            </a:r>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906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676400"/>
            <a:ext cx="8229600" cy="4800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Approve the Waikoloa Minutes</a:t>
            </a:r>
          </a:p>
        </p:txBody>
      </p:sp>
      <p:sp>
        <p:nvSpPr>
          <p:cNvPr id="16387" name="Content Placeholder 2"/>
          <p:cNvSpPr>
            <a:spLocks noGrp="1"/>
          </p:cNvSpPr>
          <p:nvPr>
            <p:ph idx="1"/>
          </p:nvPr>
        </p:nvSpPr>
        <p:spPr>
          <a:xfrm>
            <a:off x="685800" y="1752600"/>
            <a:ext cx="7772400" cy="4572000"/>
          </a:xfrm>
        </p:spPr>
        <p:txBody>
          <a:bodyPr/>
          <a:lstStyle/>
          <a:p>
            <a:r>
              <a:rPr lang="en-US" altLang="en-US" u="sng" dirty="0"/>
              <a:t>Motion:</a:t>
            </a:r>
            <a:r>
              <a:rPr lang="en-US" altLang="en-US" dirty="0"/>
              <a:t> To approve the minutes from the IEEE 802.18 meeting at the Waikoloa Wireless Interim in document 18-17/0119r0.</a:t>
            </a:r>
          </a:p>
          <a:p>
            <a:pPr lvl="1"/>
            <a:r>
              <a:rPr lang="en-US" altLang="en-US" sz="2400" b="1" dirty="0"/>
              <a:t>Posted: </a:t>
            </a:r>
            <a:r>
              <a:rPr lang="en-US" sz="2400" dirty="0"/>
              <a:t>14-Sep-2017 22:01:00 ET</a:t>
            </a:r>
          </a:p>
          <a:p>
            <a:pPr lvl="1"/>
            <a:endParaRPr lang="en-US" altLang="en-US" sz="2400" b="1" dirty="0"/>
          </a:p>
          <a:p>
            <a:pPr lvl="1"/>
            <a:r>
              <a:rPr lang="en-US" altLang="en-US" sz="2400" b="1" dirty="0"/>
              <a:t>Moved by: 	</a:t>
            </a:r>
          </a:p>
          <a:p>
            <a:pPr lvl="1"/>
            <a:r>
              <a:rPr lang="en-US" altLang="en-US" sz="2400" b="1" dirty="0"/>
              <a:t>Seconded by: </a:t>
            </a:r>
          </a:p>
          <a:p>
            <a:pPr lvl="1"/>
            <a:r>
              <a:rPr lang="en-US" altLang="en-US" sz="2400" b="1" dirty="0"/>
              <a:t>Discussion?</a:t>
            </a:r>
          </a:p>
          <a:p>
            <a:pPr lvl="1"/>
            <a:r>
              <a:rPr lang="en-US" altLang="en-US" sz="2400" b="1" dirty="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05F356B-740E-4A28-9E01-F63036BF4BB0}" type="slidenum">
              <a:rPr lang="en-US" altLang="en-US" sz="1200" b="0" smtClean="0"/>
              <a:pPr>
                <a:spcBef>
                  <a:spcPct val="0"/>
                </a:spcBef>
                <a:buFontTx/>
                <a:buNone/>
              </a:pPr>
              <a:t>6</a:t>
            </a:fld>
            <a:endParaRPr lang="en-US" altLang="en-US" sz="1200" b="0"/>
          </a:p>
        </p:txBody>
      </p:sp>
      <p:sp>
        <p:nvSpPr>
          <p:cNvPr id="2" name="Date Placeholder 1"/>
          <p:cNvSpPr>
            <a:spLocks noGrp="1"/>
          </p:cNvSpPr>
          <p:nvPr>
            <p:ph type="dt" idx="15"/>
          </p:nvPr>
        </p:nvSpPr>
        <p:spPr/>
        <p:txBody>
          <a:bodyPr/>
          <a:lstStyle/>
          <a:p>
            <a:r>
              <a:rPr lang="en-US"/>
              <a:t>November 2017</a:t>
            </a:r>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p:txBody>
          <a:bodyPr/>
          <a:lstStyle/>
          <a:p>
            <a:r>
              <a:rPr lang="en-US" altLang="en-US" sz="3600" dirty="0"/>
              <a:t>Discussion Items</a:t>
            </a:r>
          </a:p>
        </p:txBody>
      </p:sp>
      <p:sp>
        <p:nvSpPr>
          <p:cNvPr id="18435" name="Subtitle 7"/>
          <p:cNvSpPr>
            <a:spLocks noGrp="1"/>
          </p:cNvSpPr>
          <p:nvPr>
            <p:ph idx="1"/>
          </p:nvPr>
        </p:nvSpPr>
        <p:spPr>
          <a:xfrm>
            <a:off x="685799" y="1600200"/>
            <a:ext cx="7770813" cy="4572000"/>
          </a:xfrm>
        </p:spPr>
        <p:txBody>
          <a:bodyPr/>
          <a:lstStyle/>
          <a:p>
            <a:pPr>
              <a:buFont typeface="Arial" panose="020B0604020202020204" pitchFamily="34" charset="0"/>
              <a:buChar char="•"/>
            </a:pPr>
            <a:r>
              <a:rPr lang="en-US" altLang="en-US" sz="2000" dirty="0"/>
              <a:t>Americas updates</a:t>
            </a:r>
          </a:p>
          <a:p>
            <a:pPr lvl="2">
              <a:buFont typeface="Arial" panose="020B0604020202020204" pitchFamily="34" charset="0"/>
              <a:buChar char="•"/>
            </a:pPr>
            <a:r>
              <a:rPr lang="en-US" altLang="en-US" sz="1400" dirty="0"/>
              <a:t>FCC Mid-band spectrum NOI in Reply Comments</a:t>
            </a:r>
          </a:p>
          <a:p>
            <a:pPr lvl="2">
              <a:buFont typeface="Arial" panose="020B0604020202020204" pitchFamily="34" charset="0"/>
              <a:buChar char="•"/>
            </a:pPr>
            <a:r>
              <a:rPr lang="en-US" altLang="en-US" sz="1400" dirty="0"/>
              <a:t>New spectrum bill proposed (S.1682)</a:t>
            </a:r>
          </a:p>
          <a:p>
            <a:pPr lvl="2">
              <a:buFont typeface="Arial" panose="020B0604020202020204" pitchFamily="34" charset="0"/>
              <a:buChar char="•"/>
            </a:pPr>
            <a:r>
              <a:rPr lang="en-US" altLang="en-US" sz="1400" dirty="0"/>
              <a:t>FCC Technological Advisory Council on improving regulations</a:t>
            </a:r>
          </a:p>
          <a:p>
            <a:pPr lvl="2">
              <a:buFont typeface="Arial" panose="020B0604020202020204" pitchFamily="34" charset="0"/>
              <a:buChar char="•"/>
            </a:pPr>
            <a:r>
              <a:rPr lang="en-US" altLang="en-US" sz="1400" dirty="0"/>
              <a:t>Equipment Authorization rule changes now active</a:t>
            </a:r>
          </a:p>
          <a:p>
            <a:pPr lvl="2">
              <a:buFont typeface="Arial" panose="020B0604020202020204" pitchFamily="34" charset="0"/>
              <a:buChar char="•"/>
            </a:pPr>
            <a:r>
              <a:rPr lang="en-US" altLang="en-US" sz="1400" dirty="0"/>
              <a:t>DSRC in 5.9 GHz still being debated</a:t>
            </a:r>
          </a:p>
          <a:p>
            <a:pPr>
              <a:buFont typeface="Arial" panose="020B0604020202020204" pitchFamily="34" charset="0"/>
              <a:buChar char="•"/>
            </a:pPr>
            <a:r>
              <a:rPr lang="en-US" altLang="en-US" sz="2000" dirty="0"/>
              <a:t>EMEA updates</a:t>
            </a:r>
          </a:p>
          <a:p>
            <a:pPr lvl="2">
              <a:buFont typeface="Arial" panose="020B0604020202020204" pitchFamily="34" charset="0"/>
              <a:buChar char="•"/>
            </a:pPr>
            <a:r>
              <a:rPr lang="en-US" altLang="en-US" sz="1400" dirty="0"/>
              <a:t> ETSI TC BRAN #95 results</a:t>
            </a:r>
          </a:p>
          <a:p>
            <a:pPr lvl="2">
              <a:buFont typeface="Arial" panose="020B0604020202020204" pitchFamily="34" charset="0"/>
              <a:buChar char="•"/>
            </a:pPr>
            <a:r>
              <a:rPr lang="en-US" altLang="en-US" sz="1400" dirty="0"/>
              <a:t> ERM TG11 #52 results</a:t>
            </a:r>
          </a:p>
          <a:p>
            <a:pPr lvl="2">
              <a:buFont typeface="Arial" panose="020B0604020202020204" pitchFamily="34" charset="0"/>
              <a:buChar char="•"/>
            </a:pPr>
            <a:r>
              <a:rPr lang="en-US" altLang="en-US" sz="1400" dirty="0"/>
              <a:t>6 GHz band opening study in process</a:t>
            </a:r>
          </a:p>
          <a:p>
            <a:pPr lvl="2">
              <a:buFont typeface="Arial" panose="020B0604020202020204" pitchFamily="34" charset="0"/>
              <a:buChar char="•"/>
            </a:pPr>
            <a:r>
              <a:rPr lang="en-US" altLang="en-US" sz="1400" dirty="0"/>
              <a:t>60 GHz band adjustments started</a:t>
            </a:r>
          </a:p>
          <a:p>
            <a:pPr>
              <a:buFont typeface="Arial" panose="020B0604020202020204" pitchFamily="34" charset="0"/>
              <a:buChar char="•"/>
            </a:pPr>
            <a:r>
              <a:rPr lang="en-US" altLang="en-US" sz="2000" dirty="0"/>
              <a:t>APAC updates</a:t>
            </a:r>
          </a:p>
          <a:p>
            <a:pPr lvl="2">
              <a:buFont typeface="Arial" panose="020B0604020202020204" pitchFamily="34" charset="0"/>
              <a:buChar char="•"/>
            </a:pPr>
            <a:r>
              <a:rPr lang="en-US" altLang="en-US" sz="1400" dirty="0"/>
              <a:t>Australia consultations</a:t>
            </a:r>
          </a:p>
          <a:p>
            <a:pPr lvl="2">
              <a:buFont typeface="Arial" panose="020B0604020202020204" pitchFamily="34" charset="0"/>
              <a:buChar char="•"/>
            </a:pPr>
            <a:r>
              <a:rPr lang="en-US" altLang="en-US" sz="1400" dirty="0"/>
              <a:t>India (TRAI) consultations</a:t>
            </a:r>
          </a:p>
          <a:p>
            <a:pPr lvl="2">
              <a:buFont typeface="Arial" panose="020B0604020202020204" pitchFamily="34" charset="0"/>
              <a:buChar char="•"/>
            </a:pPr>
            <a:r>
              <a:rPr lang="en-US" altLang="en-US" sz="1400" dirty="0"/>
              <a:t>Singapore consultation </a:t>
            </a:r>
            <a:endParaRPr lang="en-US" altLang="en-US" sz="1200" dirty="0"/>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7</a:t>
            </a:fld>
            <a:endParaRPr lang="en-GB"/>
          </a:p>
        </p:txBody>
      </p:sp>
      <p:sp>
        <p:nvSpPr>
          <p:cNvPr id="5" name="Footer Placeholder 4"/>
          <p:cNvSpPr>
            <a:spLocks noGrp="1"/>
          </p:cNvSpPr>
          <p:nvPr>
            <p:ph type="ftr" idx="14"/>
          </p:nvPr>
        </p:nvSpPr>
        <p:spPr/>
        <p:txBody>
          <a:bodyPr/>
          <a:lstStyle/>
          <a:p>
            <a:pPr>
              <a:defRPr/>
            </a:pPr>
            <a:r>
              <a:rPr lang="en-US"/>
              <a:t>Rich Kennedy, HP Enterprise</a:t>
            </a:r>
          </a:p>
        </p:txBody>
      </p:sp>
      <p:sp>
        <p:nvSpPr>
          <p:cNvPr id="4" name="Date Placeholder 3"/>
          <p:cNvSpPr>
            <a:spLocks noGrp="1"/>
          </p:cNvSpPr>
          <p:nvPr>
            <p:ph type="dt" idx="15"/>
          </p:nvPr>
        </p:nvSpPr>
        <p:spPr/>
        <p:txBody>
          <a:bodyPr/>
          <a:lstStyle/>
          <a:p>
            <a:pPr>
              <a:defRPr/>
            </a:pPr>
            <a:r>
              <a:rPr lang="en-US"/>
              <a:t>November 2017</a:t>
            </a:r>
          </a:p>
        </p:txBody>
      </p:sp>
    </p:spTree>
    <p:extLst>
      <p:ext uri="{BB962C8B-B14F-4D97-AF65-F5344CB8AC3E}">
        <p14:creationId xmlns:p14="http://schemas.microsoft.com/office/powerpoint/2010/main" val="776051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Americas</a:t>
            </a:r>
          </a:p>
        </p:txBody>
      </p:sp>
      <p:sp>
        <p:nvSpPr>
          <p:cNvPr id="3" name="Content Placeholder 2"/>
          <p:cNvSpPr>
            <a:spLocks noGrp="1"/>
          </p:cNvSpPr>
          <p:nvPr>
            <p:ph idx="1"/>
          </p:nvPr>
        </p:nvSpPr>
        <p:spPr>
          <a:xfrm>
            <a:off x="685799" y="1295400"/>
            <a:ext cx="7770813" cy="4494213"/>
          </a:xfrm>
        </p:spPr>
        <p:txBody>
          <a:bodyPr/>
          <a:lstStyle/>
          <a:p>
            <a:pPr>
              <a:buFont typeface="Arial" panose="020B0604020202020204" pitchFamily="34" charset="0"/>
              <a:buChar char="•"/>
            </a:pPr>
            <a:r>
              <a:rPr lang="en-US" altLang="en-US" dirty="0"/>
              <a:t>FCC Mid-band spectrum NOI in Reply Comments</a:t>
            </a:r>
          </a:p>
          <a:p>
            <a:pPr lvl="1">
              <a:buFont typeface="Arial" panose="020B0604020202020204" pitchFamily="34" charset="0"/>
              <a:buChar char="•"/>
            </a:pPr>
            <a:r>
              <a:rPr lang="en-US" altLang="en-US" dirty="0"/>
              <a:t>Deadline extended two weeks to 15 November </a:t>
            </a:r>
          </a:p>
          <a:p>
            <a:pPr lvl="1">
              <a:buFont typeface="Arial" panose="020B0604020202020204" pitchFamily="34" charset="0"/>
              <a:buChar char="•"/>
            </a:pPr>
            <a:r>
              <a:rPr lang="en-US" altLang="en-US" dirty="0"/>
              <a:t>New process does not allow us to respond, see GPPC in later slides</a:t>
            </a:r>
          </a:p>
          <a:p>
            <a:pPr>
              <a:buFont typeface="Arial" panose="020B0604020202020204" pitchFamily="34" charset="0"/>
              <a:buChar char="•"/>
            </a:pPr>
            <a:r>
              <a:rPr lang="en-US" altLang="en-US" dirty="0"/>
              <a:t>New spectrum bill proposed (S.1682)</a:t>
            </a:r>
          </a:p>
          <a:p>
            <a:pPr lvl="1">
              <a:buFont typeface="Arial" panose="020B0604020202020204" pitchFamily="34" charset="0"/>
              <a:buChar char="•"/>
            </a:pPr>
            <a:r>
              <a:rPr lang="en-US" altLang="en-US" sz="1600" dirty="0">
                <a:hlinkClick r:id="rId2"/>
              </a:rPr>
              <a:t>https://www.congress.gov/bill/115th-congress/senate-bill/1682/text</a:t>
            </a:r>
            <a:endParaRPr lang="en-US" altLang="en-US" sz="1600" dirty="0"/>
          </a:p>
          <a:p>
            <a:pPr lvl="1">
              <a:buFont typeface="Arial" panose="020B0604020202020204" pitchFamily="34" charset="0"/>
              <a:buChar char="•"/>
            </a:pPr>
            <a:r>
              <a:rPr lang="en-US" sz="1600" u="sng" dirty="0">
                <a:hlinkClick r:id="rId3"/>
              </a:rPr>
              <a:t>https://mentor.ieee.org/802.18/dcn/17/18-17-0133-00-0000-s-1682-bill-to-facilitate-national-pipeline-of-spectrum-for-commercial-and-other-purposes.pdf</a:t>
            </a:r>
            <a:endParaRPr lang="en-US" dirty="0"/>
          </a:p>
          <a:p>
            <a:pPr lvl="1">
              <a:buFont typeface="Arial" panose="020B0604020202020204" pitchFamily="34" charset="0"/>
              <a:buChar char="•"/>
            </a:pPr>
            <a:r>
              <a:rPr lang="en-US" altLang="en-US" dirty="0"/>
              <a:t>Section 6(b):</a:t>
            </a:r>
          </a:p>
          <a:p>
            <a:pPr lvl="2">
              <a:buFont typeface="Arial" panose="020B0604020202020204" pitchFamily="34" charset="0"/>
              <a:buChar char="•"/>
            </a:pPr>
            <a:r>
              <a:rPr lang="en-US" sz="1600" cap="small" dirty="0"/>
              <a:t>Rule Making On The Unlicensed Use Of The Frequency Band Between 5925 Megahertz And 7125 Megahertz</a:t>
            </a:r>
            <a:r>
              <a:rPr lang="en-US" sz="1600" dirty="0"/>
              <a:t>.—Not later than 180 days after the date of enactment of this Act, the Commission, in consultation with the NTIA, shall issue a notice of proposed rule making with respect to creating opportunities for the unlicensed use of spectrum in the frequencies between 5925 and 7125 megahertz without causing harmful interference with any incumbents in that band</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endParaRPr lang="en-US" b="1"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383825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S.1682</a:t>
            </a:r>
          </a:p>
        </p:txBody>
      </p:sp>
      <p:sp>
        <p:nvSpPr>
          <p:cNvPr id="3" name="Content Placeholder 2"/>
          <p:cNvSpPr>
            <a:spLocks noGrp="1"/>
          </p:cNvSpPr>
          <p:nvPr>
            <p:ph idx="1"/>
          </p:nvPr>
        </p:nvSpPr>
        <p:spPr>
          <a:xfrm>
            <a:off x="685800" y="1828800"/>
            <a:ext cx="7770813" cy="4495800"/>
          </a:xfrm>
        </p:spPr>
        <p:txBody>
          <a:bodyPr/>
          <a:lstStyle/>
          <a:p>
            <a:pPr>
              <a:buFont typeface="Arial" panose="020B0604020202020204" pitchFamily="34" charset="0"/>
              <a:buChar char="•"/>
            </a:pPr>
            <a:r>
              <a:rPr lang="en-US" sz="1800" b="0" dirty="0"/>
              <a:t>This bill requires the Federal Communications Commission (FCC) to complete auctions during each of the next three calendar years that will grant new broadcast licenses for specified frequency spectrum bands.</a:t>
            </a:r>
          </a:p>
          <a:p>
            <a:pPr>
              <a:buFont typeface="Arial" panose="020B0604020202020204" pitchFamily="34" charset="0"/>
              <a:buChar char="•"/>
            </a:pPr>
            <a:r>
              <a:rPr lang="en-US" sz="1800" b="0" dirty="0"/>
              <a:t>The FCC and the National Telecommunications and Information Administration are directed to identify frequencies in specified spectrum bands that may be utilized for: (1) non-federal unlicensed use; and (2) commercial licensed use.</a:t>
            </a:r>
          </a:p>
          <a:p>
            <a:pPr>
              <a:buFont typeface="Arial" panose="020B0604020202020204" pitchFamily="34" charset="0"/>
              <a:buChar char="•"/>
            </a:pPr>
            <a:r>
              <a:rPr lang="en-US" sz="1800" b="0" dirty="0"/>
              <a:t>The FCC must allocate 10% of proceeds from each of the spectrum band auctions specified in the bill to expand wireless infrastructure in rural areas that are underserved or unserved.</a:t>
            </a:r>
          </a:p>
          <a:p>
            <a:pPr>
              <a:buFont typeface="Arial" panose="020B0604020202020204" pitchFamily="34" charset="0"/>
              <a:buChar char="•"/>
            </a:pPr>
            <a:r>
              <a:rPr lang="en-US" sz="1800" dirty="0"/>
              <a:t>The FCC shall conduct a study on how unlicensed frequency spectrum bands can be utilized for: (1) the provision of healthcare in rural areas, (2) distance learning, and (3) facilitating innovations in agriculture.</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409544723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23181</TotalTime>
  <Words>1617</Words>
  <Application>Microsoft Office PowerPoint</Application>
  <PresentationFormat>On-screen Show (4:3)</PresentationFormat>
  <Paragraphs>251</Paragraphs>
  <Slides>20</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MS Gothic</vt:lpstr>
      <vt:lpstr>MS PGothic</vt:lpstr>
      <vt:lpstr>Arial</vt:lpstr>
      <vt:lpstr>Helvetica</vt:lpstr>
      <vt:lpstr>Monotype Sorts</vt:lpstr>
      <vt:lpstr>Times New Roman</vt:lpstr>
      <vt:lpstr>Office Theme</vt:lpstr>
      <vt:lpstr>Document</vt:lpstr>
      <vt:lpstr>IEEE 802.18 RR-TAG Orlando Meeting Agenda</vt:lpstr>
      <vt:lpstr>Agenda</vt:lpstr>
      <vt:lpstr>Administrative Items</vt:lpstr>
      <vt:lpstr>Other Guidelines for IEEE WG Meetings</vt:lpstr>
      <vt:lpstr>Participation in IEEE 802 Meetings</vt:lpstr>
      <vt:lpstr>Approve the Waikoloa Minutes</vt:lpstr>
      <vt:lpstr>Discussion Items</vt:lpstr>
      <vt:lpstr>Americas</vt:lpstr>
      <vt:lpstr>S.1682</vt:lpstr>
      <vt:lpstr>Americas [2]</vt:lpstr>
      <vt:lpstr>EMEA</vt:lpstr>
      <vt:lpstr>APAC-1 </vt:lpstr>
      <vt:lpstr>APAC - 2</vt:lpstr>
      <vt:lpstr>The GPPC approval process</vt:lpstr>
      <vt:lpstr>GPPC Position Paper to FCC NOI</vt:lpstr>
      <vt:lpstr>Thursday Agenda</vt:lpstr>
      <vt:lpstr>Actions Required</vt:lpstr>
      <vt:lpstr>Motion</vt:lpstr>
      <vt:lpstr>Any Other Business</vt:lpstr>
      <vt:lpstr>Adjourn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173</cp:revision>
  <cp:lastPrinted>1601-01-01T00:00:00Z</cp:lastPrinted>
  <dcterms:created xsi:type="dcterms:W3CDTF">2016-03-03T14:54:45Z</dcterms:created>
  <dcterms:modified xsi:type="dcterms:W3CDTF">2017-11-05T21:49:27Z</dcterms:modified>
</cp:coreProperties>
</file>