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6" r:id="rId3"/>
    <p:sldId id="267" r:id="rId4"/>
    <p:sldId id="331" r:id="rId5"/>
    <p:sldId id="388" r:id="rId6"/>
    <p:sldId id="382" r:id="rId7"/>
    <p:sldId id="393" r:id="rId8"/>
    <p:sldId id="394" r:id="rId9"/>
    <p:sldId id="398" r:id="rId10"/>
    <p:sldId id="397" r:id="rId11"/>
    <p:sldId id="391" r:id="rId12"/>
    <p:sldId id="395" r:id="rId13"/>
    <p:sldId id="386" r:id="rId14"/>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5501" autoAdjust="0"/>
  </p:normalViewPr>
  <p:slideViewPr>
    <p:cSldViewPr>
      <p:cViewPr varScale="1">
        <p:scale>
          <a:sx n="88" d="100"/>
          <a:sy n="88" d="100"/>
        </p:scale>
        <p:origin x="1272"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10/17/2017</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358740" y="9105315"/>
            <a:ext cx="425252" cy="186814"/>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980188" y="8933183"/>
            <a:ext cx="3044239" cy="471353"/>
          </a:xfrm>
          <a:prstGeom prst="rect">
            <a:avLst/>
          </a:prstGeom>
          <a:noFill/>
          <a:ln w="9525">
            <a:noFill/>
            <a:miter lim="800000"/>
            <a:headEnd/>
            <a:tailEnd/>
          </a:ln>
        </p:spPr>
        <p:txBody>
          <a:bodyPr lIns="94218" tIns="47108" rIns="94218" bIns="47108" anchor="b"/>
          <a:lstStyle/>
          <a:p>
            <a:pPr algn="r" defTabSz="942861"/>
            <a:fld id="{79C13437-2E59-4BF7-9AFD-498D09D2BC71}" type="slidenum">
              <a:rPr lang="en-US"/>
              <a:pPr algn="r" defTabSz="942861"/>
              <a:t>4</a:t>
            </a:fld>
            <a:endParaRPr lang="en-US"/>
          </a:p>
        </p:txBody>
      </p:sp>
      <p:sp>
        <p:nvSpPr>
          <p:cNvPr id="13319" name="Rectangle 2"/>
          <p:cNvSpPr>
            <a:spLocks noGrp="1" noRot="1" noChangeAspect="1" noChangeArrowheads="1" noTextEdit="1"/>
          </p:cNvSpPr>
          <p:nvPr>
            <p:ph type="sldImg"/>
          </p:nvPr>
        </p:nvSpPr>
        <p:spPr>
          <a:xfrm>
            <a:off x="1163638" y="706438"/>
            <a:ext cx="4699000" cy="3524250"/>
          </a:xfrm>
          <a:ln/>
        </p:spPr>
      </p:sp>
      <p:sp>
        <p:nvSpPr>
          <p:cNvPr id="13320" name="Rectangle 3"/>
          <p:cNvSpPr>
            <a:spLocks noGrp="1" noChangeArrowheads="1"/>
          </p:cNvSpPr>
          <p:nvPr>
            <p:ph type="body" idx="1"/>
          </p:nvPr>
        </p:nvSpPr>
        <p:spPr>
          <a:xfrm>
            <a:off x="937556" y="4467396"/>
            <a:ext cx="5149316" cy="4230915"/>
          </a:xfrm>
          <a:noFill/>
          <a:ln/>
        </p:spPr>
        <p:txBody>
          <a:bodyPr lIns="94218" tIns="47108" rIns="94218" bIns="47108"/>
          <a:lstStyle/>
          <a:p>
            <a:pPr defTabSz="929945"/>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October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October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October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October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802.18-17/0127r0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7/18-17-0111-00-0000-fcc-mid-band-spectrum-noi-response.pptx" TargetMode="External"/><Relationship Id="rId2" Type="http://schemas.openxmlformats.org/officeDocument/2006/relationships/hyperlink" Target="https://mentor.ieee.org/802.18/dcn/17/18-17-0105-00-0000-highlighted-fcc-mid-band-spectrum-noi.docx" TargetMode="External"/><Relationship Id="rId1" Type="http://schemas.openxmlformats.org/officeDocument/2006/relationships/slideLayout" Target="../slideLayouts/slideLayout2.xml"/><Relationship Id="rId4" Type="http://schemas.openxmlformats.org/officeDocument/2006/relationships/hyperlink" Target="https://mentor.ieee.org/802.18/dcn/17/18-17-0114-09-0000-ieee-802-response-to-fcc-17-104.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October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October 19</a:t>
            </a:r>
            <a:r>
              <a:rPr lang="en-US" baseline="30000" dirty="0" smtClean="0">
                <a:latin typeface="Times New Roman" charset="0"/>
              </a:rPr>
              <a:t>th</a:t>
            </a:r>
            <a:r>
              <a:rPr lang="en-US" dirty="0" smtClean="0">
                <a:latin typeface="Times New Roman" charset="0"/>
              </a:rPr>
              <a:t> 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Date</a:t>
            </a:r>
            <a:r>
              <a:rPr lang="en-GB" sz="2000" dirty="0"/>
              <a:t>:</a:t>
            </a:r>
            <a:r>
              <a:rPr lang="en-GB" sz="2000" b="0" dirty="0"/>
              <a:t> </a:t>
            </a:r>
            <a:r>
              <a:rPr lang="en-GB" sz="2000" b="0" dirty="0" smtClean="0"/>
              <a:t>2017-10-19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366"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TextBox 1"/>
          <p:cNvSpPr txBox="1"/>
          <p:nvPr/>
        </p:nvSpPr>
        <p:spPr>
          <a:xfrm>
            <a:off x="2514600" y="103634"/>
            <a:ext cx="2667000" cy="461665"/>
          </a:xfrm>
          <a:prstGeom prst="rect">
            <a:avLst/>
          </a:prstGeom>
          <a:noFill/>
        </p:spPr>
        <p:txBody>
          <a:bodyPr wrap="square" rtlCol="0">
            <a:spAutoFit/>
          </a:bodyPr>
          <a:lstStyle/>
          <a:p>
            <a:r>
              <a:rPr lang="en-US" b="1" dirty="0" smtClean="0">
                <a:solidFill>
                  <a:srgbClr val="C00000"/>
                </a:solidFill>
              </a:rPr>
              <a:t>Meeting Canceled</a:t>
            </a:r>
            <a:endParaRPr lang="en-US" b="1" dirty="0">
              <a:solidFill>
                <a:srgbClr val="C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Reply Comments Way Forward</a:t>
            </a:r>
            <a:endParaRPr lang="en-US" dirty="0"/>
          </a:p>
        </p:txBody>
      </p:sp>
      <p:sp>
        <p:nvSpPr>
          <p:cNvPr id="3" name="Content Placeholder 2"/>
          <p:cNvSpPr>
            <a:spLocks noGrp="1"/>
          </p:cNvSpPr>
          <p:nvPr>
            <p:ph idx="1"/>
          </p:nvPr>
        </p:nvSpPr>
        <p:spPr>
          <a:xfrm>
            <a:off x="685800" y="1981200"/>
            <a:ext cx="7770813" cy="4343400"/>
          </a:xfrm>
        </p:spPr>
        <p:txBody>
          <a:bodyPr>
            <a:normAutofit/>
          </a:bodyPr>
          <a:lstStyle/>
          <a:p>
            <a:pPr>
              <a:buFont typeface="Arial" panose="020B0604020202020204" pitchFamily="34" charset="0"/>
              <a:buChar char="•"/>
            </a:pPr>
            <a:r>
              <a:rPr lang="en-US" dirty="0" smtClean="0"/>
              <a:t>Review received Comments</a:t>
            </a:r>
          </a:p>
          <a:p>
            <a:pPr>
              <a:buFont typeface="Arial" panose="020B0604020202020204" pitchFamily="34" charset="0"/>
              <a:buChar char="•"/>
            </a:pPr>
            <a:r>
              <a:rPr lang="en-US" dirty="0" smtClean="0"/>
              <a:t>Outline Reply Comments</a:t>
            </a:r>
          </a:p>
          <a:p>
            <a:pPr>
              <a:buFont typeface="Arial" panose="020B0604020202020204" pitchFamily="34" charset="0"/>
              <a:buChar char="•"/>
            </a:pPr>
            <a:r>
              <a:rPr lang="en-US" dirty="0" smtClean="0"/>
              <a:t>Create the draft Reply Comments</a:t>
            </a:r>
          </a:p>
          <a:p>
            <a:pPr>
              <a:buFont typeface="Arial" panose="020B0604020202020204" pitchFamily="34" charset="0"/>
              <a:buChar char="•"/>
            </a:pPr>
            <a:r>
              <a:rPr lang="en-US" dirty="0" smtClean="0"/>
              <a:t>802.18 approval</a:t>
            </a:r>
          </a:p>
          <a:p>
            <a:pPr>
              <a:buFont typeface="Arial" panose="020B0604020202020204" pitchFamily="34" charset="0"/>
              <a:buChar char="•"/>
            </a:pPr>
            <a:r>
              <a:rPr lang="en-US" dirty="0" smtClean="0">
                <a:solidFill>
                  <a:srgbClr val="FF0000"/>
                </a:solidFill>
              </a:rPr>
              <a:t>802 EC approval (10-days)</a:t>
            </a:r>
          </a:p>
          <a:p>
            <a:pPr>
              <a:buFont typeface="Arial" panose="020B0604020202020204" pitchFamily="34" charset="0"/>
              <a:buChar char="•"/>
            </a:pPr>
            <a:r>
              <a:rPr lang="en-US" dirty="0" smtClean="0">
                <a:solidFill>
                  <a:srgbClr val="FF0000"/>
                </a:solidFill>
              </a:rPr>
              <a:t>IEEE GPPC approval (7-days)</a:t>
            </a:r>
          </a:p>
          <a:p>
            <a:pPr>
              <a:buFont typeface="Arial" panose="020B0604020202020204" pitchFamily="34" charset="0"/>
              <a:buChar char="•"/>
            </a:pPr>
            <a:r>
              <a:rPr lang="en-US" dirty="0" smtClean="0"/>
              <a:t>Options:</a:t>
            </a:r>
          </a:p>
          <a:p>
            <a:pPr lvl="1">
              <a:buFont typeface="Arial" panose="020B0604020202020204" pitchFamily="34" charset="0"/>
              <a:buChar char="•"/>
            </a:pPr>
            <a:r>
              <a:rPr lang="en-US" dirty="0" smtClean="0"/>
              <a:t>Request the FCC for a 2-week extension</a:t>
            </a:r>
          </a:p>
          <a:p>
            <a:pPr lvl="1">
              <a:buFont typeface="Arial" panose="020B0604020202020204" pitchFamily="34" charset="0"/>
              <a:buChar char="•"/>
            </a:pPr>
            <a:r>
              <a:rPr lang="en-US" dirty="0" smtClean="0"/>
              <a:t>Develop Reply Comments for individuals </a:t>
            </a:r>
          </a:p>
          <a:p>
            <a:pPr lvl="1">
              <a:buFont typeface="Arial" panose="020B0604020202020204" pitchFamily="34" charset="0"/>
              <a:buChar char="•"/>
            </a:pPr>
            <a:r>
              <a:rPr lang="en-US" dirty="0" smtClean="0"/>
              <a:t>Don’t submit Reply Comments</a:t>
            </a:r>
          </a:p>
          <a:p>
            <a:pPr>
              <a:buFont typeface="Arial" panose="020B0604020202020204" pitchFamily="34" charset="0"/>
              <a:buChar char="•"/>
            </a:pPr>
            <a:endParaRPr lang="en-US" dirty="0"/>
          </a:p>
        </p:txBody>
      </p:sp>
      <p:sp>
        <p:nvSpPr>
          <p:cNvPr id="4" name="Date Placeholder 3"/>
          <p:cNvSpPr>
            <a:spLocks noGrp="1"/>
          </p:cNvSpPr>
          <p:nvPr>
            <p:ph type="dt" idx="15"/>
          </p:nvPr>
        </p:nvSpPr>
        <p:spPr/>
        <p:txBody>
          <a:bodyPr/>
          <a:lstStyle/>
          <a:p>
            <a:r>
              <a:rPr lang="en-US" smtClean="0"/>
              <a:t>October 2017</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339677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TBD</a:t>
            </a:r>
          </a:p>
        </p:txBody>
      </p:sp>
      <p:sp>
        <p:nvSpPr>
          <p:cNvPr id="4" name="Date Placeholder 3"/>
          <p:cNvSpPr>
            <a:spLocks noGrp="1"/>
          </p:cNvSpPr>
          <p:nvPr>
            <p:ph type="dt" sz="quarter" idx="10"/>
          </p:nvPr>
        </p:nvSpPr>
        <p:spPr/>
        <p:txBody>
          <a:bodyPr/>
          <a:lstStyle/>
          <a:p>
            <a:pPr>
              <a:defRPr/>
            </a:pPr>
            <a:r>
              <a:rPr lang="en-US" smtClean="0"/>
              <a:t>October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11</a:t>
            </a:fld>
            <a:endParaRPr lang="en-GB"/>
          </a:p>
        </p:txBody>
      </p:sp>
    </p:spTree>
    <p:extLst>
      <p:ext uri="{BB962C8B-B14F-4D97-AF65-F5344CB8AC3E}">
        <p14:creationId xmlns:p14="http://schemas.microsoft.com/office/powerpoint/2010/main" val="3331238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Deadline for Reply Comments is November 1, 2017</a:t>
            </a:r>
          </a:p>
          <a:p>
            <a:pPr>
              <a:buFont typeface="Arial" panose="020B0604020202020204" pitchFamily="34" charset="0"/>
              <a:buChar char="•"/>
            </a:pPr>
            <a:r>
              <a:rPr lang="en-US" sz="2000" dirty="0" smtClean="0"/>
              <a:t>IEEE 802.18 Schedule in reverse</a:t>
            </a:r>
          </a:p>
          <a:p>
            <a:pPr lvl="1">
              <a:buFont typeface="Arial" panose="020B0604020202020204" pitchFamily="34" charset="0"/>
              <a:buChar char="•"/>
            </a:pPr>
            <a:r>
              <a:rPr lang="en-US" sz="1800" dirty="0" smtClean="0"/>
              <a:t>Start GPPC approval process October 25</a:t>
            </a:r>
            <a:r>
              <a:rPr lang="en-US" sz="1800" baseline="30000" dirty="0" smtClean="0"/>
              <a:t>th</a:t>
            </a:r>
            <a:r>
              <a:rPr lang="en-US" sz="1800" dirty="0" smtClean="0"/>
              <a:t> (1-week)</a:t>
            </a:r>
          </a:p>
          <a:p>
            <a:pPr lvl="1">
              <a:buFont typeface="Arial" panose="020B0604020202020204" pitchFamily="34" charset="0"/>
              <a:buChar char="•"/>
            </a:pPr>
            <a:r>
              <a:rPr lang="en-US" sz="1800" dirty="0" smtClean="0"/>
              <a:t>Start EC Ballot October 13</a:t>
            </a:r>
            <a:r>
              <a:rPr lang="en-US" sz="1800" baseline="30000" dirty="0" smtClean="0"/>
              <a:t>th </a:t>
            </a:r>
            <a:r>
              <a:rPr lang="en-US" sz="1800" dirty="0" smtClean="0"/>
              <a:t>(10-day)</a:t>
            </a:r>
          </a:p>
          <a:p>
            <a:pPr lvl="1">
              <a:buFont typeface="Arial" panose="020B0604020202020204" pitchFamily="34" charset="0"/>
              <a:buChar char="•"/>
            </a:pPr>
            <a:r>
              <a:rPr lang="en-US" sz="1800" dirty="0" smtClean="0"/>
              <a:t>Approve in 802.18 on October 12</a:t>
            </a:r>
            <a:r>
              <a:rPr lang="en-US" sz="1800" baseline="30000" dirty="0" smtClean="0"/>
              <a:t>th</a:t>
            </a:r>
            <a:r>
              <a:rPr lang="en-US" sz="1800" dirty="0" smtClean="0"/>
              <a:t> teleconference</a:t>
            </a:r>
          </a:p>
          <a:p>
            <a:pPr lvl="1">
              <a:buFont typeface="Arial" panose="020B0604020202020204" pitchFamily="34" charset="0"/>
              <a:buChar char="•"/>
            </a:pPr>
            <a:r>
              <a:rPr lang="en-US" sz="1800" dirty="0" smtClean="0"/>
              <a:t>Finalize the draft on October 12</a:t>
            </a:r>
            <a:r>
              <a:rPr lang="en-US" sz="1800" baseline="30000" dirty="0" smtClean="0"/>
              <a:t>th</a:t>
            </a:r>
            <a:r>
              <a:rPr lang="en-US" sz="1800" dirty="0" smtClean="0"/>
              <a:t> </a:t>
            </a:r>
          </a:p>
          <a:p>
            <a:pPr lvl="1">
              <a:buFont typeface="Arial" panose="020B0604020202020204" pitchFamily="34" charset="0"/>
              <a:buChar char="•"/>
            </a:pPr>
            <a:r>
              <a:rPr lang="en-US" sz="1800" dirty="0" smtClean="0"/>
              <a:t>Approve the outline during the October 5</a:t>
            </a:r>
            <a:r>
              <a:rPr lang="en-US" sz="1800" baseline="30000" dirty="0" smtClean="0"/>
              <a:t>th</a:t>
            </a:r>
            <a:r>
              <a:rPr lang="en-US" sz="1800" dirty="0" smtClean="0"/>
              <a:t> teleconference</a:t>
            </a:r>
          </a:p>
          <a:p>
            <a:pPr lvl="1">
              <a:buFont typeface="Arial" panose="020B0604020202020204" pitchFamily="34" charset="0"/>
              <a:buChar char="•"/>
            </a:pPr>
            <a:r>
              <a:rPr lang="en-US" b="1" dirty="0" smtClean="0">
                <a:solidFill>
                  <a:srgbClr val="FF0000"/>
                </a:solidFill>
              </a:rPr>
              <a:t>This doesn’t work! [for any 30-day proceeding process]</a:t>
            </a:r>
          </a:p>
          <a:p>
            <a:pPr lvl="2">
              <a:buFont typeface="Arial" panose="020B0604020202020204" pitchFamily="34" charset="0"/>
              <a:buChar char="•"/>
            </a:pPr>
            <a:r>
              <a:rPr lang="en-US" b="1" dirty="0" smtClean="0">
                <a:solidFill>
                  <a:srgbClr val="FF0000"/>
                </a:solidFill>
              </a:rPr>
              <a:t>17 days of the 30-day process is taken by IEEE process</a:t>
            </a:r>
          </a:p>
          <a:p>
            <a:pPr lvl="2">
              <a:buFont typeface="Arial" panose="020B0604020202020204" pitchFamily="34" charset="0"/>
              <a:buChar char="•"/>
            </a:pPr>
            <a:r>
              <a:rPr lang="en-US" b="1" dirty="0" smtClean="0">
                <a:solidFill>
                  <a:srgbClr val="FF0000"/>
                </a:solidFill>
              </a:rPr>
              <a:t>We are starting 3 days into the FCC process</a:t>
            </a:r>
          </a:p>
          <a:p>
            <a:pPr lvl="2">
              <a:buFont typeface="Arial" panose="020B0604020202020204" pitchFamily="34" charset="0"/>
              <a:buChar char="•"/>
            </a:pPr>
            <a:r>
              <a:rPr lang="en-US" b="1" dirty="0" smtClean="0">
                <a:solidFill>
                  <a:srgbClr val="FF0000"/>
                </a:solidFill>
              </a:rPr>
              <a:t>This leaves us 10 days to review the Comments, create an outline, a draft and approve a final version of Reply Comments</a:t>
            </a:r>
            <a:endParaRPr lang="en-US" b="1"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4289126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802.11ax / 802.15 UWB technologies coexistence will need to be addressed by 802.19</a:t>
            </a:r>
          </a:p>
          <a:p>
            <a:pPr lvl="1">
              <a:buFont typeface="Arial" panose="020B0604020202020204" pitchFamily="34" charset="0"/>
              <a:buChar char="•"/>
            </a:pPr>
            <a:r>
              <a:rPr lang="en-US" dirty="0" smtClean="0"/>
              <a:t>802.11ax CA document does not currently address the 6 GHz band</a:t>
            </a:r>
          </a:p>
          <a:p>
            <a:pPr lvl="1">
              <a:buFont typeface="Arial" panose="020B0604020202020204" pitchFamily="34" charset="0"/>
              <a:buChar char="•"/>
            </a:pPr>
            <a:r>
              <a:rPr lang="en-US" dirty="0" smtClean="0"/>
              <a:t>Chair will address this issue with the 802.11 </a:t>
            </a:r>
            <a:r>
              <a:rPr lang="en-US" dirty="0" err="1" smtClean="0"/>
              <a:t>TGax</a:t>
            </a:r>
            <a:r>
              <a:rPr lang="en-US" dirty="0" smtClean="0"/>
              <a:t>, and 802.15 and 802.19 Chairs </a:t>
            </a:r>
            <a:endParaRPr lang="en-US" i="1" dirty="0" smtClean="0"/>
          </a:p>
          <a:p>
            <a:pPr>
              <a:buFont typeface="Arial" panose="020B0604020202020204" pitchFamily="34" charset="0"/>
              <a:buChar char="•"/>
            </a:pPr>
            <a:r>
              <a:rPr lang="en-US" dirty="0" smtClean="0"/>
              <a:t>Next meeting: </a:t>
            </a:r>
            <a:r>
              <a:rPr lang="en-US" b="0" dirty="0" smtClean="0"/>
              <a:t>November 2, </a:t>
            </a:r>
            <a:r>
              <a:rPr lang="en-US" b="0" dirty="0" smtClean="0"/>
              <a:t>2017 at 2:30pm EDT</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October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Discussion items</a:t>
            </a:r>
          </a:p>
          <a:p>
            <a:pPr lvl="1">
              <a:buFont typeface="Arial" panose="020B0604020202020204" pitchFamily="34" charset="0"/>
              <a:buChar char="•"/>
            </a:pPr>
            <a:endParaRPr lang="en-US" altLang="en-US" dirty="0" smtClean="0"/>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TBD</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October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October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October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smtClean="0"/>
              <a:t>October 2017</a:t>
            </a:r>
            <a:endParaRPr lang="en-GB" dirty="0"/>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endParaRPr lang="en-US" sz="2000" dirty="0" smtClean="0"/>
          </a:p>
        </p:txBody>
      </p:sp>
      <p:sp>
        <p:nvSpPr>
          <p:cNvPr id="4" name="Date Placeholder 3"/>
          <p:cNvSpPr>
            <a:spLocks noGrp="1"/>
          </p:cNvSpPr>
          <p:nvPr>
            <p:ph type="dt" sz="quarter" idx="10"/>
          </p:nvPr>
        </p:nvSpPr>
        <p:spPr/>
        <p:txBody>
          <a:bodyPr/>
          <a:lstStyle/>
          <a:p>
            <a:pPr>
              <a:defRPr/>
            </a:pPr>
            <a:r>
              <a:rPr lang="en-US" smtClean="0"/>
              <a:t>October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Mid-band NOI</a:t>
            </a:r>
            <a:endParaRPr lang="en-US" dirty="0"/>
          </a:p>
        </p:txBody>
      </p:sp>
      <p:sp>
        <p:nvSpPr>
          <p:cNvPr id="3" name="Content Placeholder 2"/>
          <p:cNvSpPr>
            <a:spLocks noGrp="1"/>
          </p:cNvSpPr>
          <p:nvPr>
            <p:ph idx="1"/>
          </p:nvPr>
        </p:nvSpPr>
        <p:spPr>
          <a:xfrm>
            <a:off x="685800" y="1752600"/>
            <a:ext cx="7770813" cy="4572000"/>
          </a:xfrm>
        </p:spPr>
        <p:txBody>
          <a:bodyPr/>
          <a:lstStyle/>
          <a:p>
            <a:pPr>
              <a:buFont typeface="Arial" panose="020B0604020202020204" pitchFamily="34" charset="0"/>
              <a:buChar char="•"/>
            </a:pPr>
            <a:r>
              <a:rPr lang="en-US" sz="1800" dirty="0" smtClean="0"/>
              <a:t>3700 MHz to 4200 MHz</a:t>
            </a:r>
          </a:p>
          <a:p>
            <a:pPr lvl="1">
              <a:buFont typeface="Arial" panose="020B0604020202020204" pitchFamily="34" charset="0"/>
              <a:buChar char="•"/>
            </a:pPr>
            <a:r>
              <a:rPr lang="en-US" sz="1600" dirty="0"/>
              <a:t>CBRS extension band?</a:t>
            </a:r>
          </a:p>
          <a:p>
            <a:pPr lvl="1">
              <a:buFont typeface="Arial" panose="020B0604020202020204" pitchFamily="34" charset="0"/>
              <a:buChar char="•"/>
            </a:pPr>
            <a:r>
              <a:rPr lang="en-US" sz="1600" dirty="0" smtClean="0"/>
              <a:t>T-Mobile petition to extend PALs, etc.</a:t>
            </a:r>
          </a:p>
          <a:p>
            <a:pPr>
              <a:buFont typeface="Arial" panose="020B0604020202020204" pitchFamily="34" charset="0"/>
              <a:buChar char="•"/>
            </a:pPr>
            <a:r>
              <a:rPr lang="en-US" sz="1800" dirty="0" smtClean="0"/>
              <a:t>5925 MHz to 6425 MHz</a:t>
            </a:r>
          </a:p>
          <a:p>
            <a:pPr lvl="1">
              <a:buFont typeface="Arial" panose="020B0604020202020204" pitchFamily="34" charset="0"/>
              <a:buChar char="•"/>
            </a:pPr>
            <a:r>
              <a:rPr lang="en-US" sz="1600" dirty="0"/>
              <a:t>For unlicensed sharing</a:t>
            </a:r>
          </a:p>
          <a:p>
            <a:pPr lvl="1">
              <a:buFont typeface="Arial" panose="020B0604020202020204" pitchFamily="34" charset="0"/>
              <a:buChar char="•"/>
            </a:pPr>
            <a:r>
              <a:rPr lang="en-US" sz="1600" dirty="0"/>
              <a:t>C-band uplinks</a:t>
            </a:r>
          </a:p>
          <a:p>
            <a:pPr lvl="1">
              <a:buFont typeface="Arial" panose="020B0604020202020204" pitchFamily="34" charset="0"/>
              <a:buChar char="•"/>
            </a:pPr>
            <a:r>
              <a:rPr lang="en-US" sz="1600" dirty="0"/>
              <a:t>Fixed microwave </a:t>
            </a:r>
            <a:r>
              <a:rPr lang="en-US" sz="1600" dirty="0" smtClean="0"/>
              <a:t>links</a:t>
            </a:r>
          </a:p>
          <a:p>
            <a:pPr>
              <a:buFont typeface="Arial" panose="020B0604020202020204" pitchFamily="34" charset="0"/>
              <a:buChar char="•"/>
            </a:pPr>
            <a:r>
              <a:rPr lang="en-US" sz="1800" dirty="0" smtClean="0"/>
              <a:t>6425 MHz to 7125 MHz</a:t>
            </a:r>
          </a:p>
          <a:p>
            <a:pPr lvl="1">
              <a:buFont typeface="Arial" panose="020B0604020202020204" pitchFamily="34" charset="0"/>
              <a:buChar char="•"/>
            </a:pPr>
            <a:r>
              <a:rPr lang="en-US" sz="1600" dirty="0" smtClean="0"/>
              <a:t>Opportunity for additional unlicensed sharing</a:t>
            </a:r>
          </a:p>
          <a:p>
            <a:pPr lvl="1">
              <a:buFont typeface="Arial" panose="020B0604020202020204" pitchFamily="34" charset="0"/>
              <a:buChar char="•"/>
            </a:pPr>
            <a:r>
              <a:rPr lang="en-US" sz="1600" dirty="0" smtClean="0"/>
              <a:t>Asks for additional licensed space</a:t>
            </a:r>
          </a:p>
          <a:p>
            <a:pPr>
              <a:buFont typeface="Arial" panose="020B0604020202020204" pitchFamily="34" charset="0"/>
              <a:buChar char="•"/>
            </a:pPr>
            <a:r>
              <a:rPr lang="en-US" sz="1800" dirty="0" smtClean="0"/>
              <a:t>Other bands between 3.7 GHz and 24 GHz</a:t>
            </a:r>
          </a:p>
          <a:p>
            <a:pPr>
              <a:buFont typeface="Arial" panose="020B0604020202020204" pitchFamily="34" charset="0"/>
              <a:buChar char="•"/>
            </a:pPr>
            <a:r>
              <a:rPr lang="en-US" sz="1800" dirty="0" smtClean="0"/>
              <a:t>Comment period ends October 2, 2017</a:t>
            </a:r>
          </a:p>
          <a:p>
            <a:pPr>
              <a:buFont typeface="Arial" panose="020B0604020202020204" pitchFamily="34" charset="0"/>
              <a:buChar char="•"/>
            </a:pPr>
            <a:r>
              <a:rPr lang="en-US" sz="1800" dirty="0" smtClean="0"/>
              <a:t>Reply Comment period ends November 1, 2017</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020444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Mid-band </a:t>
            </a:r>
            <a:r>
              <a:rPr lang="en-US" dirty="0" smtClean="0"/>
              <a:t>NOI – Next Steps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Review the highlighted NOI</a:t>
            </a:r>
          </a:p>
          <a:p>
            <a:pPr marL="800100" lvl="1" indent="-342900">
              <a:buFont typeface="Arial" panose="020B0604020202020204" pitchFamily="34" charset="0"/>
              <a:buChar char="•"/>
            </a:pPr>
            <a:r>
              <a:rPr lang="en-US" sz="1800" dirty="0">
                <a:hlinkClick r:id="rId2"/>
              </a:rPr>
              <a:t>https://</a:t>
            </a:r>
            <a:r>
              <a:rPr lang="en-US" sz="1800" dirty="0" smtClean="0">
                <a:hlinkClick r:id="rId2"/>
              </a:rPr>
              <a:t>mentor.ieee.org/802.18/dcn/17/18-17-0105-00-0000-highlighted-fcc-mid-band-spectrum-noi.docx</a:t>
            </a:r>
            <a:r>
              <a:rPr lang="en-US" sz="1800" dirty="0" smtClean="0"/>
              <a:t> </a:t>
            </a:r>
            <a:r>
              <a:rPr lang="en-US" dirty="0"/>
              <a:t> </a:t>
            </a:r>
          </a:p>
          <a:p>
            <a:pPr>
              <a:buFont typeface="Arial" panose="020B0604020202020204" pitchFamily="34" charset="0"/>
              <a:buChar char="•"/>
            </a:pPr>
            <a:r>
              <a:rPr lang="en-US" sz="2000" dirty="0"/>
              <a:t>O</a:t>
            </a:r>
            <a:r>
              <a:rPr lang="en-US" sz="2000" dirty="0" smtClean="0"/>
              <a:t>utline </a:t>
            </a:r>
            <a:r>
              <a:rPr lang="en-US" sz="2000" dirty="0"/>
              <a:t>of </a:t>
            </a:r>
            <a:r>
              <a:rPr lang="en-US" sz="2000" dirty="0" smtClean="0"/>
              <a:t>Comments</a:t>
            </a:r>
          </a:p>
          <a:p>
            <a:pPr lvl="1">
              <a:buFont typeface="Arial" panose="020B0604020202020204" pitchFamily="34" charset="0"/>
              <a:buChar char="•"/>
            </a:pPr>
            <a:r>
              <a:rPr lang="en-US" sz="1800" dirty="0">
                <a:hlinkClick r:id="rId3"/>
              </a:rPr>
              <a:t>https://</a:t>
            </a:r>
            <a:r>
              <a:rPr lang="en-US" sz="1800" dirty="0" smtClean="0">
                <a:hlinkClick r:id="rId3"/>
              </a:rPr>
              <a:t>mentor.ieee.org/802.18/dcn/17/18-17-0111-00-0000-fcc-mid-band-spectrum-noi-response.pptx</a:t>
            </a:r>
            <a:r>
              <a:rPr lang="en-US" sz="1800" dirty="0" smtClean="0"/>
              <a:t> </a:t>
            </a:r>
          </a:p>
          <a:p>
            <a:pPr>
              <a:buFont typeface="Arial" panose="020B0604020202020204" pitchFamily="34" charset="0"/>
              <a:buChar char="•"/>
            </a:pPr>
            <a:r>
              <a:rPr lang="en-US" sz="2200" dirty="0" smtClean="0"/>
              <a:t>Final EC approved draft</a:t>
            </a:r>
          </a:p>
          <a:p>
            <a:pPr lvl="1">
              <a:buFont typeface="Arial" panose="020B0604020202020204" pitchFamily="34" charset="0"/>
              <a:buChar char="•"/>
            </a:pPr>
            <a:r>
              <a:rPr lang="en-US" sz="1800" dirty="0">
                <a:hlinkClick r:id="rId4"/>
              </a:rPr>
              <a:t>https://</a:t>
            </a:r>
            <a:r>
              <a:rPr lang="en-US" sz="1800" dirty="0" smtClean="0">
                <a:hlinkClick r:id="rId4"/>
              </a:rPr>
              <a:t>mentor.ieee.org/802.18/dcn/17/18-17-0114-09-0000-ieee-802-response-to-fcc-17-104.docx</a:t>
            </a:r>
            <a:r>
              <a:rPr lang="en-US" sz="1800" dirty="0" smtClean="0"/>
              <a:t> </a:t>
            </a:r>
          </a:p>
          <a:p>
            <a:pPr lvl="1">
              <a:buFont typeface="Arial" panose="020B0604020202020204" pitchFamily="34" charset="0"/>
              <a:buChar char="•"/>
            </a:pPr>
            <a:r>
              <a:rPr lang="en-US" sz="1800" dirty="0" smtClean="0"/>
              <a:t>Being reviewed by the Global Public Policy Committee</a:t>
            </a:r>
          </a:p>
          <a:p>
            <a:pPr lvl="1">
              <a:buFont typeface="Arial" panose="020B0604020202020204" pitchFamily="34" charset="0"/>
              <a:buChar char="•"/>
            </a:pPr>
            <a:r>
              <a:rPr lang="en-US" sz="1800" b="1" dirty="0" smtClean="0">
                <a:solidFill>
                  <a:srgbClr val="FF0000"/>
                </a:solidFill>
              </a:rPr>
              <a:t>Filed October 2, 2017</a:t>
            </a:r>
          </a:p>
          <a:p>
            <a:pPr>
              <a:buFont typeface="Arial" panose="020B0604020202020204" pitchFamily="34" charset="0"/>
              <a:buChar char="•"/>
            </a:pPr>
            <a:r>
              <a:rPr lang="en-US" sz="2200" dirty="0" smtClean="0">
                <a:solidFill>
                  <a:schemeClr val="tx1"/>
                </a:solidFill>
              </a:rPr>
              <a:t>Reply Comments</a:t>
            </a:r>
            <a:endParaRPr lang="en-US" sz="2200" b="1"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192652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of Concern</a:t>
            </a:r>
            <a:endParaRPr lang="en-US" dirty="0"/>
          </a:p>
        </p:txBody>
      </p:sp>
      <p:sp>
        <p:nvSpPr>
          <p:cNvPr id="3" name="Content Placeholder 2"/>
          <p:cNvSpPr>
            <a:spLocks noGrp="1"/>
          </p:cNvSpPr>
          <p:nvPr>
            <p:ph idx="1"/>
          </p:nvPr>
        </p:nvSpPr>
        <p:spPr>
          <a:xfrm>
            <a:off x="685800" y="1981200"/>
            <a:ext cx="7770813" cy="4419600"/>
          </a:xfrm>
        </p:spPr>
        <p:txBody>
          <a:bodyPr/>
          <a:lstStyle/>
          <a:p>
            <a:pPr marL="400050">
              <a:buFont typeface="Arial" panose="020B0604020202020204" pitchFamily="34" charset="0"/>
              <a:buChar char="•"/>
            </a:pPr>
            <a:r>
              <a:rPr lang="en-US" sz="2000" dirty="0"/>
              <a:t>Opposition to any unlicensed operations in the 6 GHz </a:t>
            </a:r>
            <a:r>
              <a:rPr lang="en-US" sz="2000" dirty="0" smtClean="0"/>
              <a:t>band</a:t>
            </a:r>
          </a:p>
          <a:p>
            <a:pPr marL="800100" lvl="1">
              <a:buFont typeface="Arial" panose="020B0604020202020204" pitchFamily="34" charset="0"/>
              <a:buChar char="•"/>
            </a:pPr>
            <a:r>
              <a:rPr lang="en-US" sz="1600" dirty="0" smtClean="0"/>
              <a:t>Self explanatory</a:t>
            </a:r>
            <a:endParaRPr lang="en-US" sz="1600" dirty="0"/>
          </a:p>
          <a:p>
            <a:pPr marL="400050">
              <a:buFont typeface="Arial" panose="020B0604020202020204" pitchFamily="34" charset="0"/>
              <a:buChar char="•"/>
            </a:pPr>
            <a:r>
              <a:rPr lang="en-US" sz="2000" dirty="0"/>
              <a:t>Support for “database-driven (SAS) controlled general authorized access” to the 6 GHz band </a:t>
            </a:r>
            <a:endParaRPr lang="en-US" sz="2000" dirty="0" smtClean="0"/>
          </a:p>
          <a:p>
            <a:pPr marL="800100" lvl="1">
              <a:buFont typeface="Arial" panose="020B0604020202020204" pitchFamily="34" charset="0"/>
              <a:buChar char="•"/>
            </a:pPr>
            <a:r>
              <a:rPr lang="en-US" sz="1600" dirty="0" smtClean="0"/>
              <a:t>CBRS-type SAS more complex than required in 6 GHz</a:t>
            </a:r>
            <a:endParaRPr lang="en-US" sz="1600" dirty="0"/>
          </a:p>
          <a:p>
            <a:pPr marL="400050">
              <a:buFont typeface="Arial" panose="020B0604020202020204" pitchFamily="34" charset="0"/>
              <a:buChar char="•"/>
            </a:pPr>
            <a:r>
              <a:rPr lang="en-US" sz="2000" dirty="0"/>
              <a:t>Support for indoor use only </a:t>
            </a:r>
            <a:r>
              <a:rPr lang="en-US" sz="2000" dirty="0" smtClean="0"/>
              <a:t> </a:t>
            </a:r>
          </a:p>
          <a:p>
            <a:pPr marL="800100" lvl="1">
              <a:buFont typeface="Arial" panose="020B0604020202020204" pitchFamily="34" charset="0"/>
              <a:buChar char="•"/>
            </a:pPr>
            <a:r>
              <a:rPr lang="en-US" sz="1600" dirty="0" smtClean="0"/>
              <a:t>Could </a:t>
            </a:r>
            <a:r>
              <a:rPr lang="en-US" sz="1600" dirty="0"/>
              <a:t>restrict 6 GHz in mobile devices</a:t>
            </a:r>
          </a:p>
          <a:p>
            <a:pPr marL="400050">
              <a:buFont typeface="Arial" panose="020B0604020202020204" pitchFamily="34" charset="0"/>
              <a:buChar char="•"/>
            </a:pPr>
            <a:r>
              <a:rPr lang="en-US" sz="2000" dirty="0"/>
              <a:t>Failure to share in 5.3 GHz indicates that Wi-Fi cannot share in 6 GHz </a:t>
            </a:r>
            <a:endParaRPr lang="en-US" sz="2000" dirty="0" smtClean="0"/>
          </a:p>
          <a:p>
            <a:pPr marL="800100" lvl="1">
              <a:buFont typeface="Arial" panose="020B0604020202020204" pitchFamily="34" charset="0"/>
              <a:buChar char="•"/>
            </a:pPr>
            <a:r>
              <a:rPr lang="en-US" sz="1600" dirty="0" smtClean="0"/>
              <a:t>Sharing with radars and  sharing with FS very different issues </a:t>
            </a:r>
            <a:endParaRPr lang="en-US" sz="1600" dirty="0"/>
          </a:p>
          <a:p>
            <a:pPr marL="400050">
              <a:buFont typeface="Arial" panose="020B0604020202020204" pitchFamily="34" charset="0"/>
              <a:buChar char="•"/>
            </a:pPr>
            <a:r>
              <a:rPr lang="en-US" sz="2000" dirty="0"/>
              <a:t>Many C-band (receive) earth stations are unregistered, but still must be </a:t>
            </a:r>
            <a:r>
              <a:rPr lang="en-US" sz="2000" dirty="0" smtClean="0"/>
              <a:t>protected</a:t>
            </a:r>
          </a:p>
          <a:p>
            <a:pPr marL="800100" lvl="1">
              <a:buFont typeface="Arial" panose="020B0604020202020204" pitchFamily="34" charset="0"/>
              <a:buChar char="•"/>
            </a:pPr>
            <a:r>
              <a:rPr lang="en-US" sz="1600" dirty="0" smtClean="0"/>
              <a:t>Seemingly only for 3.7 GHz band, comment does not specify</a:t>
            </a:r>
            <a:endParaRPr lang="en-US" sz="1600"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22476194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62570</TotalTime>
  <Words>1087</Words>
  <Application>Microsoft Office PowerPoint</Application>
  <PresentationFormat>On-screen Show (4:3)</PresentationFormat>
  <Paragraphs>172</Paragraphs>
  <Slides>13</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Arial Unicode MS</vt:lpstr>
      <vt:lpstr>MS Gothic</vt:lpstr>
      <vt:lpstr>ＭＳ Ｐゴシック</vt:lpstr>
      <vt:lpstr>Arial</vt:lpstr>
      <vt:lpstr>Helvetica</vt:lpstr>
      <vt:lpstr>Monotype Sorts</vt:lpstr>
      <vt:lpstr>Times New Roman</vt:lpstr>
      <vt:lpstr>Office Theme</vt:lpstr>
      <vt:lpstr>Document</vt:lpstr>
      <vt:lpstr>IEEE 802.18 RR-TAG October 19th Teleconference Agenda</vt:lpstr>
      <vt:lpstr>Agenda</vt:lpstr>
      <vt:lpstr>Administrative Items</vt:lpstr>
      <vt:lpstr>Other Guidelines for IEEE WG Meetings</vt:lpstr>
      <vt:lpstr>PowerPoint Presentation</vt:lpstr>
      <vt:lpstr>Discussion Items</vt:lpstr>
      <vt:lpstr>The Mid-band NOI</vt:lpstr>
      <vt:lpstr>The Mid-band NOI – Next Steps</vt:lpstr>
      <vt:lpstr>Comments of Concern</vt:lpstr>
      <vt:lpstr>Reply Comments Way Forward</vt:lpstr>
      <vt:lpstr>Actions [Required]</vt:lpstr>
      <vt:lpstr>Timeline</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343</cp:revision>
  <cp:lastPrinted>2017-08-03T16:59:47Z</cp:lastPrinted>
  <dcterms:created xsi:type="dcterms:W3CDTF">2016-03-03T14:54:45Z</dcterms:created>
  <dcterms:modified xsi:type="dcterms:W3CDTF">2017-10-19T15:01:05Z</dcterms:modified>
</cp:coreProperties>
</file>