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6" r:id="rId3"/>
    <p:sldId id="267" r:id="rId4"/>
    <p:sldId id="331" r:id="rId5"/>
    <p:sldId id="388" r:id="rId6"/>
    <p:sldId id="382" r:id="rId7"/>
    <p:sldId id="393" r:id="rId8"/>
    <p:sldId id="394" r:id="rId9"/>
    <p:sldId id="397" r:id="rId10"/>
    <p:sldId id="391" r:id="rId11"/>
    <p:sldId id="395" r:id="rId12"/>
    <p:sldId id="386" r:id="rId13"/>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95" d="100"/>
          <a:sy n="95" d="100"/>
        </p:scale>
        <p:origin x="1458"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9/27/2017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802.18-17/0122r1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11-00-0000-fcc-mid-band-spectrum-noi-response.pptx" TargetMode="External"/><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 Id="rId4" Type="http://schemas.openxmlformats.org/officeDocument/2006/relationships/hyperlink" Target="https://mentor.ieee.org/802.18/dcn/17/18-17-0114-09-0000-ieee-802-response-to-fcc-17-104.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September 28</a:t>
            </a:r>
            <a:r>
              <a:rPr lang="en-US" baseline="30000" dirty="0" smtClean="0">
                <a:latin typeface="Times New Roman" charset="0"/>
              </a:rPr>
              <a:t>th</a:t>
            </a:r>
            <a:r>
              <a:rPr lang="en-US" dirty="0" smtClean="0">
                <a:latin typeface="Times New Roman" charset="0"/>
              </a:rPr>
              <a:t> Teleconference </a:t>
            </a:r>
            <a:r>
              <a:rPr lang="en-US" dirty="0" smtClean="0">
                <a:latin typeface="Times New Roman" charset="0"/>
              </a:rPr>
              <a:t>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2017-09-28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46"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TBD</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10</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Deadline for Comments is October 2, 2017</a:t>
            </a:r>
          </a:p>
          <a:p>
            <a:pPr>
              <a:buFont typeface="Arial" panose="020B0604020202020204" pitchFamily="34" charset="0"/>
              <a:buChar char="•"/>
            </a:pPr>
            <a:r>
              <a:rPr lang="en-US" dirty="0" smtClean="0"/>
              <a:t>Deadline for Reply Comments is November 1, 2017</a:t>
            </a:r>
          </a:p>
          <a:p>
            <a:pPr>
              <a:buFont typeface="Arial" panose="020B0604020202020204" pitchFamily="34" charset="0"/>
              <a:buChar char="•"/>
            </a:pPr>
            <a:r>
              <a:rPr lang="en-US" dirty="0" smtClean="0"/>
              <a:t>IEEE 802.18 Schedule in reverse</a:t>
            </a:r>
          </a:p>
          <a:p>
            <a:pPr lvl="1">
              <a:buFont typeface="Arial" panose="020B0604020202020204" pitchFamily="34" charset="0"/>
              <a:buChar char="•"/>
            </a:pPr>
            <a:r>
              <a:rPr lang="en-US" dirty="0" smtClean="0"/>
              <a:t>Start EC Ballot September 18</a:t>
            </a:r>
            <a:r>
              <a:rPr lang="en-US" baseline="30000" dirty="0" smtClean="0"/>
              <a:t>th</a:t>
            </a:r>
            <a:endParaRPr lang="en-US" dirty="0" smtClean="0"/>
          </a:p>
          <a:p>
            <a:pPr lvl="1">
              <a:buFont typeface="Arial" panose="020B0604020202020204" pitchFamily="34" charset="0"/>
              <a:buChar char="•"/>
            </a:pPr>
            <a:r>
              <a:rPr lang="en-US" dirty="0" smtClean="0"/>
              <a:t>Approve in 802.18 on September 14</a:t>
            </a:r>
            <a:r>
              <a:rPr lang="en-US" baseline="30000" dirty="0" smtClean="0"/>
              <a:t>th</a:t>
            </a:r>
            <a:r>
              <a:rPr lang="en-US" dirty="0" smtClean="0"/>
              <a:t> at the Waikoloa Interim</a:t>
            </a:r>
          </a:p>
          <a:p>
            <a:pPr lvl="1">
              <a:buFont typeface="Arial" panose="020B0604020202020204" pitchFamily="34" charset="0"/>
              <a:buChar char="•"/>
            </a:pPr>
            <a:r>
              <a:rPr lang="en-US" dirty="0" smtClean="0"/>
              <a:t>Finalize the draft on September 12</a:t>
            </a:r>
            <a:r>
              <a:rPr lang="en-US" baseline="30000" dirty="0" smtClean="0"/>
              <a:t>th</a:t>
            </a:r>
            <a:r>
              <a:rPr lang="en-US" dirty="0" smtClean="0"/>
              <a:t> </a:t>
            </a:r>
            <a:r>
              <a:rPr lang="en-US" dirty="0"/>
              <a:t>at the Waikoloa Interim</a:t>
            </a:r>
          </a:p>
          <a:p>
            <a:pPr lvl="1">
              <a:buFont typeface="Arial" panose="020B0604020202020204" pitchFamily="34" charset="0"/>
              <a:buChar char="•"/>
            </a:pPr>
            <a:r>
              <a:rPr lang="en-US" dirty="0" smtClean="0"/>
              <a:t>Approve the outline during the August 31</a:t>
            </a:r>
            <a:r>
              <a:rPr lang="en-US" baseline="30000" dirty="0" smtClean="0"/>
              <a:t>st</a:t>
            </a:r>
            <a:r>
              <a:rPr lang="en-US" dirty="0" smtClean="0"/>
              <a:t> teleconference</a:t>
            </a:r>
          </a:p>
          <a:p>
            <a:pPr lvl="1">
              <a:buFont typeface="Arial" panose="020B0604020202020204" pitchFamily="34" charset="0"/>
              <a:buChar char="•"/>
            </a:pPr>
            <a:r>
              <a:rPr lang="en-US" dirty="0" smtClean="0"/>
              <a:t>Develop the outline during the August 24</a:t>
            </a:r>
            <a:r>
              <a:rPr lang="en-US" baseline="30000" dirty="0" smtClean="0"/>
              <a:t>th</a:t>
            </a:r>
            <a:r>
              <a:rPr lang="en-US" dirty="0" smtClean="0"/>
              <a:t> teleconference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4289126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mtClean="0"/>
              <a:t>Next </a:t>
            </a:r>
            <a:r>
              <a:rPr lang="en-US" dirty="0" smtClean="0"/>
              <a:t>meeting: </a:t>
            </a:r>
            <a:r>
              <a:rPr lang="en-US" b="0" dirty="0" smtClean="0"/>
              <a:t>October 5,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September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September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September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smtClean="0"/>
              <a:t>September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sz="2000" dirty="0" smtClean="0"/>
              <a:t>The FCC Mid-band Spectrum NOI </a:t>
            </a:r>
            <a:r>
              <a:rPr lang="en-US" sz="2000" dirty="0" smtClean="0"/>
              <a:t>Response</a:t>
            </a:r>
          </a:p>
          <a:p>
            <a:r>
              <a:rPr lang="en-US" sz="2000" dirty="0"/>
              <a:t>EU General Data Protection Regulation (GDPR) </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Comment period ends October 2, 2017</a:t>
            </a:r>
          </a:p>
          <a:p>
            <a:pPr>
              <a:buFont typeface="Arial" panose="020B0604020202020204" pitchFamily="34" charset="0"/>
              <a:buChar char="•"/>
            </a:pPr>
            <a:r>
              <a:rPr lang="en-US" sz="1800" dirty="0" smtClean="0"/>
              <a:t>Reply Comment period ends November 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a:t>
            </a:r>
            <a:r>
              <a:rPr lang="en-US" sz="1800" dirty="0" smtClean="0">
                <a:hlinkClick r:id="rId2"/>
              </a:rPr>
              <a:t>mentor.ieee.org/802.18/dcn/17/18-17-0105-00-0000-highlighted-fcc-mid-band-spectrum-noi.docx</a:t>
            </a:r>
            <a:r>
              <a:rPr lang="en-US" sz="1800" dirty="0" smtClean="0"/>
              <a:t> </a:t>
            </a:r>
            <a:r>
              <a:rPr lang="en-US" dirty="0"/>
              <a:t> </a:t>
            </a:r>
          </a:p>
          <a:p>
            <a:pPr>
              <a:buFont typeface="Arial" panose="020B0604020202020204" pitchFamily="34" charset="0"/>
              <a:buChar char="•"/>
            </a:pPr>
            <a:r>
              <a:rPr lang="en-US" sz="2000" dirty="0"/>
              <a:t>O</a:t>
            </a:r>
            <a:r>
              <a:rPr lang="en-US" sz="2000" dirty="0" smtClean="0"/>
              <a:t>utline </a:t>
            </a:r>
            <a:r>
              <a:rPr lang="en-US" sz="2000" dirty="0"/>
              <a:t>of </a:t>
            </a:r>
            <a:r>
              <a:rPr lang="en-US" sz="2000" dirty="0" smtClean="0"/>
              <a:t>Comments</a:t>
            </a:r>
          </a:p>
          <a:p>
            <a:pPr lvl="1">
              <a:buFont typeface="Arial" panose="020B0604020202020204" pitchFamily="34" charset="0"/>
              <a:buChar char="•"/>
            </a:pPr>
            <a:r>
              <a:rPr lang="en-US" sz="1800" dirty="0">
                <a:hlinkClick r:id="rId3"/>
              </a:rPr>
              <a:t>https://</a:t>
            </a:r>
            <a:r>
              <a:rPr lang="en-US" sz="1800" dirty="0" smtClean="0">
                <a:hlinkClick r:id="rId3"/>
              </a:rPr>
              <a:t>mentor.ieee.org/802.18/dcn/17/18-17-0111-00-0000-fcc-mid-band-spectrum-noi-response.pptx</a:t>
            </a:r>
            <a:r>
              <a:rPr lang="en-US" sz="1800" dirty="0" smtClean="0"/>
              <a:t> </a:t>
            </a:r>
            <a:endParaRPr lang="en-US" sz="1800" dirty="0" smtClean="0"/>
          </a:p>
          <a:p>
            <a:pPr>
              <a:buFont typeface="Arial" panose="020B0604020202020204" pitchFamily="34" charset="0"/>
              <a:buChar char="•"/>
            </a:pPr>
            <a:r>
              <a:rPr lang="en-US" sz="2200" dirty="0" smtClean="0"/>
              <a:t>Final EC approved draft</a:t>
            </a:r>
          </a:p>
          <a:p>
            <a:pPr lvl="1">
              <a:buFont typeface="Arial" panose="020B0604020202020204" pitchFamily="34" charset="0"/>
              <a:buChar char="•"/>
            </a:pPr>
            <a:r>
              <a:rPr lang="en-US" sz="1800" dirty="0">
                <a:hlinkClick r:id="rId4"/>
              </a:rPr>
              <a:t>https://</a:t>
            </a:r>
            <a:r>
              <a:rPr lang="en-US" sz="1800" dirty="0" smtClean="0">
                <a:hlinkClick r:id="rId4"/>
              </a:rPr>
              <a:t>mentor.ieee.org/802.18/dcn/17/18-17-0114-09-0000-ieee-802-response-to-fcc-17-104.docx</a:t>
            </a:r>
            <a:r>
              <a:rPr lang="en-US" sz="1800" dirty="0" smtClean="0"/>
              <a:t> </a:t>
            </a:r>
          </a:p>
          <a:p>
            <a:pPr lvl="1">
              <a:buFont typeface="Arial" panose="020B0604020202020204" pitchFamily="34" charset="0"/>
              <a:buChar char="•"/>
            </a:pPr>
            <a:r>
              <a:rPr lang="en-US" sz="1800" dirty="0" smtClean="0"/>
              <a:t>Being reviewed by the Global Public Policy Committee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Band Update</a:t>
            </a:r>
            <a:endParaRPr lang="en-US" dirty="0"/>
          </a:p>
        </p:txBody>
      </p:sp>
      <p:sp>
        <p:nvSpPr>
          <p:cNvPr id="3" name="Content Placeholder 2"/>
          <p:cNvSpPr>
            <a:spLocks noGrp="1"/>
          </p:cNvSpPr>
          <p:nvPr>
            <p:ph idx="1"/>
          </p:nvPr>
        </p:nvSpPr>
        <p:spPr/>
        <p:txBody>
          <a:bodyPr>
            <a:normAutofit fontScale="92500"/>
          </a:bodyPr>
          <a:lstStyle/>
          <a:p>
            <a:r>
              <a:rPr lang="en-US" sz="2000" b="1" dirty="0" smtClean="0"/>
              <a:t>US</a:t>
            </a:r>
          </a:p>
          <a:p>
            <a:pPr lvl="1"/>
            <a:r>
              <a:rPr lang="en-US" dirty="0" smtClean="0"/>
              <a:t>NOI closes Monday; we will review received comments next Thursday</a:t>
            </a:r>
          </a:p>
          <a:p>
            <a:pPr lvl="1"/>
            <a:r>
              <a:rPr lang="en-US" dirty="0" smtClean="0"/>
              <a:t>Expect many Public Safety negative comments</a:t>
            </a:r>
          </a:p>
          <a:p>
            <a:pPr lvl="1"/>
            <a:r>
              <a:rPr lang="en-US" dirty="0" smtClean="0"/>
              <a:t>Some Carriers want to move licensed services into 6425 MHz to 6725 MHz</a:t>
            </a:r>
            <a:endParaRPr lang="en-US" dirty="0"/>
          </a:p>
          <a:p>
            <a:r>
              <a:rPr lang="en-US" sz="2000" b="1" dirty="0" smtClean="0"/>
              <a:t>EU</a:t>
            </a:r>
          </a:p>
          <a:p>
            <a:pPr lvl="1"/>
            <a:r>
              <a:rPr lang="en-US" dirty="0" smtClean="0"/>
              <a:t>SE24, to do the sharing study, waiting for LS responses from SE19 and SE40</a:t>
            </a:r>
          </a:p>
          <a:p>
            <a:pPr lvl="1"/>
            <a:r>
              <a:rPr lang="en-US" dirty="0" smtClean="0"/>
              <a:t>5GAA asking for 5925 MHz to 6425 MHz to be considered for ITS Safety systems</a:t>
            </a:r>
          </a:p>
          <a:p>
            <a:pPr lvl="1"/>
            <a:r>
              <a:rPr lang="en-US" dirty="0" smtClean="0"/>
              <a:t>WG SE set up new Project Team: SE45</a:t>
            </a:r>
          </a:p>
          <a:p>
            <a:pPr lvl="2"/>
            <a:r>
              <a:rPr lang="en-US" dirty="0" smtClean="0"/>
              <a:t>Meetings to be held in conjunction with WG FM work on 6 GHz band</a:t>
            </a:r>
            <a:endParaRPr lang="en-US" dirty="0"/>
          </a:p>
        </p:txBody>
      </p:sp>
      <p:sp>
        <p:nvSpPr>
          <p:cNvPr id="4" name="Date Placeholder 3"/>
          <p:cNvSpPr>
            <a:spLocks noGrp="1"/>
          </p:cNvSpPr>
          <p:nvPr>
            <p:ph type="dt" idx="15"/>
          </p:nvPr>
        </p:nvSpPr>
        <p:spPr/>
        <p:txBody>
          <a:bodyPr/>
          <a:lstStyle/>
          <a:p>
            <a:r>
              <a:rPr lang="en-US" smtClean="0"/>
              <a:t>September 2017</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33967747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58076</TotalTime>
  <Words>947</Words>
  <Application>Microsoft Office PowerPoint</Application>
  <PresentationFormat>On-screen Show (4:3)</PresentationFormat>
  <Paragraphs>149</Paragraphs>
  <Slides>12</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September 28th Teleconference Agenda</vt:lpstr>
      <vt:lpstr>Agenda</vt:lpstr>
      <vt:lpstr>Administrative Items</vt:lpstr>
      <vt:lpstr>Other Guidelines for IEEE WG Meetings</vt:lpstr>
      <vt:lpstr>PowerPoint Presentation</vt:lpstr>
      <vt:lpstr>Discussion Items</vt:lpstr>
      <vt:lpstr>The Mid-band NOI</vt:lpstr>
      <vt:lpstr>The Mid-band NOI – Next Steps</vt:lpstr>
      <vt:lpstr>6 GHz Band Update</vt:lpstr>
      <vt:lpstr>Actions [Required]</vt:lpstr>
      <vt:lpstr>Timeline</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322</cp:revision>
  <cp:lastPrinted>2017-08-03T16:59:47Z</cp:lastPrinted>
  <dcterms:created xsi:type="dcterms:W3CDTF">2016-03-03T14:54:45Z</dcterms:created>
  <dcterms:modified xsi:type="dcterms:W3CDTF">2017-09-28T19:34:47Z</dcterms:modified>
</cp:coreProperties>
</file>