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319" r:id="rId3"/>
    <p:sldId id="330" r:id="rId4"/>
    <p:sldId id="331" r:id="rId5"/>
    <p:sldId id="332" r:id="rId6"/>
    <p:sldId id="333" r:id="rId7"/>
    <p:sldId id="320" r:id="rId8"/>
    <p:sldId id="322" r:id="rId9"/>
    <p:sldId id="323" r:id="rId10"/>
    <p:sldId id="328" r:id="rId11"/>
    <p:sldId id="324" r:id="rId12"/>
    <p:sldId id="321" r:id="rId13"/>
    <p:sldId id="329" r:id="rId14"/>
    <p:sldId id="334" r:id="rId15"/>
    <p:sldId id="336" r:id="rId16"/>
    <p:sldId id="335" r:id="rId17"/>
    <p:sldId id="327"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100" d="100"/>
          <a:sy n="100" d="100"/>
        </p:scale>
        <p:origin x="1308" y="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a:p>
        </p:txBody>
      </p:sp>
    </p:spTree>
    <p:extLst>
      <p:ext uri="{BB962C8B-B14F-4D97-AF65-F5344CB8AC3E}">
        <p14:creationId xmlns:p14="http://schemas.microsoft.com/office/powerpoint/2010/main" val="35832514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537167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2017</a:t>
            </a:r>
            <a:endParaRPr lang="en-GB"/>
          </a:p>
        </p:txBody>
      </p:sp>
      <p:sp>
        <p:nvSpPr>
          <p:cNvPr id="6" name="Footer Placeholder 5"/>
          <p:cNvSpPr>
            <a:spLocks noGrp="1"/>
          </p:cNvSpPr>
          <p:nvPr>
            <p:ph type="ftr" idx="11"/>
          </p:nvPr>
        </p:nvSpPr>
        <p:spPr/>
        <p:txBody>
          <a:bodyPr/>
          <a:lstStyle>
            <a:lvl1pPr>
              <a:defRPr/>
            </a:lvl1pPr>
          </a:lstStyle>
          <a:p>
            <a:r>
              <a:rPr lang="en-GB" smtClean="0"/>
              <a:t>Rich Kennedy, HP Enterprise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2017</a:t>
            </a:r>
            <a:endParaRPr lang="en-GB"/>
          </a:p>
        </p:txBody>
      </p:sp>
      <p:sp>
        <p:nvSpPr>
          <p:cNvPr id="4" name="Footer Placeholder 3"/>
          <p:cNvSpPr>
            <a:spLocks noGrp="1"/>
          </p:cNvSpPr>
          <p:nvPr>
            <p:ph type="ftr" idx="11"/>
          </p:nvPr>
        </p:nvSpPr>
        <p:spPr/>
        <p:txBody>
          <a:bodyPr/>
          <a:lstStyle>
            <a:lvl1pPr>
              <a:defRPr/>
            </a:lvl1pPr>
          </a:lstStyle>
          <a:p>
            <a:r>
              <a:rPr lang="en-GB" smtClean="0"/>
              <a:t>Rich Kennedy, HP Enterprise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2017</a:t>
            </a:r>
            <a:endParaRPr lang="en-GB"/>
          </a:p>
        </p:txBody>
      </p:sp>
      <p:sp>
        <p:nvSpPr>
          <p:cNvPr id="3" name="Footer Placeholder 2"/>
          <p:cNvSpPr>
            <a:spLocks noGrp="1"/>
          </p:cNvSpPr>
          <p:nvPr>
            <p:ph type="ftr" idx="11"/>
          </p:nvPr>
        </p:nvSpPr>
        <p:spPr/>
        <p:txBody>
          <a:bodyPr/>
          <a:lstStyle>
            <a:lvl1pPr>
              <a:defRPr/>
            </a:lvl1pPr>
          </a:lstStyle>
          <a:p>
            <a:r>
              <a:rPr lang="en-GB" smtClean="0"/>
              <a:t>Rich Kennedy, HP Enterprise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Agenda</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802.18-17/0116r2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8/dcn/17/18-17-0117-01-0000-fcc-tac-removing-rules-technical-inquiry.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7/18-17-0117-00-0000-fcc-tac-removing-rules-technical-inquiry.docx" TargetMode="External"/><Relationship Id="rId2" Type="http://schemas.openxmlformats.org/officeDocument/2006/relationships/hyperlink" Target="https://mentor.ieee.org/802.18/dcn/17/18-17-0115-00-0000-uwb-in-ieee-802-and-fcc-mid-band-spectrum-noi.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a:t>
            </a:r>
            <a:r>
              <a:rPr lang="en-US" dirty="0" smtClean="0">
                <a:latin typeface="Times New Roman" charset="0"/>
              </a:rPr>
              <a:t>802.18 RR-TAG</a:t>
            </a:r>
            <a:r>
              <a:rPr lang="en-US" dirty="0">
                <a:latin typeface="Times New Roman" charset="0"/>
              </a:rPr>
              <a:t/>
            </a:r>
            <a:br>
              <a:rPr lang="en-US" dirty="0">
                <a:latin typeface="Times New Roman" charset="0"/>
              </a:rPr>
            </a:br>
            <a:r>
              <a:rPr lang="en-US" dirty="0" smtClean="0">
                <a:latin typeface="Times New Roman" charset="0"/>
              </a:rPr>
              <a:t>Waikoloa </a:t>
            </a:r>
            <a:r>
              <a:rPr lang="en-US" dirty="0" smtClean="0">
                <a:latin typeface="Times New Roman" charset="0"/>
              </a:rPr>
              <a:t>Agenda</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2017-09-11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207"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EMEA [2]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60 GHz proceeding(s</a:t>
            </a:r>
            <a:r>
              <a:rPr lang="en-US" altLang="en-US" dirty="0" smtClean="0"/>
              <a:t>)</a:t>
            </a:r>
          </a:p>
          <a:p>
            <a:pPr lvl="1">
              <a:buFont typeface="Arial" panose="020B0604020202020204" pitchFamily="34" charset="0"/>
              <a:buChar char="•"/>
            </a:pPr>
            <a:r>
              <a:rPr lang="en-US" dirty="0" smtClean="0"/>
              <a:t>Current </a:t>
            </a:r>
            <a:r>
              <a:rPr lang="en-US" dirty="0" smtClean="0"/>
              <a:t>ITS </a:t>
            </a:r>
            <a:r>
              <a:rPr lang="en-US" dirty="0" smtClean="0"/>
              <a:t>allocation overlaps two 802.11ad channels</a:t>
            </a:r>
          </a:p>
          <a:p>
            <a:pPr lvl="1">
              <a:buFont typeface="Arial" panose="020B0604020202020204" pitchFamily="34" charset="0"/>
              <a:buChar char="•"/>
            </a:pPr>
            <a:r>
              <a:rPr lang="en-US" dirty="0" smtClean="0"/>
              <a:t>New study asked for to looking into making channelization adjustments to reduce this to a single channel</a:t>
            </a:r>
          </a:p>
          <a:p>
            <a:pPr lvl="1">
              <a:buFont typeface="Arial" panose="020B0604020202020204" pitchFamily="34" charset="0"/>
              <a:buChar char="•"/>
            </a:pPr>
            <a:r>
              <a:rPr lang="en-US" dirty="0" smtClean="0"/>
              <a:t>New </a:t>
            </a:r>
            <a:r>
              <a:rPr lang="en-US" dirty="0" err="1" smtClean="0"/>
              <a:t>SRdoc</a:t>
            </a:r>
            <a:r>
              <a:rPr lang="en-US" dirty="0" smtClean="0"/>
              <a:t> </a:t>
            </a:r>
            <a:r>
              <a:rPr lang="en-US" dirty="0" err="1" smtClean="0"/>
              <a:t>proponenets</a:t>
            </a:r>
            <a:r>
              <a:rPr lang="en-US" dirty="0" smtClean="0"/>
              <a:t> asked to wait until TC </a:t>
            </a:r>
            <a:r>
              <a:rPr lang="en-US" dirty="0" smtClean="0"/>
              <a:t>ITS </a:t>
            </a:r>
            <a:r>
              <a:rPr lang="en-US" dirty="0" smtClean="0"/>
              <a:t>is done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September 2017</a:t>
            </a:r>
            <a:endParaRPr lang="en-GB" dirty="0"/>
          </a:p>
        </p:txBody>
      </p:sp>
    </p:spTree>
    <p:extLst>
      <p:ext uri="{BB962C8B-B14F-4D97-AF65-F5344CB8AC3E}">
        <p14:creationId xmlns:p14="http://schemas.microsoft.com/office/powerpoint/2010/main" val="11332490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APAC</a:t>
            </a:r>
            <a:endParaRPr lang="en-US" dirty="0"/>
          </a:p>
        </p:txBody>
      </p:sp>
      <p:sp>
        <p:nvSpPr>
          <p:cNvPr id="3" name="Content Placeholder 2"/>
          <p:cNvSpPr>
            <a:spLocks noGrp="1"/>
          </p:cNvSpPr>
          <p:nvPr>
            <p:ph idx="1"/>
          </p:nvPr>
        </p:nvSpPr>
        <p:spPr>
          <a:xfrm>
            <a:off x="685800" y="1981200"/>
            <a:ext cx="7924800" cy="4343400"/>
          </a:xfrm>
        </p:spPr>
        <p:txBody>
          <a:bodyPr/>
          <a:lstStyle/>
          <a:p>
            <a:pPr>
              <a:buFont typeface="Arial" panose="020B0604020202020204" pitchFamily="34" charset="0"/>
              <a:buChar char="•"/>
            </a:pPr>
            <a:r>
              <a:rPr lang="en-US" altLang="en-US" dirty="0" smtClean="0"/>
              <a:t>Australia Communications and Media Authority (ACMA) new consultation</a:t>
            </a:r>
          </a:p>
          <a:p>
            <a:pPr lvl="1">
              <a:buFont typeface="Arial" panose="020B0604020202020204" pitchFamily="34" charset="0"/>
              <a:buChar char="•"/>
            </a:pPr>
            <a:r>
              <a:rPr lang="en-US" dirty="0"/>
              <a:t>Review of Interference Management Principles</a:t>
            </a:r>
          </a:p>
          <a:p>
            <a:pPr lvl="1">
              <a:buFont typeface="Arial" panose="020B0604020202020204" pitchFamily="34" charset="0"/>
              <a:buChar char="•"/>
            </a:pPr>
            <a:r>
              <a:rPr lang="en-US" sz="1800" kern="1200" dirty="0">
                <a:solidFill>
                  <a:schemeClr val="dk1"/>
                </a:solidFill>
              </a:rPr>
              <a:t>The ACMA investigates complaints of interference to </a:t>
            </a:r>
            <a:r>
              <a:rPr lang="en-US" sz="1800" kern="1200" dirty="0" err="1">
                <a:solidFill>
                  <a:schemeClr val="dk1"/>
                </a:solidFill>
              </a:rPr>
              <a:t>radiocommunications</a:t>
            </a:r>
            <a:r>
              <a:rPr lang="en-US" sz="1800" kern="1200" dirty="0">
                <a:solidFill>
                  <a:schemeClr val="dk1"/>
                </a:solidFill>
              </a:rPr>
              <a:t> services in accordance with a set of Interference Management Principles developed in 2004 by the Australian Communications Authority (a predecessor to the ACMA) in consultation with industry representatives.  However, technology and regulatory practice has changed significantly since 2004. To ensure that compliance resources are used effectively and efficiently in response to complaints of interference, the ACMA proposes to adopt new Interference Management Principles. Once </a:t>
            </a:r>
            <a:r>
              <a:rPr lang="en-US" sz="1800" kern="1200" dirty="0" err="1">
                <a:solidFill>
                  <a:schemeClr val="dk1"/>
                </a:solidFill>
              </a:rPr>
              <a:t>finalised</a:t>
            </a:r>
            <a:r>
              <a:rPr lang="en-US" sz="1800" kern="1200" dirty="0">
                <a:solidFill>
                  <a:schemeClr val="dk1"/>
                </a:solidFill>
              </a:rPr>
              <a:t>, these principles will support the development of policies and processes about the management and effective resolution of interference issues, including the role and responsibilities of the </a:t>
            </a:r>
            <a:r>
              <a:rPr lang="en-US" sz="1800" kern="1200" dirty="0" smtClean="0">
                <a:solidFill>
                  <a:schemeClr val="dk1"/>
                </a:solidFill>
              </a:rPr>
              <a:t>ACMA.</a:t>
            </a:r>
            <a:endParaRPr lang="en-US" altLang="en-US" sz="1800" dirty="0"/>
          </a:p>
          <a:p>
            <a:pPr lvl="1">
              <a:buFont typeface="Arial" panose="020B0604020202020204" pitchFamily="34" charset="0"/>
              <a:buChar char="•"/>
            </a:pPr>
            <a:endParaRPr lang="en-US" alt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September 2017</a:t>
            </a:r>
            <a:endParaRPr lang="en-GB" dirty="0"/>
          </a:p>
        </p:txBody>
      </p:sp>
    </p:spTree>
    <p:extLst>
      <p:ext uri="{BB962C8B-B14F-4D97-AF65-F5344CB8AC3E}">
        <p14:creationId xmlns:p14="http://schemas.microsoft.com/office/powerpoint/2010/main" val="3562579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Actions Required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smtClean="0"/>
              <a:t>FCC Mid-band Spectrum NOI response</a:t>
            </a:r>
          </a:p>
          <a:p>
            <a:pPr>
              <a:buFont typeface="Arial" panose="020B0604020202020204" pitchFamily="34" charset="0"/>
              <a:buChar char="•"/>
            </a:pPr>
            <a:r>
              <a:rPr lang="en-US" altLang="en-US" dirty="0" smtClean="0"/>
              <a:t>“</a:t>
            </a:r>
            <a:r>
              <a:rPr lang="en-US" dirty="0"/>
              <a:t>Exploring Flexible Use in Mid-Band Spectrum Between 3.7 GHz and 24 </a:t>
            </a:r>
            <a:r>
              <a:rPr lang="en-US" dirty="0" smtClean="0"/>
              <a:t>GHz”</a:t>
            </a:r>
            <a:endParaRPr lang="en-US" altLang="en-US" dirty="0" smtClean="0"/>
          </a:p>
          <a:p>
            <a:pPr lvl="1">
              <a:buFont typeface="Arial" panose="020B0604020202020204" pitchFamily="34" charset="0"/>
              <a:buChar char="•"/>
            </a:pPr>
            <a:r>
              <a:rPr lang="en-US" altLang="en-US" dirty="0" smtClean="0"/>
              <a:t>Due October 2</a:t>
            </a:r>
            <a:r>
              <a:rPr lang="en-US" altLang="en-US" baseline="30000" dirty="0" smtClean="0"/>
              <a:t>nd</a:t>
            </a:r>
            <a:r>
              <a:rPr lang="en-US" altLang="en-US" dirty="0" smtClean="0"/>
              <a:t>, so must be completed this week</a:t>
            </a:r>
          </a:p>
          <a:p>
            <a:pPr lvl="1">
              <a:buFont typeface="Arial" panose="020B0604020202020204" pitchFamily="34" charset="0"/>
              <a:buChar char="•"/>
            </a:pPr>
            <a:r>
              <a:rPr lang="en-US" altLang="en-US" dirty="0" smtClean="0"/>
              <a:t>Will review Tuesday AM2</a:t>
            </a:r>
          </a:p>
          <a:p>
            <a:pPr lvl="1">
              <a:buFont typeface="Arial" panose="020B0604020202020204" pitchFamily="34" charset="0"/>
              <a:buChar char="•"/>
            </a:pPr>
            <a:r>
              <a:rPr lang="en-US" altLang="en-US" dirty="0" smtClean="0"/>
              <a:t>Ad hoc drafting Tuesday/Wednesday</a:t>
            </a:r>
          </a:p>
          <a:p>
            <a:pPr lvl="1">
              <a:buFont typeface="Arial" panose="020B0604020202020204" pitchFamily="34" charset="0"/>
              <a:buChar char="•"/>
            </a:pPr>
            <a:r>
              <a:rPr lang="en-US" altLang="en-US" dirty="0" smtClean="0"/>
              <a:t>Vote to approve Thursday AM1/AM2</a:t>
            </a:r>
          </a:p>
        </p:txBody>
      </p:sp>
      <p:sp>
        <p:nvSpPr>
          <p:cNvPr id="6" name="Slide Number Placeholder 5"/>
          <p:cNvSpPr>
            <a:spLocks noGrp="1"/>
          </p:cNvSpPr>
          <p:nvPr>
            <p:ph type="sldNum" sz="quarter" idx="12"/>
          </p:nvPr>
        </p:nvSpPr>
        <p:spPr/>
        <p:txBody>
          <a:bodyPr/>
          <a:lstStyle/>
          <a:p>
            <a:pPr>
              <a:defRPr/>
            </a:pPr>
            <a:r>
              <a:rPr lang="en-US" altLang="en-US" smtClean="0"/>
              <a:t>Slide </a:t>
            </a:r>
            <a:fld id="{2BB90ECF-03D6-4833-9AEB-C6122C9F4DEF}" type="slidenum">
              <a:rPr lang="en-US" altLang="en-US" smtClean="0"/>
              <a:pPr>
                <a:defRPr/>
              </a:pPr>
              <a:t>12</a:t>
            </a:fld>
            <a:endParaRPr lang="en-US" altLang="en-US"/>
          </a:p>
        </p:txBody>
      </p:sp>
      <p:sp>
        <p:nvSpPr>
          <p:cNvPr id="7" name="Date Placeholder 6"/>
          <p:cNvSpPr>
            <a:spLocks noGrp="1"/>
          </p:cNvSpPr>
          <p:nvPr>
            <p:ph type="dt" idx="15"/>
          </p:nvPr>
        </p:nvSpPr>
        <p:spPr/>
        <p:txBody>
          <a:bodyPr/>
          <a:lstStyle/>
          <a:p>
            <a:r>
              <a:rPr lang="en-US" smtClean="0"/>
              <a:t>September 2017</a:t>
            </a:r>
            <a:endParaRPr lang="en-GB" dirty="0"/>
          </a:p>
        </p:txBody>
      </p:sp>
      <p:sp>
        <p:nvSpPr>
          <p:cNvPr id="8" name="Footer Placeholder 7"/>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8947928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NOI Information</a:t>
            </a:r>
            <a:endParaRPr lang="en-US" dirty="0"/>
          </a:p>
        </p:txBody>
      </p:sp>
      <p:sp>
        <p:nvSpPr>
          <p:cNvPr id="3" name="Content Placeholder 2"/>
          <p:cNvSpPr>
            <a:spLocks noGrp="1"/>
          </p:cNvSpPr>
          <p:nvPr>
            <p:ph sz="half" idx="1"/>
          </p:nvPr>
        </p:nvSpPr>
        <p:spPr>
          <a:xfrm>
            <a:off x="685800" y="1981200"/>
            <a:ext cx="3808413" cy="4343400"/>
          </a:xfrm>
        </p:spPr>
        <p:txBody>
          <a:bodyPr/>
          <a:lstStyle/>
          <a:p>
            <a:pPr>
              <a:buFont typeface="Arial" panose="020B0604020202020204" pitchFamily="34" charset="0"/>
              <a:buChar char="•"/>
            </a:pPr>
            <a:r>
              <a:rPr lang="en-US" sz="2000" dirty="0"/>
              <a:t>3700 MHz to 4200 MHz</a:t>
            </a:r>
          </a:p>
          <a:p>
            <a:pPr lvl="1">
              <a:buFont typeface="Arial" panose="020B0604020202020204" pitchFamily="34" charset="0"/>
              <a:buChar char="•"/>
            </a:pPr>
            <a:r>
              <a:rPr lang="en-US" sz="1800" dirty="0"/>
              <a:t>CBRS extension band?</a:t>
            </a:r>
          </a:p>
          <a:p>
            <a:pPr lvl="1">
              <a:buFont typeface="Arial" panose="020B0604020202020204" pitchFamily="34" charset="0"/>
              <a:buChar char="•"/>
            </a:pPr>
            <a:r>
              <a:rPr lang="en-US" sz="1800" dirty="0"/>
              <a:t>T-Mobile petition to extend PALs, etc.</a:t>
            </a:r>
          </a:p>
          <a:p>
            <a:pPr>
              <a:buFont typeface="Arial" panose="020B0604020202020204" pitchFamily="34" charset="0"/>
              <a:buChar char="•"/>
            </a:pPr>
            <a:r>
              <a:rPr lang="en-US" sz="2000" dirty="0"/>
              <a:t>5925 MHz to 6425 MHz</a:t>
            </a:r>
          </a:p>
          <a:p>
            <a:pPr lvl="1">
              <a:buFont typeface="Arial" panose="020B0604020202020204" pitchFamily="34" charset="0"/>
              <a:buChar char="•"/>
            </a:pPr>
            <a:r>
              <a:rPr lang="en-US" sz="1800" dirty="0"/>
              <a:t>For unlicensed </a:t>
            </a:r>
            <a:r>
              <a:rPr lang="en-US" sz="1800" dirty="0" smtClean="0"/>
              <a:t>sharing with:</a:t>
            </a:r>
            <a:endParaRPr lang="en-US" sz="1800" dirty="0"/>
          </a:p>
          <a:p>
            <a:pPr lvl="2">
              <a:buFont typeface="Arial" panose="020B0604020202020204" pitchFamily="34" charset="0"/>
              <a:buChar char="•"/>
            </a:pPr>
            <a:r>
              <a:rPr lang="en-US" sz="1800" dirty="0"/>
              <a:t>C-band uplinks</a:t>
            </a:r>
          </a:p>
          <a:p>
            <a:pPr lvl="2">
              <a:buFont typeface="Arial" panose="020B0604020202020204" pitchFamily="34" charset="0"/>
              <a:buChar char="•"/>
            </a:pPr>
            <a:r>
              <a:rPr lang="en-US" sz="1800" dirty="0"/>
              <a:t>Fixed microwave links</a:t>
            </a:r>
          </a:p>
          <a:p>
            <a:pPr>
              <a:buFont typeface="Arial" panose="020B0604020202020204" pitchFamily="34" charset="0"/>
              <a:buChar char="•"/>
            </a:pPr>
            <a:r>
              <a:rPr lang="en-US" sz="2000" dirty="0"/>
              <a:t>6425 MHz to 7125 MHz</a:t>
            </a:r>
          </a:p>
          <a:p>
            <a:pPr lvl="1">
              <a:buFont typeface="Arial" panose="020B0604020202020204" pitchFamily="34" charset="0"/>
              <a:buChar char="•"/>
            </a:pPr>
            <a:r>
              <a:rPr lang="en-US" sz="1800" dirty="0"/>
              <a:t>Opportunity for additional unlicensed sharing</a:t>
            </a:r>
          </a:p>
          <a:p>
            <a:pPr lvl="1">
              <a:buFont typeface="Arial" panose="020B0604020202020204" pitchFamily="34" charset="0"/>
              <a:buChar char="•"/>
            </a:pPr>
            <a:r>
              <a:rPr lang="en-US" sz="1800" dirty="0" smtClean="0"/>
              <a:t>Some have asked </a:t>
            </a:r>
            <a:r>
              <a:rPr lang="en-US" sz="1800" dirty="0"/>
              <a:t>for additional licensed </a:t>
            </a:r>
            <a:r>
              <a:rPr lang="en-US" sz="1800" dirty="0" smtClean="0"/>
              <a:t>space</a:t>
            </a:r>
            <a:endParaRPr lang="en-US" sz="1800" b="1" dirty="0"/>
          </a:p>
        </p:txBody>
      </p:sp>
      <p:sp>
        <p:nvSpPr>
          <p:cNvPr id="8" name="Content Placeholder 7"/>
          <p:cNvSpPr>
            <a:spLocks noGrp="1"/>
          </p:cNvSpPr>
          <p:nvPr>
            <p:ph sz="half" idx="2"/>
          </p:nvPr>
        </p:nvSpPr>
        <p:spPr/>
        <p:txBody>
          <a:bodyPr/>
          <a:lstStyle/>
          <a:p>
            <a:pPr>
              <a:buFont typeface="Arial" panose="020B0604020202020204" pitchFamily="34" charset="0"/>
              <a:buChar char="•"/>
            </a:pPr>
            <a:r>
              <a:rPr lang="en-US" sz="2000" dirty="0"/>
              <a:t>DFS channel usage</a:t>
            </a:r>
          </a:p>
          <a:p>
            <a:pPr>
              <a:buFont typeface="Arial" panose="020B0604020202020204" pitchFamily="34" charset="0"/>
              <a:buChar char="•"/>
            </a:pPr>
            <a:r>
              <a:rPr lang="en-US" sz="2000" dirty="0"/>
              <a:t>Other bands between 3.7 GHz and 24 </a:t>
            </a:r>
            <a:r>
              <a:rPr lang="en-US" sz="2000" dirty="0" smtClean="0"/>
              <a:t>GHz</a:t>
            </a:r>
          </a:p>
          <a:p>
            <a:pPr>
              <a:buFont typeface="Arial" panose="020B0604020202020204" pitchFamily="34" charset="0"/>
              <a:buChar char="•"/>
            </a:pPr>
            <a:r>
              <a:rPr lang="en-US" sz="2000" dirty="0" smtClean="0"/>
              <a:t>Comment </a:t>
            </a:r>
            <a:r>
              <a:rPr lang="en-US" sz="2000" dirty="0"/>
              <a:t>period ends October 2, </a:t>
            </a:r>
            <a:r>
              <a:rPr lang="en-US" sz="2000" dirty="0" smtClean="0"/>
              <a:t>2017</a:t>
            </a:r>
          </a:p>
          <a:p>
            <a:pPr>
              <a:buFont typeface="Arial" panose="020B0604020202020204" pitchFamily="34" charset="0"/>
              <a:buChar char="•"/>
            </a:pPr>
            <a:r>
              <a:rPr lang="en-US" sz="2000" dirty="0" smtClean="0"/>
              <a:t>Reply </a:t>
            </a:r>
            <a:r>
              <a:rPr lang="en-US" sz="2000" dirty="0"/>
              <a:t>Comment period ends November 1, 2017</a:t>
            </a:r>
          </a:p>
          <a:p>
            <a:endParaRPr lang="en-US" dirty="0"/>
          </a:p>
        </p:txBody>
      </p:sp>
      <p:sp>
        <p:nvSpPr>
          <p:cNvPr id="6" name="Date Placeholder 5"/>
          <p:cNvSpPr>
            <a:spLocks noGrp="1"/>
          </p:cNvSpPr>
          <p:nvPr>
            <p:ph type="dt" idx="10"/>
          </p:nvPr>
        </p:nvSpPr>
        <p:spPr/>
        <p:txBody>
          <a:bodyPr/>
          <a:lstStyle/>
          <a:p>
            <a:r>
              <a:rPr lang="en-US" smtClean="0"/>
              <a:t>September 2017</a:t>
            </a:r>
            <a:endParaRPr lang="en-GB" dirty="0"/>
          </a:p>
        </p:txBody>
      </p:sp>
      <p:sp>
        <p:nvSpPr>
          <p:cNvPr id="5" name="Footer Placeholder 4"/>
          <p:cNvSpPr>
            <a:spLocks noGrp="1"/>
          </p:cNvSpPr>
          <p:nvPr>
            <p:ph type="ftr" idx="11"/>
          </p:nvPr>
        </p:nvSpPr>
        <p:spPr/>
        <p:txBody>
          <a:bodyPr/>
          <a:lstStyle/>
          <a:p>
            <a:r>
              <a:rPr lang="en-GB" smtClean="0"/>
              <a:t>Rich Kennedy, HP Enterprise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412504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Thursday Agenda</a:t>
            </a:r>
            <a:endParaRPr lang="en-US" dirty="0"/>
          </a:p>
        </p:txBody>
      </p:sp>
      <p:sp>
        <p:nvSpPr>
          <p:cNvPr id="9" name="Content Placeholder 8"/>
          <p:cNvSpPr>
            <a:spLocks noGrp="1"/>
          </p:cNvSpPr>
          <p:nvPr>
            <p:ph idx="1"/>
          </p:nvPr>
        </p:nvSpPr>
        <p:spPr/>
        <p:txBody>
          <a:bodyPr/>
          <a:lstStyle/>
          <a:p>
            <a:pPr marL="0" indent="0"/>
            <a:r>
              <a:rPr lang="en-US" dirty="0" smtClean="0"/>
              <a:t>AM1</a:t>
            </a:r>
          </a:p>
          <a:p>
            <a:pPr>
              <a:buFont typeface="Arial" panose="020B0604020202020204" pitchFamily="34" charset="0"/>
              <a:buChar char="•"/>
            </a:pPr>
            <a:r>
              <a:rPr lang="en-US" dirty="0" smtClean="0"/>
              <a:t>Final review of the FCC NOI response</a:t>
            </a:r>
          </a:p>
          <a:p>
            <a:pPr>
              <a:buFont typeface="Arial" panose="020B0604020202020204" pitchFamily="34" charset="0"/>
              <a:buChar char="•"/>
            </a:pPr>
            <a:r>
              <a:rPr lang="en-US" altLang="en-US" dirty="0"/>
              <a:t>FCC </a:t>
            </a:r>
            <a:r>
              <a:rPr lang="en-US" altLang="en-US" dirty="0" smtClean="0"/>
              <a:t>TAC </a:t>
            </a:r>
            <a:r>
              <a:rPr lang="en-US" altLang="en-US" dirty="0"/>
              <a:t>inquiry into the removal of </a:t>
            </a:r>
            <a:r>
              <a:rPr lang="en-US" altLang="en-US" dirty="0" smtClean="0"/>
              <a:t>regulations</a:t>
            </a:r>
          </a:p>
          <a:p>
            <a:pPr marL="0" indent="0"/>
            <a:r>
              <a:rPr lang="en-US" altLang="en-US" dirty="0" smtClean="0"/>
              <a:t>AM2</a:t>
            </a:r>
          </a:p>
          <a:p>
            <a:pPr>
              <a:buFont typeface="Arial" panose="020B0604020202020204" pitchFamily="34" charset="0"/>
              <a:buChar char="•"/>
            </a:pPr>
            <a:r>
              <a:rPr lang="en-US" altLang="en-US" dirty="0" smtClean="0"/>
              <a:t>Vote to approve the FCC NOI response</a:t>
            </a:r>
          </a:p>
          <a:p>
            <a:pPr>
              <a:buFont typeface="Arial" panose="020B0604020202020204" pitchFamily="34" charset="0"/>
              <a:buChar char="•"/>
            </a:pPr>
            <a:r>
              <a:rPr lang="en-US" altLang="en-US" dirty="0" smtClean="0"/>
              <a:t>Any Other Business</a:t>
            </a:r>
          </a:p>
          <a:p>
            <a:pPr>
              <a:buFont typeface="Arial" panose="020B0604020202020204" pitchFamily="34" charset="0"/>
              <a:buChar char="•"/>
            </a:pPr>
            <a:r>
              <a:rPr lang="en-US" altLang="en-US" dirty="0" smtClean="0"/>
              <a:t>Adjourn</a:t>
            </a:r>
            <a:endParaRPr lang="en-US" altLang="en-US" dirty="0"/>
          </a:p>
          <a:p>
            <a:pPr>
              <a:buFont typeface="Arial" panose="020B0604020202020204" pitchFamily="34" charset="0"/>
              <a:buChar char="•"/>
            </a:pPr>
            <a:endParaRPr lang="en-US" dirty="0"/>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14</a:t>
            </a:fld>
            <a:endParaRPr lang="en-GB"/>
          </a:p>
        </p:txBody>
      </p:sp>
      <p:sp>
        <p:nvSpPr>
          <p:cNvPr id="6" name="Footer Placeholder 5"/>
          <p:cNvSpPr>
            <a:spLocks noGrp="1"/>
          </p:cNvSpPr>
          <p:nvPr>
            <p:ph type="ftr" idx="14"/>
          </p:nvPr>
        </p:nvSpPr>
        <p:spPr/>
        <p:txBody>
          <a:bodyPr/>
          <a:lstStyle/>
          <a:p>
            <a:r>
              <a:rPr lang="en-GB" smtClean="0"/>
              <a:t>Rich Kennedy, HP Enterprise</a:t>
            </a:r>
            <a:endParaRPr lang="en-GB"/>
          </a:p>
        </p:txBody>
      </p:sp>
      <p:sp>
        <p:nvSpPr>
          <p:cNvPr id="5" name="Date Placeholder 4"/>
          <p:cNvSpPr>
            <a:spLocks noGrp="1"/>
          </p:cNvSpPr>
          <p:nvPr>
            <p:ph type="dt" idx="15"/>
          </p:nvPr>
        </p:nvSpPr>
        <p:spPr/>
        <p:txBody>
          <a:bodyPr/>
          <a:lstStyle/>
          <a:p>
            <a:r>
              <a:rPr lang="en-US" smtClean="0"/>
              <a:t>September 2017</a:t>
            </a:r>
            <a:endParaRPr lang="en-GB"/>
          </a:p>
        </p:txBody>
      </p:sp>
    </p:spTree>
    <p:extLst>
      <p:ext uri="{BB962C8B-B14F-4D97-AF65-F5344CB8AC3E}">
        <p14:creationId xmlns:p14="http://schemas.microsoft.com/office/powerpoint/2010/main" val="7019567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FCC TAC Public Notice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FCC Technical Advisory Council inquiry into the removal of regulations</a:t>
            </a:r>
            <a:endParaRPr lang="en-US" altLang="en-US" sz="2200" dirty="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mentor.ieee.org/802.18/dcn/17/18-17-0117-01-0000-fcc-tac-removing-rules-technical-inquiry.pdf</a:t>
            </a:r>
            <a:endParaRPr lang="en-US" altLang="en-US" sz="1600" dirty="0" smtClean="0"/>
          </a:p>
          <a:p>
            <a:pPr>
              <a:buFont typeface="Arial" panose="020B0604020202020204" pitchFamily="34" charset="0"/>
              <a:buChar char="•"/>
            </a:pPr>
            <a:r>
              <a:rPr lang="en-US" dirty="0" smtClean="0"/>
              <a:t>Do we need to take any action?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September 2017</a:t>
            </a:r>
            <a:endParaRPr lang="en-GB" dirty="0"/>
          </a:p>
        </p:txBody>
      </p:sp>
    </p:spTree>
    <p:extLst>
      <p:ext uri="{BB962C8B-B14F-4D97-AF65-F5344CB8AC3E}">
        <p14:creationId xmlns:p14="http://schemas.microsoft.com/office/powerpoint/2010/main" val="5586774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To approve document 18-17/114r6 with Chair having editorial privileges and send to the EC for a 10-day e-vote for submittal to the FCC on or before October 2, 2017. </a:t>
            </a:r>
          </a:p>
          <a:p>
            <a:pPr>
              <a:buFont typeface="Arial" panose="020B0604020202020204" pitchFamily="34" charset="0"/>
              <a:buChar char="•"/>
            </a:pPr>
            <a:endParaRPr lang="en-US" dirty="0"/>
          </a:p>
          <a:p>
            <a:pPr>
              <a:buFont typeface="Arial" panose="020B0604020202020204" pitchFamily="34" charset="0"/>
              <a:buChar char="•"/>
            </a:pPr>
            <a:r>
              <a:rPr lang="en-US" dirty="0" smtClean="0"/>
              <a:t>Moved by: Jim P.</a:t>
            </a:r>
          </a:p>
          <a:p>
            <a:pPr>
              <a:buFont typeface="Arial" panose="020B0604020202020204" pitchFamily="34" charset="0"/>
              <a:buChar char="•"/>
            </a:pPr>
            <a:r>
              <a:rPr lang="en-US" dirty="0" smtClean="0"/>
              <a:t>Seconded by: Stephen</a:t>
            </a:r>
          </a:p>
          <a:p>
            <a:pPr>
              <a:buFont typeface="Arial" panose="020B0604020202020204" pitchFamily="34" charset="0"/>
              <a:buChar char="•"/>
            </a:pPr>
            <a:r>
              <a:rPr lang="en-US" dirty="0" smtClean="0"/>
              <a:t>Discussion?</a:t>
            </a:r>
          </a:p>
          <a:p>
            <a:pPr>
              <a:buFont typeface="Arial" panose="020B0604020202020204" pitchFamily="34" charset="0"/>
              <a:buChar char="•"/>
            </a:pPr>
            <a:r>
              <a:rPr lang="en-US" dirty="0" smtClean="0"/>
              <a:t>Vote:  15 Y/  0 N/  0 A</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September 2017</a:t>
            </a:r>
            <a:endParaRPr lang="en-GB" dirty="0"/>
          </a:p>
        </p:txBody>
      </p:sp>
    </p:spTree>
    <p:extLst>
      <p:ext uri="{BB962C8B-B14F-4D97-AF65-F5344CB8AC3E}">
        <p14:creationId xmlns:p14="http://schemas.microsoft.com/office/powerpoint/2010/main" val="27387744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Any Other Business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ACMA Spectrum for 5G consultation</a:t>
            </a:r>
          </a:p>
          <a:p>
            <a:pPr>
              <a:buFont typeface="Arial" panose="020B0604020202020204" pitchFamily="34" charset="0"/>
              <a:buChar char="•"/>
            </a:pPr>
            <a:r>
              <a:rPr lang="en-US" dirty="0" smtClean="0"/>
              <a:t>Next </a:t>
            </a:r>
            <a:r>
              <a:rPr lang="en-US" dirty="0" smtClean="0"/>
              <a:t>teleconference: September 28</a:t>
            </a:r>
            <a:r>
              <a:rPr lang="en-US" baseline="30000" dirty="0" smtClean="0"/>
              <a:t>th</a:t>
            </a:r>
            <a:r>
              <a:rPr lang="en-US" dirty="0" smtClean="0"/>
              <a:t> at 2:30pm EDT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September 2017</a:t>
            </a:r>
            <a:endParaRPr lang="en-GB" dirty="0"/>
          </a:p>
        </p:txBody>
      </p:sp>
    </p:spTree>
    <p:extLst>
      <p:ext uri="{BB962C8B-B14F-4D97-AF65-F5344CB8AC3E}">
        <p14:creationId xmlns:p14="http://schemas.microsoft.com/office/powerpoint/2010/main" val="3765227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400"/>
            <a:ext cx="7772400" cy="4267200"/>
          </a:xfrm>
        </p:spPr>
        <p:txBody>
          <a:bodyPr/>
          <a:lstStyle/>
          <a:p>
            <a:pPr>
              <a:buFont typeface="Arial" panose="020B0604020202020204" pitchFamily="34" charset="0"/>
              <a:buChar char="•"/>
            </a:pPr>
            <a:r>
              <a:rPr lang="en-US" altLang="en-US" dirty="0" smtClean="0"/>
              <a:t>Approve Berlin </a:t>
            </a:r>
            <a:r>
              <a:rPr lang="en-US" altLang="en-US" dirty="0"/>
              <a:t>minutes</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work</a:t>
            </a:r>
          </a:p>
          <a:p>
            <a:pPr>
              <a:buFont typeface="Arial" panose="020B0604020202020204" pitchFamily="34" charset="0"/>
              <a:buChar char="•"/>
            </a:pPr>
            <a:r>
              <a:rPr lang="en-US" altLang="en-US" dirty="0"/>
              <a:t>Actions </a:t>
            </a:r>
            <a:r>
              <a:rPr lang="en-US" altLang="en-US" dirty="0" smtClean="0"/>
              <a:t>required</a:t>
            </a:r>
          </a:p>
          <a:p>
            <a:pPr lvl="1">
              <a:buFont typeface="Arial" panose="020B0604020202020204" pitchFamily="34" charset="0"/>
              <a:buChar char="•"/>
            </a:pPr>
            <a:r>
              <a:rPr lang="en-US" altLang="en-US" dirty="0" smtClean="0"/>
              <a:t>Draft the IEEE 802 response to the FCC Mid-band NOI</a:t>
            </a:r>
            <a:endParaRPr lang="en-US" altLang="en-US" dirty="0"/>
          </a:p>
          <a:p>
            <a:pPr>
              <a:buFont typeface="Arial" panose="020B0604020202020204" pitchFamily="34" charset="0"/>
              <a:buChar char="•"/>
            </a:pPr>
            <a:r>
              <a:rPr lang="en-US" altLang="en-US" dirty="0" smtClean="0"/>
              <a:t>AOB </a:t>
            </a:r>
            <a:r>
              <a:rPr lang="en-US" altLang="en-US" dirty="0"/>
              <a:t>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dirty="0" smtClean="0"/>
              <a:t>September 2017</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smtClean="0">
                <a:solidFill>
                  <a:schemeClr val="tx1"/>
                </a:solidFill>
              </a:rPr>
              <a:t>Agenda</a:t>
            </a:r>
            <a:endParaRPr lang="en-US" sz="1200" dirty="0">
              <a:solidFill>
                <a:schemeClr val="tx1"/>
              </a:solidFill>
            </a:endParaRPr>
          </a:p>
        </p:txBody>
      </p:sp>
    </p:spTree>
    <p:extLst>
      <p:ext uri="{BB962C8B-B14F-4D97-AF65-F5344CB8AC3E}">
        <p14:creationId xmlns:p14="http://schemas.microsoft.com/office/powerpoint/2010/main" val="27319483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1600200"/>
            <a:ext cx="7772400" cy="47244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endParaRPr lang="en-US" sz="1800" dirty="0" smtClean="0"/>
          </a:p>
          <a:p>
            <a:pPr lvl="1" eaLnBrk="1" hangingPunct="1">
              <a:defRPr/>
            </a:pPr>
            <a:r>
              <a:rPr lang="en-US" sz="1800" dirty="0" smtClean="0"/>
              <a:t>Secretary</a:t>
            </a:r>
            <a:r>
              <a:rPr lang="en-US" sz="1800" dirty="0"/>
              <a:t>: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March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6203041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March 2017</a:t>
            </a:r>
            <a:endParaRPr lang="en-US"/>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906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676400"/>
            <a:ext cx="8229600" cy="4800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97081292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Participation in IEEE 802 Meetings</a:t>
            </a:r>
          </a:p>
        </p:txBody>
      </p:sp>
      <p:sp>
        <p:nvSpPr>
          <p:cNvPr id="3" name="Content Placeholder 2"/>
          <p:cNvSpPr>
            <a:spLocks noGrp="1"/>
          </p:cNvSpPr>
          <p:nvPr>
            <p:ph idx="1"/>
          </p:nvPr>
        </p:nvSpPr>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2"/>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3"/>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4"/>
              </a:rPr>
              <a:t>https://standards.ieee.org/develop/policies/bylaws/sb_bylaws.pdf </a:t>
            </a:r>
            <a:r>
              <a:rPr lang="en-US" sz="1400" dirty="0"/>
              <a:t> section 5.2.1.3 and </a:t>
            </a:r>
            <a:r>
              <a:rPr lang="en-GB" sz="1400" u="sng" dirty="0">
                <a:hlinkClick r:id="rId3"/>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r>
              <a:rPr lang="en-US" sz="1600" dirty="0" smtClean="0"/>
              <a:t>.</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5516735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a:t>Approve the </a:t>
            </a:r>
            <a:r>
              <a:rPr lang="en-US" altLang="en-US" dirty="0" smtClean="0"/>
              <a:t>Berlin </a:t>
            </a:r>
            <a:r>
              <a:rPr lang="en-US" altLang="en-US" dirty="0" smtClean="0"/>
              <a:t>Minutes</a:t>
            </a:r>
            <a:endParaRPr lang="en-US" altLang="en-US" dirty="0"/>
          </a:p>
        </p:txBody>
      </p:sp>
      <p:sp>
        <p:nvSpPr>
          <p:cNvPr id="16387" name="Content Placeholder 2"/>
          <p:cNvSpPr>
            <a:spLocks noGrp="1"/>
          </p:cNvSpPr>
          <p:nvPr>
            <p:ph idx="1"/>
          </p:nvPr>
        </p:nvSpPr>
        <p:spPr>
          <a:xfrm>
            <a:off x="685800" y="1752600"/>
            <a:ext cx="7772400" cy="4572000"/>
          </a:xfrm>
        </p:spPr>
        <p:txBody>
          <a:bodyPr/>
          <a:lstStyle/>
          <a:p>
            <a:r>
              <a:rPr lang="en-US" altLang="en-US" u="sng" dirty="0"/>
              <a:t>Motion:</a:t>
            </a:r>
            <a:r>
              <a:rPr lang="en-US" altLang="en-US" dirty="0"/>
              <a:t> To approve the minutes from the IEEE 802.18 meeting at the </a:t>
            </a:r>
            <a:r>
              <a:rPr lang="en-US" altLang="en-US" dirty="0" smtClean="0"/>
              <a:t>Berlin Plenary in </a:t>
            </a:r>
            <a:r>
              <a:rPr lang="en-US" altLang="en-US" dirty="0"/>
              <a:t>document </a:t>
            </a:r>
            <a:r>
              <a:rPr lang="en-US" altLang="en-US" dirty="0" smtClean="0"/>
              <a:t>18-17/0095r0</a:t>
            </a:r>
            <a:r>
              <a:rPr lang="en-US" altLang="en-US" dirty="0" smtClean="0"/>
              <a:t>.</a:t>
            </a:r>
          </a:p>
          <a:p>
            <a:pPr lvl="1"/>
            <a:r>
              <a:rPr lang="en-US" altLang="en-US" sz="2400" b="1" dirty="0" smtClean="0"/>
              <a:t>Posted: </a:t>
            </a:r>
            <a:r>
              <a:rPr lang="en-US" sz="2400" dirty="0"/>
              <a:t>24-Aug-2017 16:08:09 </a:t>
            </a:r>
            <a:r>
              <a:rPr lang="en-US" sz="2400" dirty="0" smtClean="0"/>
              <a:t>ET</a:t>
            </a:r>
          </a:p>
          <a:p>
            <a:pPr lvl="1"/>
            <a:endParaRPr lang="en-US" altLang="en-US" sz="2400" b="1" dirty="0"/>
          </a:p>
          <a:p>
            <a:pPr lvl="1"/>
            <a:r>
              <a:rPr lang="en-US" altLang="en-US" sz="2400" b="1" dirty="0"/>
              <a:t>Moved by: </a:t>
            </a:r>
            <a:r>
              <a:rPr lang="en-US" altLang="en-US" sz="2400" b="1" dirty="0" smtClean="0"/>
              <a:t>John N.</a:t>
            </a:r>
            <a:r>
              <a:rPr lang="en-US" altLang="en-US" sz="2400" b="1" dirty="0"/>
              <a:t>	</a:t>
            </a:r>
          </a:p>
          <a:p>
            <a:pPr lvl="1"/>
            <a:r>
              <a:rPr lang="en-US" altLang="en-US" sz="2400" b="1" dirty="0"/>
              <a:t>Seconded by</a:t>
            </a:r>
            <a:r>
              <a:rPr lang="en-US" altLang="en-US" sz="2400" b="1" dirty="0" smtClean="0"/>
              <a:t>: Jim L.</a:t>
            </a:r>
            <a:endParaRPr lang="en-US" altLang="en-US" sz="2400" b="1" dirty="0"/>
          </a:p>
          <a:p>
            <a:pPr lvl="1"/>
            <a:r>
              <a:rPr lang="en-US" altLang="en-US" sz="2400" b="1" dirty="0"/>
              <a:t>Discussion?</a:t>
            </a:r>
          </a:p>
          <a:p>
            <a:pPr lvl="1"/>
            <a:r>
              <a:rPr lang="en-US" altLang="en-US" sz="2400" b="1" dirty="0"/>
              <a:t>Vote: Unanimous consent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05F356B-740E-4A28-9E01-F63036BF4BB0}" type="slidenum">
              <a:rPr lang="en-US" altLang="en-US" sz="1200" b="0" smtClean="0"/>
              <a:pPr>
                <a:spcBef>
                  <a:spcPct val="0"/>
                </a:spcBef>
                <a:buFontTx/>
                <a:buNone/>
              </a:pPr>
              <a:t>6</a:t>
            </a:fld>
            <a:endParaRPr lang="en-US" altLang="en-US" sz="1200" b="0"/>
          </a:p>
        </p:txBody>
      </p:sp>
      <p:sp>
        <p:nvSpPr>
          <p:cNvPr id="2" name="Date Placeholder 1"/>
          <p:cNvSpPr>
            <a:spLocks noGrp="1"/>
          </p:cNvSpPr>
          <p:nvPr>
            <p:ph type="dt" idx="15"/>
          </p:nvPr>
        </p:nvSpPr>
        <p:spPr/>
        <p:txBody>
          <a:bodyPr/>
          <a:lstStyle/>
          <a:p>
            <a:r>
              <a:rPr lang="en-US" smtClean="0"/>
              <a:t>March 2017</a:t>
            </a:r>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26248987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title"/>
          </p:nvPr>
        </p:nvSpPr>
        <p:spPr/>
        <p:txBody>
          <a:bodyPr/>
          <a:lstStyle/>
          <a:p>
            <a:r>
              <a:rPr lang="en-US" altLang="en-US" sz="3600" dirty="0" smtClean="0"/>
              <a:t>Discussion Items</a:t>
            </a:r>
          </a:p>
        </p:txBody>
      </p:sp>
      <p:sp>
        <p:nvSpPr>
          <p:cNvPr id="18435" name="Subtitle 7"/>
          <p:cNvSpPr>
            <a:spLocks noGrp="1"/>
          </p:cNvSpPr>
          <p:nvPr>
            <p:ph idx="1"/>
          </p:nvPr>
        </p:nvSpPr>
        <p:spPr>
          <a:xfrm>
            <a:off x="685800" y="2135187"/>
            <a:ext cx="7770813" cy="4265613"/>
          </a:xfrm>
        </p:spPr>
        <p:txBody>
          <a:bodyPr/>
          <a:lstStyle/>
          <a:p>
            <a:pPr>
              <a:buFont typeface="Arial" panose="020B0604020202020204" pitchFamily="34" charset="0"/>
              <a:buChar char="•"/>
            </a:pPr>
            <a:r>
              <a:rPr lang="en-US" altLang="en-US" sz="2000" dirty="0" smtClean="0"/>
              <a:t>Americas updates</a:t>
            </a:r>
          </a:p>
          <a:p>
            <a:pPr lvl="1">
              <a:buFont typeface="Arial" panose="020B0604020202020204" pitchFamily="34" charset="0"/>
              <a:buChar char="•"/>
            </a:pPr>
            <a:r>
              <a:rPr lang="en-US" altLang="en-US" sz="1600" dirty="0" smtClean="0"/>
              <a:t>FCC 17-104 Mid-band Notice of Inquiry</a:t>
            </a:r>
          </a:p>
          <a:p>
            <a:pPr lvl="1">
              <a:buFont typeface="Arial" panose="020B0604020202020204" pitchFamily="34" charset="0"/>
              <a:buChar char="•"/>
            </a:pPr>
            <a:r>
              <a:rPr lang="en-US" altLang="en-US" sz="1600" dirty="0" smtClean="0"/>
              <a:t>More legislation to limit Wi-Fi in schools</a:t>
            </a:r>
          </a:p>
          <a:p>
            <a:pPr lvl="1">
              <a:buFont typeface="Arial" panose="020B0604020202020204" pitchFamily="34" charset="0"/>
              <a:buChar char="•"/>
            </a:pPr>
            <a:r>
              <a:rPr lang="en-US" altLang="en-US" sz="1600" dirty="0" smtClean="0"/>
              <a:t>FCC Technical Advisory Council inquiry into the removal of regulations</a:t>
            </a:r>
          </a:p>
          <a:p>
            <a:pPr>
              <a:buFont typeface="Arial" panose="020B0604020202020204" pitchFamily="34" charset="0"/>
              <a:buChar char="•"/>
            </a:pPr>
            <a:r>
              <a:rPr lang="en-US" altLang="en-US" sz="2000" dirty="0" smtClean="0"/>
              <a:t>EMEA updates</a:t>
            </a:r>
          </a:p>
          <a:p>
            <a:pPr lvl="1">
              <a:buFont typeface="Arial" panose="020B0604020202020204" pitchFamily="34" charset="0"/>
              <a:buChar char="•"/>
            </a:pPr>
            <a:r>
              <a:rPr lang="en-US" altLang="en-US" sz="1600" dirty="0" smtClean="0"/>
              <a:t>6 GHz Band opening study in “process”</a:t>
            </a:r>
          </a:p>
          <a:p>
            <a:pPr lvl="1">
              <a:buFont typeface="Arial" panose="020B0604020202020204" pitchFamily="34" charset="0"/>
              <a:buChar char="•"/>
            </a:pPr>
            <a:r>
              <a:rPr lang="en-US" altLang="en-US" sz="1600" dirty="0" smtClean="0"/>
              <a:t>60 GHz proceeding(s)</a:t>
            </a:r>
          </a:p>
          <a:p>
            <a:pPr>
              <a:buFont typeface="Arial" panose="020B0604020202020204" pitchFamily="34" charset="0"/>
              <a:buChar char="•"/>
            </a:pPr>
            <a:r>
              <a:rPr lang="en-US" altLang="en-US" sz="2000" dirty="0" smtClean="0"/>
              <a:t>APAC updates</a:t>
            </a:r>
          </a:p>
          <a:p>
            <a:pPr lvl="1">
              <a:buFont typeface="Arial" panose="020B0604020202020204" pitchFamily="34" charset="0"/>
              <a:buChar char="•"/>
            </a:pPr>
            <a:r>
              <a:rPr lang="en-US" altLang="en-US" sz="1600" dirty="0" smtClean="0"/>
              <a:t>ACMA </a:t>
            </a:r>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7</a:t>
            </a:fld>
            <a:endParaRPr lang="en-GB"/>
          </a:p>
        </p:txBody>
      </p:sp>
      <p:sp>
        <p:nvSpPr>
          <p:cNvPr id="5" name="Footer Placeholder 4"/>
          <p:cNvSpPr>
            <a:spLocks noGrp="1"/>
          </p:cNvSpPr>
          <p:nvPr>
            <p:ph type="ftr" idx="14"/>
          </p:nvPr>
        </p:nvSpPr>
        <p:spPr/>
        <p:txBody>
          <a:bodyPr/>
          <a:lstStyle/>
          <a:p>
            <a:pPr>
              <a:defRPr/>
            </a:pPr>
            <a:r>
              <a:rPr lang="en-US" smtClean="0"/>
              <a:t>Rich Kennedy, HP Enterprise</a:t>
            </a:r>
            <a:endParaRPr lang="en-US"/>
          </a:p>
        </p:txBody>
      </p:sp>
      <p:sp>
        <p:nvSpPr>
          <p:cNvPr id="4" name="Date Placeholder 3"/>
          <p:cNvSpPr>
            <a:spLocks noGrp="1"/>
          </p:cNvSpPr>
          <p:nvPr>
            <p:ph type="dt" idx="15"/>
          </p:nvPr>
        </p:nvSpPr>
        <p:spPr/>
        <p:txBody>
          <a:bodyPr/>
          <a:lstStyle/>
          <a:p>
            <a:pPr>
              <a:defRPr/>
            </a:pPr>
            <a:r>
              <a:rPr lang="en-US" smtClean="0"/>
              <a:t>September 2017</a:t>
            </a:r>
            <a:endParaRPr lang="en-US"/>
          </a:p>
        </p:txBody>
      </p:sp>
    </p:spTree>
    <p:extLst>
      <p:ext uri="{BB962C8B-B14F-4D97-AF65-F5344CB8AC3E}">
        <p14:creationId xmlns:p14="http://schemas.microsoft.com/office/powerpoint/2010/main" val="7760516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Americas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FCC Mid-band Notice of Inquiry</a:t>
            </a:r>
          </a:p>
          <a:p>
            <a:pPr lvl="1">
              <a:buFont typeface="Arial" panose="020B0604020202020204" pitchFamily="34" charset="0"/>
              <a:buChar char="•"/>
            </a:pPr>
            <a:r>
              <a:rPr lang="en-US" dirty="0" smtClean="0"/>
              <a:t>See Action Items</a:t>
            </a:r>
          </a:p>
          <a:p>
            <a:pPr lvl="1">
              <a:buFont typeface="Arial" panose="020B0604020202020204" pitchFamily="34" charset="0"/>
              <a:buChar char="•"/>
            </a:pPr>
            <a:r>
              <a:rPr lang="en-US" dirty="0" smtClean="0"/>
              <a:t>Coexistence with UWB</a:t>
            </a:r>
          </a:p>
          <a:p>
            <a:pPr lvl="2">
              <a:buFont typeface="Arial" panose="020B0604020202020204" pitchFamily="34" charset="0"/>
              <a:buChar char="•"/>
            </a:pPr>
            <a:r>
              <a:rPr lang="en-US" sz="1600" dirty="0">
                <a:hlinkClick r:id="rId2"/>
              </a:rPr>
              <a:t>https://</a:t>
            </a:r>
            <a:r>
              <a:rPr lang="en-US" sz="1600" dirty="0" smtClean="0">
                <a:hlinkClick r:id="rId2"/>
              </a:rPr>
              <a:t>mentor.ieee.org/802.18/dcn/17/18-17-0115-00-0000-uwb-in-ieee-802-and-fcc-mid-band-spectrum-noi.pptx</a:t>
            </a:r>
            <a:r>
              <a:rPr lang="en-US" sz="1600" dirty="0" smtClean="0"/>
              <a:t> </a:t>
            </a:r>
          </a:p>
          <a:p>
            <a:pPr>
              <a:buFont typeface="Arial" panose="020B0604020202020204" pitchFamily="34" charset="0"/>
              <a:buChar char="•"/>
            </a:pPr>
            <a:r>
              <a:rPr lang="en-US" altLang="en-US" sz="2000" dirty="0"/>
              <a:t>FCC Technical Advisory Council inquiry into the removal of </a:t>
            </a:r>
            <a:r>
              <a:rPr lang="en-US" altLang="en-US" sz="2000" dirty="0" smtClean="0"/>
              <a:t>regulations</a:t>
            </a:r>
            <a:endParaRPr lang="en-US" altLang="en-US" sz="2200" dirty="0"/>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mentor.ieee.org/802.18/dcn/17/18-17-0117-00-0000-fcc-tac-removing-rules-technical-inquiry.docx</a:t>
            </a:r>
            <a:r>
              <a:rPr lang="en-US" altLang="en-US" sz="1600" dirty="0" smtClean="0"/>
              <a:t> </a:t>
            </a:r>
            <a:endParaRPr lang="en-US" alt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September 2017</a:t>
            </a:r>
            <a:endParaRPr lang="en-GB" dirty="0"/>
          </a:p>
        </p:txBody>
      </p:sp>
    </p:spTree>
    <p:extLst>
      <p:ext uri="{BB962C8B-B14F-4D97-AF65-F5344CB8AC3E}">
        <p14:creationId xmlns:p14="http://schemas.microsoft.com/office/powerpoint/2010/main" val="3838255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EMEA</a:t>
            </a:r>
            <a:endParaRPr lang="en-US" dirty="0"/>
          </a:p>
        </p:txBody>
      </p:sp>
      <p:sp>
        <p:nvSpPr>
          <p:cNvPr id="3" name="Content Placeholder 2"/>
          <p:cNvSpPr>
            <a:spLocks noGrp="1"/>
          </p:cNvSpPr>
          <p:nvPr>
            <p:ph idx="1"/>
          </p:nvPr>
        </p:nvSpPr>
        <p:spPr>
          <a:xfrm>
            <a:off x="685800" y="1981200"/>
            <a:ext cx="7770813" cy="4419600"/>
          </a:xfrm>
        </p:spPr>
        <p:txBody>
          <a:bodyPr/>
          <a:lstStyle/>
          <a:p>
            <a:pPr>
              <a:buFont typeface="Arial" panose="020B0604020202020204" pitchFamily="34" charset="0"/>
              <a:buChar char="•"/>
            </a:pPr>
            <a:r>
              <a:rPr lang="en-US" sz="2000" dirty="0" smtClean="0"/>
              <a:t>Radio Equipment Directive issues resolved </a:t>
            </a:r>
          </a:p>
          <a:p>
            <a:pPr lvl="1">
              <a:buFont typeface="Arial" panose="020B0604020202020204" pitchFamily="34" charset="0"/>
              <a:buChar char="•"/>
            </a:pPr>
            <a:r>
              <a:rPr lang="en-US" sz="1800" dirty="0" smtClean="0"/>
              <a:t>EC asking for Receiver Sensitivity requirement to:</a:t>
            </a:r>
          </a:p>
          <a:p>
            <a:pPr lvl="2">
              <a:buFont typeface="Arial" panose="020B0604020202020204" pitchFamily="34" charset="0"/>
              <a:buChar char="•"/>
            </a:pPr>
            <a:r>
              <a:rPr lang="en-US" sz="1600" dirty="0" smtClean="0"/>
              <a:t>EN 300 328 (2.4 GHz)</a:t>
            </a:r>
          </a:p>
          <a:p>
            <a:pPr lvl="2">
              <a:buFont typeface="Arial" panose="020B0604020202020204" pitchFamily="34" charset="0"/>
              <a:buChar char="•"/>
            </a:pPr>
            <a:r>
              <a:rPr lang="en-US" sz="1600" dirty="0" smtClean="0"/>
              <a:t>EN 301 893 (5 GHz)</a:t>
            </a:r>
          </a:p>
          <a:p>
            <a:pPr lvl="2">
              <a:buFont typeface="Arial" panose="020B0604020202020204" pitchFamily="34" charset="0"/>
              <a:buChar char="•"/>
            </a:pPr>
            <a:r>
              <a:rPr lang="en-US" sz="1600" dirty="0" smtClean="0"/>
              <a:t>EN 302 567 (60 GHz)</a:t>
            </a:r>
          </a:p>
          <a:p>
            <a:pPr>
              <a:buFont typeface="Arial" panose="020B0604020202020204" pitchFamily="34" charset="0"/>
              <a:buChar char="•"/>
            </a:pPr>
            <a:r>
              <a:rPr lang="en-US" sz="2000" dirty="0" smtClean="0"/>
              <a:t>ETSI TC BRAN #95 results</a:t>
            </a:r>
          </a:p>
          <a:p>
            <a:pPr lvl="1">
              <a:buFont typeface="Arial" panose="020B0604020202020204" pitchFamily="34" charset="0"/>
              <a:buChar char="•"/>
            </a:pPr>
            <a:r>
              <a:rPr lang="en-US" sz="1600" dirty="0" smtClean="0"/>
              <a:t>TR 103 524 </a:t>
            </a:r>
            <a:r>
              <a:rPr lang="en-US" sz="1600" dirty="0" err="1" smtClean="0"/>
              <a:t>SRdoc</a:t>
            </a:r>
            <a:r>
              <a:rPr lang="en-US" sz="1600" dirty="0" smtClean="0"/>
              <a:t> for 6 GHz band studies nearly complete; needs interference mitigation information</a:t>
            </a:r>
          </a:p>
          <a:p>
            <a:pPr lvl="1">
              <a:buFont typeface="Arial" panose="020B0604020202020204" pitchFamily="34" charset="0"/>
              <a:buChar char="•"/>
            </a:pPr>
            <a:r>
              <a:rPr lang="en-US" sz="1600" dirty="0" smtClean="0"/>
              <a:t>Work started on next revision of EN 301 893; discussion of 60 GHz Receiver Sensitivity requirement</a:t>
            </a:r>
          </a:p>
          <a:p>
            <a:pPr>
              <a:buFont typeface="Arial" panose="020B0604020202020204" pitchFamily="34" charset="0"/>
              <a:buChar char="•"/>
            </a:pPr>
            <a:r>
              <a:rPr lang="en-US" sz="2000" dirty="0" smtClean="0"/>
              <a:t>6 GHz project “started”</a:t>
            </a:r>
          </a:p>
          <a:p>
            <a:pPr lvl="1">
              <a:buFont typeface="Arial" panose="020B0604020202020204" pitchFamily="34" charset="0"/>
              <a:buChar char="•"/>
            </a:pPr>
            <a:r>
              <a:rPr lang="en-US" sz="1600" dirty="0" smtClean="0"/>
              <a:t>WGSE (Spectrum Engineering) PT24 was to begin work on 6 GHz </a:t>
            </a:r>
            <a:r>
              <a:rPr lang="en-US" sz="1600" dirty="0" err="1" smtClean="0"/>
              <a:t>SRdoc</a:t>
            </a:r>
            <a:r>
              <a:rPr lang="en-US" sz="1600" dirty="0" smtClean="0"/>
              <a:t>, but Chair decided he must wait for LS responses from SE19 and SE40 (representing spectrum incumbents)</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September 2017</a:t>
            </a:r>
            <a:endParaRPr lang="en-GB" dirty="0"/>
          </a:p>
        </p:txBody>
      </p:sp>
    </p:spTree>
    <p:extLst>
      <p:ext uri="{BB962C8B-B14F-4D97-AF65-F5344CB8AC3E}">
        <p14:creationId xmlns:p14="http://schemas.microsoft.com/office/powerpoint/2010/main" val="37037999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23172</TotalTime>
  <Words>1102</Words>
  <Application>Microsoft Office PowerPoint</Application>
  <PresentationFormat>On-screen Show (4:3)</PresentationFormat>
  <Paragraphs>195</Paragraphs>
  <Slides>17</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6" baseType="lpstr">
      <vt:lpstr>Arial Unicode MS</vt:lpstr>
      <vt:lpstr>MS Gothic</vt:lpstr>
      <vt:lpstr>MS PGothic</vt:lpstr>
      <vt:lpstr>Arial</vt:lpstr>
      <vt:lpstr>Helvetica</vt:lpstr>
      <vt:lpstr>Monotype Sorts</vt:lpstr>
      <vt:lpstr>Times New Roman</vt:lpstr>
      <vt:lpstr>Office Theme</vt:lpstr>
      <vt:lpstr>Document</vt:lpstr>
      <vt:lpstr>IEEE 802.18 RR-TAG Waikoloa Agenda</vt:lpstr>
      <vt:lpstr>Agenda</vt:lpstr>
      <vt:lpstr>Administrative Items</vt:lpstr>
      <vt:lpstr>Other Guidelines for IEEE WG Meetings</vt:lpstr>
      <vt:lpstr>Participation in IEEE 802 Meetings</vt:lpstr>
      <vt:lpstr>Approve the Berlin Minutes</vt:lpstr>
      <vt:lpstr>Discussion Items</vt:lpstr>
      <vt:lpstr>Americas</vt:lpstr>
      <vt:lpstr>EMEA</vt:lpstr>
      <vt:lpstr>EMEA [2]</vt:lpstr>
      <vt:lpstr>APAC</vt:lpstr>
      <vt:lpstr>Actions Required</vt:lpstr>
      <vt:lpstr>NOI Information</vt:lpstr>
      <vt:lpstr>Thursday Agenda</vt:lpstr>
      <vt:lpstr>FCC TAC Public Notice</vt:lpstr>
      <vt:lpstr>Motion #1</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149</cp:revision>
  <cp:lastPrinted>1601-01-01T00:00:00Z</cp:lastPrinted>
  <dcterms:created xsi:type="dcterms:W3CDTF">2016-03-03T14:54:45Z</dcterms:created>
  <dcterms:modified xsi:type="dcterms:W3CDTF">2017-09-14T20:49:47Z</dcterms:modified>
</cp:coreProperties>
</file>