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319" r:id="rId3"/>
    <p:sldId id="320" r:id="rId4"/>
    <p:sldId id="322" r:id="rId5"/>
    <p:sldId id="323" r:id="rId6"/>
    <p:sldId id="328" r:id="rId7"/>
    <p:sldId id="324" r:id="rId8"/>
    <p:sldId id="321" r:id="rId9"/>
    <p:sldId id="329" r:id="rId10"/>
    <p:sldId id="327" r:id="rId1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61" autoAdjust="0"/>
    <p:restoredTop sz="94660"/>
  </p:normalViewPr>
  <p:slideViewPr>
    <p:cSldViewPr>
      <p:cViewPr varScale="1">
        <p:scale>
          <a:sx n="100" d="100"/>
          <a:sy n="100" d="100"/>
        </p:scale>
        <p:origin x="1308" y="8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9/11/2017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5371673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September 2017</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Rich Kennedy, HP Enterprise</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September 2017</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September 2017</a:t>
            </a:r>
            <a:endParaRPr lang="en-GB"/>
          </a:p>
        </p:txBody>
      </p:sp>
      <p:sp>
        <p:nvSpPr>
          <p:cNvPr id="6" name="Footer Placeholder 5"/>
          <p:cNvSpPr>
            <a:spLocks noGrp="1"/>
          </p:cNvSpPr>
          <p:nvPr>
            <p:ph type="ftr" idx="11"/>
          </p:nvPr>
        </p:nvSpPr>
        <p:spPr/>
        <p:txBody>
          <a:bodyPr/>
          <a:lstStyle>
            <a:lvl1pPr>
              <a:defRPr/>
            </a:lvl1pPr>
          </a:lstStyle>
          <a:p>
            <a:r>
              <a:rPr lang="en-GB" smtClean="0"/>
              <a:t>Rich Kennedy, HP Enterprise</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September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Rich Kennedy, HP Enterprise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September 2017</a:t>
            </a:r>
            <a:endParaRPr lang="en-GB"/>
          </a:p>
        </p:txBody>
      </p:sp>
      <p:sp>
        <p:nvSpPr>
          <p:cNvPr id="4" name="Footer Placeholder 3"/>
          <p:cNvSpPr>
            <a:spLocks noGrp="1"/>
          </p:cNvSpPr>
          <p:nvPr>
            <p:ph type="ftr" idx="11"/>
          </p:nvPr>
        </p:nvSpPr>
        <p:spPr/>
        <p:txBody>
          <a:bodyPr/>
          <a:lstStyle>
            <a:lvl1pPr>
              <a:defRPr/>
            </a:lvl1pPr>
          </a:lstStyle>
          <a:p>
            <a:r>
              <a:rPr lang="en-GB" smtClean="0"/>
              <a:t>Rich Kennedy, HP Enterprise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September 2017</a:t>
            </a:r>
            <a:endParaRPr lang="en-GB"/>
          </a:p>
        </p:txBody>
      </p:sp>
      <p:sp>
        <p:nvSpPr>
          <p:cNvPr id="3" name="Footer Placeholder 2"/>
          <p:cNvSpPr>
            <a:spLocks noGrp="1"/>
          </p:cNvSpPr>
          <p:nvPr>
            <p:ph type="ftr" idx="11"/>
          </p:nvPr>
        </p:nvSpPr>
        <p:spPr/>
        <p:txBody>
          <a:bodyPr/>
          <a:lstStyle>
            <a:lvl1pPr>
              <a:defRPr/>
            </a:lvl1pPr>
          </a:lstStyle>
          <a:p>
            <a:r>
              <a:rPr lang="en-GB" smtClean="0"/>
              <a:t>Rich Kennedy, HP Enterprise</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2017</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September 2017</a:t>
            </a:r>
            <a:endParaRPr lang="en-GB"/>
          </a:p>
        </p:txBody>
      </p:sp>
      <p:sp>
        <p:nvSpPr>
          <p:cNvPr id="5" name="Footer Placeholder 4"/>
          <p:cNvSpPr>
            <a:spLocks noGrp="1"/>
          </p:cNvSpPr>
          <p:nvPr>
            <p:ph type="ftr" idx="11"/>
          </p:nvPr>
        </p:nvSpPr>
        <p:spPr/>
        <p:txBody>
          <a:bodyPr/>
          <a:lstStyle>
            <a:lvl1pPr>
              <a:defRPr/>
            </a:lvl1pPr>
          </a:lstStyle>
          <a:p>
            <a:r>
              <a:rPr lang="en-GB" smtClean="0"/>
              <a:t>Rich Kennedy, HP Enterprise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September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Rich Kennedy, HP Enterprise</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rgbClr val="000000"/>
                </a:solidFill>
              </a:rPr>
              <a:t>Agenda</a:t>
            </a:r>
            <a:endParaRPr lang="en-GB" sz="1200" dirty="0">
              <a:solidFill>
                <a:srgbClr val="000000"/>
              </a:solidFill>
            </a:endParaRP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802.18-17/0116r1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8/dcn/17/18-17-0117-00-0000-fcc-tac-removing-rules-technical-inquiry.docx" TargetMode="External"/><Relationship Id="rId2" Type="http://schemas.openxmlformats.org/officeDocument/2006/relationships/hyperlink" Target="https://mentor.ieee.org/802.18/dcn/17/18-17-0115-00-0000-uwb-in-ieee-802-and-fcc-mid-band-spectrum-noi.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September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Rich Kennedy,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a:t>
            </a:r>
            <a:r>
              <a:rPr lang="en-US" dirty="0" smtClean="0">
                <a:latin typeface="Times New Roman" charset="0"/>
              </a:rPr>
              <a:t>802.18 RR-TAG</a:t>
            </a:r>
            <a:r>
              <a:rPr lang="en-US" dirty="0">
                <a:latin typeface="Times New Roman" charset="0"/>
              </a:rPr>
              <a:t/>
            </a:r>
            <a:br>
              <a:rPr lang="en-US" dirty="0">
                <a:latin typeface="Times New Roman" charset="0"/>
              </a:rPr>
            </a:br>
            <a:r>
              <a:rPr lang="en-US" dirty="0" smtClean="0">
                <a:latin typeface="Times New Roman" charset="0"/>
              </a:rPr>
              <a:t>Waikoloa </a:t>
            </a:r>
            <a:r>
              <a:rPr lang="en-US" dirty="0" smtClean="0">
                <a:latin typeface="Times New Roman" charset="0"/>
              </a:rPr>
              <a:t>Opening Report</a:t>
            </a:r>
            <a:endParaRPr lang="en-GB" dirty="0"/>
          </a:p>
        </p:txBody>
      </p:sp>
      <p:sp>
        <p:nvSpPr>
          <p:cNvPr id="3074" name="Rectangle 2"/>
          <p:cNvSpPr>
            <a:spLocks noGrp="1" noChangeArrowheads="1"/>
          </p:cNvSpPr>
          <p:nvPr>
            <p:ph type="body" idx="1"/>
          </p:nvPr>
        </p:nvSpPr>
        <p:spPr>
          <a:xfrm>
            <a:off x="685800" y="1889125"/>
            <a:ext cx="7772400" cy="3968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2017-09-11</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041994"/>
              </p:ext>
            </p:extLst>
          </p:nvPr>
        </p:nvGraphicFramePr>
        <p:xfrm>
          <a:off x="518319" y="3609975"/>
          <a:ext cx="8107362" cy="2486025"/>
        </p:xfrm>
        <a:graphic>
          <a:graphicData uri="http://schemas.openxmlformats.org/presentationml/2006/ole">
            <mc:AlternateContent xmlns:mc="http://schemas.openxmlformats.org/markup-compatibility/2006">
              <mc:Choice xmlns:v="urn:schemas-microsoft-com:vml" Requires="v">
                <p:oleObj spid="_x0000_s3199" name="Document" r:id="rId4" imgW="8253180" imgH="2531134" progId="Word.Document.8">
                  <p:embed/>
                </p:oleObj>
              </mc:Choice>
              <mc:Fallback>
                <p:oleObj name="Document" r:id="rId4" imgW="8253180" imgH="2531134" progId="Word.Document.8">
                  <p:embed/>
                  <p:pic>
                    <p:nvPicPr>
                      <p:cNvPr id="0" name="Picture 3"/>
                      <p:cNvPicPr>
                        <a:picLocks noChangeAspect="1" noChangeArrowheads="1"/>
                      </p:cNvPicPr>
                      <p:nvPr/>
                    </p:nvPicPr>
                    <p:blipFill>
                      <a:blip r:embed="rId5"/>
                      <a:srcRect/>
                      <a:stretch>
                        <a:fillRect/>
                      </a:stretch>
                    </p:blipFill>
                    <p:spPr bwMode="auto">
                      <a:xfrm>
                        <a:off x="518319" y="3609975"/>
                        <a:ext cx="8107362" cy="24860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Any Other Business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Next teleconference: </a:t>
            </a:r>
            <a:r>
              <a:rPr lang="en-US" dirty="0" smtClean="0"/>
              <a:t>September 28</a:t>
            </a:r>
            <a:r>
              <a:rPr lang="en-US" baseline="30000" dirty="0" smtClean="0"/>
              <a:t>th</a:t>
            </a:r>
            <a:r>
              <a:rPr lang="en-US" dirty="0" smtClean="0"/>
              <a:t> at </a:t>
            </a:r>
            <a:r>
              <a:rPr lang="en-US" dirty="0" smtClean="0"/>
              <a:t>2:30pm EDT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September 2017</a:t>
            </a:r>
            <a:endParaRPr lang="en-GB" dirty="0"/>
          </a:p>
        </p:txBody>
      </p:sp>
    </p:spTree>
    <p:extLst>
      <p:ext uri="{BB962C8B-B14F-4D97-AF65-F5344CB8AC3E}">
        <p14:creationId xmlns:p14="http://schemas.microsoft.com/office/powerpoint/2010/main" val="3765227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pPr eaLnBrk="1" hangingPunct="1"/>
            <a:r>
              <a:rPr lang="en-US" sz="4000" dirty="0">
                <a:latin typeface="Times New Roman" charset="0"/>
              </a:rPr>
              <a:t>Agenda</a:t>
            </a:r>
          </a:p>
        </p:txBody>
      </p:sp>
      <p:sp>
        <p:nvSpPr>
          <p:cNvPr id="31746" name="Content Placeholder 2"/>
          <p:cNvSpPr>
            <a:spLocks noGrp="1"/>
          </p:cNvSpPr>
          <p:nvPr>
            <p:ph idx="1"/>
          </p:nvPr>
        </p:nvSpPr>
        <p:spPr>
          <a:xfrm>
            <a:off x="685800" y="2057400"/>
            <a:ext cx="7772400" cy="4267200"/>
          </a:xfrm>
        </p:spPr>
        <p:txBody>
          <a:bodyPr/>
          <a:lstStyle/>
          <a:p>
            <a:pPr>
              <a:buFont typeface="Arial" panose="020B0604020202020204" pitchFamily="34" charset="0"/>
              <a:buChar char="•"/>
            </a:pPr>
            <a:r>
              <a:rPr lang="en-US" altLang="en-US" dirty="0" smtClean="0"/>
              <a:t>Approve </a:t>
            </a:r>
            <a:r>
              <a:rPr lang="en-US" altLang="en-US" dirty="0" smtClean="0"/>
              <a:t>Berlin</a:t>
            </a:r>
            <a:r>
              <a:rPr lang="en-US" altLang="en-US" dirty="0" smtClean="0"/>
              <a:t> </a:t>
            </a:r>
            <a:r>
              <a:rPr lang="en-US" altLang="en-US" dirty="0"/>
              <a:t>minutes</a:t>
            </a:r>
          </a:p>
          <a:p>
            <a:pPr>
              <a:buFont typeface="Arial" panose="020B0604020202020204" pitchFamily="34" charset="0"/>
              <a:buChar char="•"/>
            </a:pPr>
            <a:r>
              <a:rPr lang="en-US" altLang="en-US" dirty="0"/>
              <a:t>Discussion items</a:t>
            </a:r>
          </a:p>
          <a:p>
            <a:pPr lvl="1">
              <a:buFont typeface="Arial" panose="020B0604020202020204" pitchFamily="34" charset="0"/>
              <a:buChar char="•"/>
            </a:pPr>
            <a:r>
              <a:rPr lang="en-US" altLang="en-US" dirty="0"/>
              <a:t>Regulatory work in progress</a:t>
            </a:r>
          </a:p>
          <a:p>
            <a:pPr lvl="1">
              <a:buFont typeface="Arial" panose="020B0604020202020204" pitchFamily="34" charset="0"/>
              <a:buChar char="•"/>
            </a:pPr>
            <a:r>
              <a:rPr lang="en-US" altLang="en-US" dirty="0"/>
              <a:t>Status of completed work</a:t>
            </a:r>
          </a:p>
          <a:p>
            <a:pPr>
              <a:buFont typeface="Arial" panose="020B0604020202020204" pitchFamily="34" charset="0"/>
              <a:buChar char="•"/>
            </a:pPr>
            <a:r>
              <a:rPr lang="en-US" altLang="en-US" dirty="0"/>
              <a:t>Actions </a:t>
            </a:r>
            <a:r>
              <a:rPr lang="en-US" altLang="en-US" dirty="0" smtClean="0"/>
              <a:t>required</a:t>
            </a:r>
          </a:p>
          <a:p>
            <a:pPr lvl="1">
              <a:buFont typeface="Arial" panose="020B0604020202020204" pitchFamily="34" charset="0"/>
              <a:buChar char="•"/>
            </a:pPr>
            <a:r>
              <a:rPr lang="en-US" altLang="en-US" dirty="0" smtClean="0"/>
              <a:t>Draft the IEEE 802 response to the FCC Mid-band NOI</a:t>
            </a:r>
            <a:endParaRPr lang="en-US" altLang="en-US" dirty="0"/>
          </a:p>
          <a:p>
            <a:pPr>
              <a:buFont typeface="Arial" panose="020B0604020202020204" pitchFamily="34" charset="0"/>
              <a:buChar char="•"/>
            </a:pPr>
            <a:r>
              <a:rPr lang="en-US" altLang="en-US" dirty="0" smtClean="0"/>
              <a:t>AOB </a:t>
            </a:r>
            <a:r>
              <a:rPr lang="en-US" altLang="en-US" dirty="0"/>
              <a:t>and Adjourn</a:t>
            </a:r>
          </a:p>
        </p:txBody>
      </p:sp>
      <p:sp>
        <p:nvSpPr>
          <p:cNvPr id="7" name="Date Placeholder 6"/>
          <p:cNvSpPr>
            <a:spLocks noGrp="1"/>
          </p:cNvSpPr>
          <p:nvPr>
            <p:ph type="dt" sz="quarter" idx="4294967295"/>
          </p:nvPr>
        </p:nvSpPr>
        <p:spPr>
          <a:xfrm>
            <a:off x="696912" y="333375"/>
            <a:ext cx="1589087" cy="276225"/>
          </a:xfrm>
          <a:prstGeom prst="rect">
            <a:avLst/>
          </a:prstGeom>
        </p:spPr>
        <p:txBody>
          <a:bodyPr/>
          <a:lstStyle/>
          <a:p>
            <a:pPr>
              <a:defRPr/>
            </a:pPr>
            <a:r>
              <a:rPr lang="en-US" dirty="0" smtClean="0"/>
              <a:t>September 2017</a:t>
            </a:r>
            <a:endParaRPr lang="en-US" dirty="0"/>
          </a:p>
        </p:txBody>
      </p:sp>
      <p:sp>
        <p:nvSpPr>
          <p:cNvPr id="2" name="Slide Number Placeholder 1"/>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3" name="Footer Placeholder 2"/>
          <p:cNvSpPr>
            <a:spLocks noGrp="1"/>
          </p:cNvSpPr>
          <p:nvPr>
            <p:ph type="ftr" idx="14"/>
          </p:nvPr>
        </p:nvSpPr>
        <p:spPr/>
        <p:txBody>
          <a:bodyPr/>
          <a:lstStyle/>
          <a:p>
            <a:r>
              <a:rPr lang="en-GB" smtClean="0"/>
              <a:t>Rich Kennedy, HP Enterprise</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smtClean="0">
                <a:solidFill>
                  <a:schemeClr val="tx1"/>
                </a:solidFill>
              </a:rPr>
              <a:t>Agenda</a:t>
            </a:r>
            <a:endParaRPr lang="en-US" sz="1200" dirty="0">
              <a:solidFill>
                <a:schemeClr val="tx1"/>
              </a:solidFill>
            </a:endParaRPr>
          </a:p>
        </p:txBody>
      </p:sp>
    </p:spTree>
    <p:extLst>
      <p:ext uri="{BB962C8B-B14F-4D97-AF65-F5344CB8AC3E}">
        <p14:creationId xmlns:p14="http://schemas.microsoft.com/office/powerpoint/2010/main" val="27319483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6"/>
          <p:cNvSpPr>
            <a:spLocks noGrp="1"/>
          </p:cNvSpPr>
          <p:nvPr>
            <p:ph type="title"/>
          </p:nvPr>
        </p:nvSpPr>
        <p:spPr/>
        <p:txBody>
          <a:bodyPr/>
          <a:lstStyle/>
          <a:p>
            <a:r>
              <a:rPr lang="en-US" altLang="en-US" sz="3600" dirty="0" smtClean="0"/>
              <a:t>Discussion Items</a:t>
            </a:r>
          </a:p>
        </p:txBody>
      </p:sp>
      <p:sp>
        <p:nvSpPr>
          <p:cNvPr id="18435" name="Subtitle 7"/>
          <p:cNvSpPr>
            <a:spLocks noGrp="1"/>
          </p:cNvSpPr>
          <p:nvPr>
            <p:ph idx="1"/>
          </p:nvPr>
        </p:nvSpPr>
        <p:spPr>
          <a:xfrm>
            <a:off x="685800" y="2135187"/>
            <a:ext cx="7770813" cy="4265613"/>
          </a:xfrm>
        </p:spPr>
        <p:txBody>
          <a:bodyPr/>
          <a:lstStyle/>
          <a:p>
            <a:pPr>
              <a:buFont typeface="Arial" panose="020B0604020202020204" pitchFamily="34" charset="0"/>
              <a:buChar char="•"/>
            </a:pPr>
            <a:r>
              <a:rPr lang="en-US" altLang="en-US" sz="2000" dirty="0" smtClean="0"/>
              <a:t>Americas updates</a:t>
            </a:r>
          </a:p>
          <a:p>
            <a:pPr lvl="1">
              <a:buFont typeface="Arial" panose="020B0604020202020204" pitchFamily="34" charset="0"/>
              <a:buChar char="•"/>
            </a:pPr>
            <a:r>
              <a:rPr lang="en-US" altLang="en-US" sz="1600" dirty="0" smtClean="0"/>
              <a:t>FCC 17-104 Mid-band Notice of Inquiry</a:t>
            </a:r>
          </a:p>
          <a:p>
            <a:pPr lvl="1">
              <a:buFont typeface="Arial" panose="020B0604020202020204" pitchFamily="34" charset="0"/>
              <a:buChar char="•"/>
            </a:pPr>
            <a:r>
              <a:rPr lang="en-US" altLang="en-US" sz="1600" dirty="0" smtClean="0"/>
              <a:t>More legislation to limit Wi-Fi in schools</a:t>
            </a:r>
          </a:p>
          <a:p>
            <a:pPr lvl="1">
              <a:buFont typeface="Arial" panose="020B0604020202020204" pitchFamily="34" charset="0"/>
              <a:buChar char="•"/>
            </a:pPr>
            <a:r>
              <a:rPr lang="en-US" altLang="en-US" sz="1600" dirty="0" smtClean="0"/>
              <a:t>FCC Technical Advisory Council inquiry into the removal of regulations</a:t>
            </a:r>
            <a:endParaRPr lang="en-US" altLang="en-US" sz="1600" dirty="0" smtClean="0"/>
          </a:p>
          <a:p>
            <a:pPr>
              <a:buFont typeface="Arial" panose="020B0604020202020204" pitchFamily="34" charset="0"/>
              <a:buChar char="•"/>
            </a:pPr>
            <a:r>
              <a:rPr lang="en-US" altLang="en-US" sz="2000" dirty="0" smtClean="0"/>
              <a:t>EMEA updates</a:t>
            </a:r>
          </a:p>
          <a:p>
            <a:pPr lvl="1">
              <a:buFont typeface="Arial" panose="020B0604020202020204" pitchFamily="34" charset="0"/>
              <a:buChar char="•"/>
            </a:pPr>
            <a:r>
              <a:rPr lang="en-US" altLang="en-US" sz="1600" dirty="0" smtClean="0"/>
              <a:t>6 </a:t>
            </a:r>
            <a:r>
              <a:rPr lang="en-US" altLang="en-US" sz="1600" dirty="0" smtClean="0"/>
              <a:t>GHz Band opening study in </a:t>
            </a:r>
            <a:r>
              <a:rPr lang="en-US" altLang="en-US" sz="1600" dirty="0" smtClean="0"/>
              <a:t>“process”</a:t>
            </a:r>
          </a:p>
          <a:p>
            <a:pPr lvl="1">
              <a:buFont typeface="Arial" panose="020B0604020202020204" pitchFamily="34" charset="0"/>
              <a:buChar char="•"/>
            </a:pPr>
            <a:r>
              <a:rPr lang="en-US" altLang="en-US" sz="1600" dirty="0" smtClean="0"/>
              <a:t>60 GHz proceeding(s)</a:t>
            </a:r>
            <a:endParaRPr lang="en-US" altLang="en-US" sz="1600" dirty="0" smtClean="0"/>
          </a:p>
          <a:p>
            <a:pPr>
              <a:buFont typeface="Arial" panose="020B0604020202020204" pitchFamily="34" charset="0"/>
              <a:buChar char="•"/>
            </a:pPr>
            <a:r>
              <a:rPr lang="en-US" altLang="en-US" sz="2000" dirty="0" smtClean="0"/>
              <a:t>APAC </a:t>
            </a:r>
            <a:r>
              <a:rPr lang="en-US" altLang="en-US" sz="2000" dirty="0" smtClean="0"/>
              <a:t>updates</a:t>
            </a:r>
          </a:p>
          <a:p>
            <a:pPr lvl="1">
              <a:buFont typeface="Arial" panose="020B0604020202020204" pitchFamily="34" charset="0"/>
              <a:buChar char="•"/>
            </a:pPr>
            <a:r>
              <a:rPr lang="en-US" altLang="en-US" sz="1600" dirty="0" smtClean="0"/>
              <a:t>ACMA </a:t>
            </a:r>
            <a:endParaRPr lang="en-US" altLang="en-US" sz="1600" dirty="0" smtClean="0"/>
          </a:p>
        </p:txBody>
      </p:sp>
      <p:sp>
        <p:nvSpPr>
          <p:cNvPr id="2" name="Slide Number Placeholder 1"/>
          <p:cNvSpPr>
            <a:spLocks noGrp="1"/>
          </p:cNvSpPr>
          <p:nvPr>
            <p:ph type="sldNum" idx="12"/>
          </p:nvPr>
        </p:nvSpPr>
        <p:spPr/>
        <p:txBody>
          <a:bodyPr/>
          <a:lstStyle/>
          <a:p>
            <a:r>
              <a:rPr lang="en-GB" smtClean="0"/>
              <a:t>Slide </a:t>
            </a:r>
            <a:fld id="{DE40C9FC-4879-4F20-9ECA-A574A90476B7}" type="slidenum">
              <a:rPr lang="en-GB" smtClean="0"/>
              <a:pPr/>
              <a:t>3</a:t>
            </a:fld>
            <a:endParaRPr lang="en-GB"/>
          </a:p>
        </p:txBody>
      </p:sp>
      <p:sp>
        <p:nvSpPr>
          <p:cNvPr id="5" name="Footer Placeholder 4"/>
          <p:cNvSpPr>
            <a:spLocks noGrp="1"/>
          </p:cNvSpPr>
          <p:nvPr>
            <p:ph type="ftr" idx="14"/>
          </p:nvPr>
        </p:nvSpPr>
        <p:spPr/>
        <p:txBody>
          <a:bodyPr/>
          <a:lstStyle/>
          <a:p>
            <a:pPr>
              <a:defRPr/>
            </a:pPr>
            <a:r>
              <a:rPr lang="en-US" smtClean="0"/>
              <a:t>Rich Kennedy, HP Enterprise</a:t>
            </a:r>
            <a:endParaRPr lang="en-US"/>
          </a:p>
        </p:txBody>
      </p:sp>
      <p:sp>
        <p:nvSpPr>
          <p:cNvPr id="4" name="Date Placeholder 3"/>
          <p:cNvSpPr>
            <a:spLocks noGrp="1"/>
          </p:cNvSpPr>
          <p:nvPr>
            <p:ph type="dt" idx="15"/>
          </p:nvPr>
        </p:nvSpPr>
        <p:spPr/>
        <p:txBody>
          <a:bodyPr/>
          <a:lstStyle/>
          <a:p>
            <a:pPr>
              <a:defRPr/>
            </a:pPr>
            <a:r>
              <a:rPr lang="en-US" smtClean="0"/>
              <a:t>September 2017</a:t>
            </a:r>
            <a:endParaRPr lang="en-US"/>
          </a:p>
        </p:txBody>
      </p:sp>
    </p:spTree>
    <p:extLst>
      <p:ext uri="{BB962C8B-B14F-4D97-AF65-F5344CB8AC3E}">
        <p14:creationId xmlns:p14="http://schemas.microsoft.com/office/powerpoint/2010/main" val="7760516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Americas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FCC </a:t>
            </a:r>
            <a:r>
              <a:rPr lang="en-US" dirty="0" smtClean="0"/>
              <a:t>Mid-band Notice of Inquiry</a:t>
            </a:r>
            <a:endParaRPr lang="en-US" dirty="0" smtClean="0"/>
          </a:p>
          <a:p>
            <a:pPr lvl="1">
              <a:buFont typeface="Arial" panose="020B0604020202020204" pitchFamily="34" charset="0"/>
              <a:buChar char="•"/>
            </a:pPr>
            <a:r>
              <a:rPr lang="en-US" dirty="0" smtClean="0"/>
              <a:t>See Action Items</a:t>
            </a:r>
          </a:p>
          <a:p>
            <a:pPr lvl="1">
              <a:buFont typeface="Arial" panose="020B0604020202020204" pitchFamily="34" charset="0"/>
              <a:buChar char="•"/>
            </a:pPr>
            <a:r>
              <a:rPr lang="en-US" dirty="0" smtClean="0"/>
              <a:t>Coexistence with UWB</a:t>
            </a:r>
          </a:p>
          <a:p>
            <a:pPr lvl="2">
              <a:buFont typeface="Arial" panose="020B0604020202020204" pitchFamily="34" charset="0"/>
              <a:buChar char="•"/>
            </a:pPr>
            <a:r>
              <a:rPr lang="en-US" sz="1600" dirty="0">
                <a:hlinkClick r:id="rId2"/>
              </a:rPr>
              <a:t>https://</a:t>
            </a:r>
            <a:r>
              <a:rPr lang="en-US" sz="1600" dirty="0" smtClean="0">
                <a:hlinkClick r:id="rId2"/>
              </a:rPr>
              <a:t>mentor.ieee.org/802.18/dcn/17/18-17-0115-00-0000-uwb-in-ieee-802-and-fcc-mid-band-spectrum-noi.pptx</a:t>
            </a:r>
            <a:r>
              <a:rPr lang="en-US" sz="1600" dirty="0" smtClean="0"/>
              <a:t> </a:t>
            </a:r>
            <a:endParaRPr lang="en-US" sz="1600" dirty="0" smtClean="0"/>
          </a:p>
          <a:p>
            <a:pPr>
              <a:buFont typeface="Arial" panose="020B0604020202020204" pitchFamily="34" charset="0"/>
              <a:buChar char="•"/>
            </a:pPr>
            <a:r>
              <a:rPr lang="en-US" altLang="en-US" sz="2000" dirty="0"/>
              <a:t>FCC Technical Advisory Council inquiry into the removal of </a:t>
            </a:r>
            <a:r>
              <a:rPr lang="en-US" altLang="en-US" sz="2000" dirty="0" smtClean="0"/>
              <a:t>regulations</a:t>
            </a:r>
            <a:endParaRPr lang="en-US" altLang="en-US" sz="2200" dirty="0"/>
          </a:p>
          <a:p>
            <a:pPr lvl="1">
              <a:buFont typeface="Arial" panose="020B0604020202020204" pitchFamily="34" charset="0"/>
              <a:buChar char="•"/>
            </a:pPr>
            <a:r>
              <a:rPr lang="en-US" altLang="en-US" sz="1600" dirty="0">
                <a:hlinkClick r:id="rId3"/>
              </a:rPr>
              <a:t>https://</a:t>
            </a:r>
            <a:r>
              <a:rPr lang="en-US" altLang="en-US" sz="1600" dirty="0" smtClean="0">
                <a:hlinkClick r:id="rId3"/>
              </a:rPr>
              <a:t>mentor.ieee.org/802.18/dcn/17/18-17-0117-00-0000-fcc-tac-removing-rules-technical-inquiry.docx</a:t>
            </a:r>
            <a:r>
              <a:rPr lang="en-US" altLang="en-US" sz="1600" dirty="0" smtClean="0"/>
              <a:t> </a:t>
            </a:r>
            <a:endParaRPr lang="en-US" alt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September 2017</a:t>
            </a:r>
            <a:endParaRPr lang="en-GB" dirty="0"/>
          </a:p>
        </p:txBody>
      </p:sp>
    </p:spTree>
    <p:extLst>
      <p:ext uri="{BB962C8B-B14F-4D97-AF65-F5344CB8AC3E}">
        <p14:creationId xmlns:p14="http://schemas.microsoft.com/office/powerpoint/2010/main" val="383825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EMEA</a:t>
            </a:r>
            <a:endParaRPr lang="en-US" dirty="0"/>
          </a:p>
        </p:txBody>
      </p:sp>
      <p:sp>
        <p:nvSpPr>
          <p:cNvPr id="3" name="Content Placeholder 2"/>
          <p:cNvSpPr>
            <a:spLocks noGrp="1"/>
          </p:cNvSpPr>
          <p:nvPr>
            <p:ph idx="1"/>
          </p:nvPr>
        </p:nvSpPr>
        <p:spPr>
          <a:xfrm>
            <a:off x="685800" y="1981200"/>
            <a:ext cx="7770813" cy="4419600"/>
          </a:xfrm>
        </p:spPr>
        <p:txBody>
          <a:bodyPr/>
          <a:lstStyle/>
          <a:p>
            <a:pPr>
              <a:buFont typeface="Arial" panose="020B0604020202020204" pitchFamily="34" charset="0"/>
              <a:buChar char="•"/>
            </a:pPr>
            <a:r>
              <a:rPr lang="en-US" sz="2000" dirty="0" smtClean="0"/>
              <a:t>Radio Equipment Directive issues resolved </a:t>
            </a:r>
          </a:p>
          <a:p>
            <a:pPr lvl="1">
              <a:buFont typeface="Arial" panose="020B0604020202020204" pitchFamily="34" charset="0"/>
              <a:buChar char="•"/>
            </a:pPr>
            <a:r>
              <a:rPr lang="en-US" sz="1800" dirty="0" smtClean="0"/>
              <a:t>EC asking for Receiver Sensitivity requirement to:</a:t>
            </a:r>
          </a:p>
          <a:p>
            <a:pPr lvl="2">
              <a:buFont typeface="Arial" panose="020B0604020202020204" pitchFamily="34" charset="0"/>
              <a:buChar char="•"/>
            </a:pPr>
            <a:r>
              <a:rPr lang="en-US" sz="1600" dirty="0" smtClean="0"/>
              <a:t>EN 300 328 (2.4 GHz)</a:t>
            </a:r>
          </a:p>
          <a:p>
            <a:pPr lvl="2">
              <a:buFont typeface="Arial" panose="020B0604020202020204" pitchFamily="34" charset="0"/>
              <a:buChar char="•"/>
            </a:pPr>
            <a:r>
              <a:rPr lang="en-US" sz="1600" dirty="0" smtClean="0"/>
              <a:t>EN 301 893 (5 GHz)</a:t>
            </a:r>
          </a:p>
          <a:p>
            <a:pPr lvl="2">
              <a:buFont typeface="Arial" panose="020B0604020202020204" pitchFamily="34" charset="0"/>
              <a:buChar char="•"/>
            </a:pPr>
            <a:r>
              <a:rPr lang="en-US" sz="1600" dirty="0" smtClean="0"/>
              <a:t>EN 302 567 (60 GHz)</a:t>
            </a:r>
            <a:endParaRPr lang="en-US" sz="1600" dirty="0" smtClean="0"/>
          </a:p>
          <a:p>
            <a:pPr>
              <a:buFont typeface="Arial" panose="020B0604020202020204" pitchFamily="34" charset="0"/>
              <a:buChar char="•"/>
            </a:pPr>
            <a:r>
              <a:rPr lang="en-US" sz="2000" dirty="0" smtClean="0"/>
              <a:t>ETSI </a:t>
            </a:r>
            <a:r>
              <a:rPr lang="en-US" sz="2000" dirty="0" smtClean="0"/>
              <a:t>TC BRAN #</a:t>
            </a:r>
            <a:r>
              <a:rPr lang="en-US" sz="2000" dirty="0" smtClean="0"/>
              <a:t>95 </a:t>
            </a:r>
            <a:r>
              <a:rPr lang="en-US" sz="2000" dirty="0" smtClean="0"/>
              <a:t>results</a:t>
            </a:r>
          </a:p>
          <a:p>
            <a:pPr lvl="1">
              <a:buFont typeface="Arial" panose="020B0604020202020204" pitchFamily="34" charset="0"/>
              <a:buChar char="•"/>
            </a:pPr>
            <a:r>
              <a:rPr lang="en-US" sz="1600" dirty="0" smtClean="0"/>
              <a:t>TR </a:t>
            </a:r>
            <a:r>
              <a:rPr lang="en-US" sz="1600" dirty="0" smtClean="0"/>
              <a:t>103 524 </a:t>
            </a:r>
            <a:r>
              <a:rPr lang="en-US" sz="1600" dirty="0" err="1" smtClean="0"/>
              <a:t>SRdoc</a:t>
            </a:r>
            <a:r>
              <a:rPr lang="en-US" sz="1600" dirty="0" smtClean="0"/>
              <a:t> for 6 GHz band studies </a:t>
            </a:r>
            <a:r>
              <a:rPr lang="en-US" sz="1600" dirty="0" smtClean="0"/>
              <a:t>nearly complete; needs interference mitigation information</a:t>
            </a:r>
            <a:endParaRPr lang="en-US" sz="1600" dirty="0" smtClean="0"/>
          </a:p>
          <a:p>
            <a:pPr lvl="1">
              <a:buFont typeface="Arial" panose="020B0604020202020204" pitchFamily="34" charset="0"/>
              <a:buChar char="•"/>
            </a:pPr>
            <a:r>
              <a:rPr lang="en-US" sz="1600" dirty="0" smtClean="0"/>
              <a:t>Work started on next revision of EN 301 893; discussion of 60 GHz Receiver Sensitivity requirement</a:t>
            </a:r>
            <a:endParaRPr lang="en-US" sz="1600" dirty="0" smtClean="0"/>
          </a:p>
          <a:p>
            <a:pPr>
              <a:buFont typeface="Arial" panose="020B0604020202020204" pitchFamily="34" charset="0"/>
              <a:buChar char="•"/>
            </a:pPr>
            <a:r>
              <a:rPr lang="en-US" sz="2000" dirty="0" smtClean="0"/>
              <a:t>6 GHz project </a:t>
            </a:r>
            <a:r>
              <a:rPr lang="en-US" sz="2000" dirty="0" smtClean="0"/>
              <a:t>“started”</a:t>
            </a:r>
            <a:endParaRPr lang="en-US" sz="2000" dirty="0" smtClean="0"/>
          </a:p>
          <a:p>
            <a:pPr lvl="1">
              <a:buFont typeface="Arial" panose="020B0604020202020204" pitchFamily="34" charset="0"/>
              <a:buChar char="•"/>
            </a:pPr>
            <a:r>
              <a:rPr lang="en-US" sz="1600" dirty="0" smtClean="0"/>
              <a:t>WGSE (Spectrum Engineering) PT24 was to begin work on 6 GHz </a:t>
            </a:r>
            <a:r>
              <a:rPr lang="en-US" sz="1600" dirty="0" err="1" smtClean="0"/>
              <a:t>SRdoc</a:t>
            </a:r>
            <a:r>
              <a:rPr lang="en-US" sz="1600" dirty="0" smtClean="0"/>
              <a:t>, but Chair decided he must wait for LS responses from SE19 and SE40 (representing spectrum incumbents)</a:t>
            </a:r>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September 2017</a:t>
            </a:r>
            <a:endParaRPr lang="en-GB" dirty="0"/>
          </a:p>
        </p:txBody>
      </p:sp>
    </p:spTree>
    <p:extLst>
      <p:ext uri="{BB962C8B-B14F-4D97-AF65-F5344CB8AC3E}">
        <p14:creationId xmlns:p14="http://schemas.microsoft.com/office/powerpoint/2010/main" val="3703799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EMEA [2]</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60 GHz proceeding(s</a:t>
            </a:r>
            <a:r>
              <a:rPr lang="en-US" altLang="en-US" dirty="0" smtClean="0"/>
              <a:t>)</a:t>
            </a:r>
          </a:p>
          <a:p>
            <a:pPr lvl="1">
              <a:buFont typeface="Arial" panose="020B0604020202020204" pitchFamily="34" charset="0"/>
              <a:buChar char="•"/>
            </a:pPr>
            <a:r>
              <a:rPr lang="en-US" dirty="0" smtClean="0"/>
              <a:t>Current ITC allocation overlaps two 802.11ad channels</a:t>
            </a:r>
          </a:p>
          <a:p>
            <a:pPr lvl="1">
              <a:buFont typeface="Arial" panose="020B0604020202020204" pitchFamily="34" charset="0"/>
              <a:buChar char="•"/>
            </a:pPr>
            <a:r>
              <a:rPr lang="en-US" dirty="0" smtClean="0"/>
              <a:t>New study asked for to looking into making channelization adjustments to reduce this to a single channel</a:t>
            </a:r>
          </a:p>
          <a:p>
            <a:pPr lvl="1">
              <a:buFont typeface="Arial" panose="020B0604020202020204" pitchFamily="34" charset="0"/>
              <a:buChar char="•"/>
            </a:pPr>
            <a:r>
              <a:rPr lang="en-US" dirty="0" smtClean="0"/>
              <a:t>New </a:t>
            </a:r>
            <a:r>
              <a:rPr lang="en-US" dirty="0" err="1" smtClean="0"/>
              <a:t>SRdoc</a:t>
            </a:r>
            <a:r>
              <a:rPr lang="en-US" dirty="0" smtClean="0"/>
              <a:t> </a:t>
            </a:r>
            <a:r>
              <a:rPr lang="en-US" dirty="0" err="1" smtClean="0"/>
              <a:t>proponenets</a:t>
            </a:r>
            <a:r>
              <a:rPr lang="en-US" dirty="0" smtClean="0"/>
              <a:t> asked to wait until TC ITC is done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September 2017</a:t>
            </a:r>
            <a:endParaRPr lang="en-GB" dirty="0"/>
          </a:p>
        </p:txBody>
      </p:sp>
    </p:spTree>
    <p:extLst>
      <p:ext uri="{BB962C8B-B14F-4D97-AF65-F5344CB8AC3E}">
        <p14:creationId xmlns:p14="http://schemas.microsoft.com/office/powerpoint/2010/main" val="11332490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APAC</a:t>
            </a:r>
            <a:endParaRPr lang="en-US" dirty="0"/>
          </a:p>
        </p:txBody>
      </p:sp>
      <p:sp>
        <p:nvSpPr>
          <p:cNvPr id="3" name="Content Placeholder 2"/>
          <p:cNvSpPr>
            <a:spLocks noGrp="1"/>
          </p:cNvSpPr>
          <p:nvPr>
            <p:ph idx="1"/>
          </p:nvPr>
        </p:nvSpPr>
        <p:spPr>
          <a:xfrm>
            <a:off x="685800" y="1981200"/>
            <a:ext cx="7924800" cy="4343400"/>
          </a:xfrm>
        </p:spPr>
        <p:txBody>
          <a:bodyPr/>
          <a:lstStyle/>
          <a:p>
            <a:pPr>
              <a:buFont typeface="Arial" panose="020B0604020202020204" pitchFamily="34" charset="0"/>
              <a:buChar char="•"/>
            </a:pPr>
            <a:r>
              <a:rPr lang="en-US" altLang="en-US" dirty="0" smtClean="0"/>
              <a:t>Australia Communications and Media Authority (ACMA) new consultation</a:t>
            </a:r>
          </a:p>
          <a:p>
            <a:pPr lvl="1">
              <a:buFont typeface="Arial" panose="020B0604020202020204" pitchFamily="34" charset="0"/>
              <a:buChar char="•"/>
            </a:pPr>
            <a:r>
              <a:rPr lang="en-US" dirty="0"/>
              <a:t>Review of Interference Management Principles</a:t>
            </a:r>
          </a:p>
          <a:p>
            <a:pPr lvl="1">
              <a:buFont typeface="Arial" panose="020B0604020202020204" pitchFamily="34" charset="0"/>
              <a:buChar char="•"/>
            </a:pPr>
            <a:r>
              <a:rPr lang="en-US" sz="1800" kern="1200" dirty="0">
                <a:solidFill>
                  <a:schemeClr val="dk1"/>
                </a:solidFill>
              </a:rPr>
              <a:t>The ACMA investigates complaints of interference to </a:t>
            </a:r>
            <a:r>
              <a:rPr lang="en-US" sz="1800" kern="1200" dirty="0" err="1">
                <a:solidFill>
                  <a:schemeClr val="dk1"/>
                </a:solidFill>
              </a:rPr>
              <a:t>radiocommunications</a:t>
            </a:r>
            <a:r>
              <a:rPr lang="en-US" sz="1800" kern="1200" dirty="0">
                <a:solidFill>
                  <a:schemeClr val="dk1"/>
                </a:solidFill>
              </a:rPr>
              <a:t> services in accordance with a set of Interference Management Principles developed in 2004 by the Australian Communications Authority (a predecessor to the ACMA) in consultation with industry representatives.  However, technology and regulatory practice has changed significantly since 2004. To ensure that compliance resources are used effectively and efficiently in response to complaints of interference, the ACMA proposes to adopt new Interference Management Principles. Once </a:t>
            </a:r>
            <a:r>
              <a:rPr lang="en-US" sz="1800" kern="1200" dirty="0" err="1">
                <a:solidFill>
                  <a:schemeClr val="dk1"/>
                </a:solidFill>
              </a:rPr>
              <a:t>finalised</a:t>
            </a:r>
            <a:r>
              <a:rPr lang="en-US" sz="1800" kern="1200" dirty="0">
                <a:solidFill>
                  <a:schemeClr val="dk1"/>
                </a:solidFill>
              </a:rPr>
              <a:t>, these principles will support the development of policies and processes about the management and effective resolution of interference issues, including the role and responsibilities of the </a:t>
            </a:r>
            <a:r>
              <a:rPr lang="en-US" sz="1800" kern="1200" dirty="0" smtClean="0">
                <a:solidFill>
                  <a:schemeClr val="dk1"/>
                </a:solidFill>
              </a:rPr>
              <a:t>ACMA.</a:t>
            </a:r>
            <a:endParaRPr lang="en-US" altLang="en-US" sz="1800" dirty="0"/>
          </a:p>
          <a:p>
            <a:pPr lvl="1">
              <a:buFont typeface="Arial" panose="020B0604020202020204" pitchFamily="34" charset="0"/>
              <a:buChar char="•"/>
            </a:pPr>
            <a:endParaRPr lang="en-US" altLang="en-US" dirty="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Rich Kennedy, HP Enterprise</a:t>
            </a:r>
            <a:endParaRPr lang="en-GB" dirty="0"/>
          </a:p>
        </p:txBody>
      </p:sp>
      <p:sp>
        <p:nvSpPr>
          <p:cNvPr id="6" name="Date Placeholder 5"/>
          <p:cNvSpPr>
            <a:spLocks noGrp="1"/>
          </p:cNvSpPr>
          <p:nvPr>
            <p:ph type="dt" idx="15"/>
          </p:nvPr>
        </p:nvSpPr>
        <p:spPr/>
        <p:txBody>
          <a:bodyPr/>
          <a:lstStyle/>
          <a:p>
            <a:r>
              <a:rPr lang="en-US" smtClean="0"/>
              <a:t>September 2017</a:t>
            </a:r>
            <a:endParaRPr lang="en-GB" dirty="0"/>
          </a:p>
        </p:txBody>
      </p:sp>
    </p:spTree>
    <p:extLst>
      <p:ext uri="{BB962C8B-B14F-4D97-AF65-F5344CB8AC3E}">
        <p14:creationId xmlns:p14="http://schemas.microsoft.com/office/powerpoint/2010/main" val="35625792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Actions Required</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smtClean="0"/>
              <a:t>FCC Mid-band Spectrum NOI response</a:t>
            </a:r>
          </a:p>
          <a:p>
            <a:pPr>
              <a:buFont typeface="Arial" panose="020B0604020202020204" pitchFamily="34" charset="0"/>
              <a:buChar char="•"/>
            </a:pPr>
            <a:r>
              <a:rPr lang="en-US" altLang="en-US" dirty="0" smtClean="0"/>
              <a:t>“</a:t>
            </a:r>
            <a:r>
              <a:rPr lang="en-US" dirty="0"/>
              <a:t>Exploring Flexible Use in Mid-Band Spectrum Between 3.7 GHz and 24 </a:t>
            </a:r>
            <a:r>
              <a:rPr lang="en-US" dirty="0" smtClean="0"/>
              <a:t>GHz”</a:t>
            </a:r>
            <a:endParaRPr lang="en-US" altLang="en-US" dirty="0" smtClean="0"/>
          </a:p>
          <a:p>
            <a:pPr lvl="1">
              <a:buFont typeface="Arial" panose="020B0604020202020204" pitchFamily="34" charset="0"/>
              <a:buChar char="•"/>
            </a:pPr>
            <a:r>
              <a:rPr lang="en-US" altLang="en-US" dirty="0" smtClean="0"/>
              <a:t>Due October 2</a:t>
            </a:r>
            <a:r>
              <a:rPr lang="en-US" altLang="en-US" baseline="30000" dirty="0" smtClean="0"/>
              <a:t>nd</a:t>
            </a:r>
            <a:r>
              <a:rPr lang="en-US" altLang="en-US" dirty="0" smtClean="0"/>
              <a:t>, so must be completed this week</a:t>
            </a:r>
          </a:p>
          <a:p>
            <a:pPr lvl="1">
              <a:buFont typeface="Arial" panose="020B0604020202020204" pitchFamily="34" charset="0"/>
              <a:buChar char="•"/>
            </a:pPr>
            <a:r>
              <a:rPr lang="en-US" altLang="en-US" dirty="0" smtClean="0"/>
              <a:t>Will review Tuesday AM2</a:t>
            </a:r>
          </a:p>
          <a:p>
            <a:pPr lvl="1">
              <a:buFont typeface="Arial" panose="020B0604020202020204" pitchFamily="34" charset="0"/>
              <a:buChar char="•"/>
            </a:pPr>
            <a:r>
              <a:rPr lang="en-US" altLang="en-US" dirty="0" smtClean="0"/>
              <a:t>Ad hoc drafting Tuesday/Wednesday</a:t>
            </a:r>
          </a:p>
          <a:p>
            <a:pPr lvl="1">
              <a:buFont typeface="Arial" panose="020B0604020202020204" pitchFamily="34" charset="0"/>
              <a:buChar char="•"/>
            </a:pPr>
            <a:r>
              <a:rPr lang="en-US" altLang="en-US" dirty="0" smtClean="0"/>
              <a:t>Vote to approve Thursday AM1/AM2</a:t>
            </a:r>
            <a:endParaRPr lang="en-US" altLang="en-US" dirty="0" smtClean="0"/>
          </a:p>
        </p:txBody>
      </p:sp>
      <p:sp>
        <p:nvSpPr>
          <p:cNvPr id="6" name="Slide Number Placeholder 5"/>
          <p:cNvSpPr>
            <a:spLocks noGrp="1"/>
          </p:cNvSpPr>
          <p:nvPr>
            <p:ph type="sldNum" sz="quarter" idx="12"/>
          </p:nvPr>
        </p:nvSpPr>
        <p:spPr/>
        <p:txBody>
          <a:bodyPr/>
          <a:lstStyle/>
          <a:p>
            <a:pPr>
              <a:defRPr/>
            </a:pPr>
            <a:r>
              <a:rPr lang="en-US" altLang="en-US" smtClean="0"/>
              <a:t>Slide </a:t>
            </a:r>
            <a:fld id="{2BB90ECF-03D6-4833-9AEB-C6122C9F4DEF}" type="slidenum">
              <a:rPr lang="en-US" altLang="en-US" smtClean="0"/>
              <a:pPr>
                <a:defRPr/>
              </a:pPr>
              <a:t>8</a:t>
            </a:fld>
            <a:endParaRPr lang="en-US" altLang="en-US"/>
          </a:p>
        </p:txBody>
      </p:sp>
      <p:sp>
        <p:nvSpPr>
          <p:cNvPr id="7" name="Date Placeholder 6"/>
          <p:cNvSpPr>
            <a:spLocks noGrp="1"/>
          </p:cNvSpPr>
          <p:nvPr>
            <p:ph type="dt" idx="15"/>
          </p:nvPr>
        </p:nvSpPr>
        <p:spPr/>
        <p:txBody>
          <a:bodyPr/>
          <a:lstStyle/>
          <a:p>
            <a:r>
              <a:rPr lang="en-US" smtClean="0"/>
              <a:t>September 2017</a:t>
            </a:r>
            <a:endParaRPr lang="en-GB" dirty="0"/>
          </a:p>
        </p:txBody>
      </p:sp>
      <p:sp>
        <p:nvSpPr>
          <p:cNvPr id="8" name="Footer Placeholder 7"/>
          <p:cNvSpPr>
            <a:spLocks noGrp="1"/>
          </p:cNvSpPr>
          <p:nvPr>
            <p:ph type="ftr" idx="14"/>
          </p:nvPr>
        </p:nvSpPr>
        <p:spPr/>
        <p:txBody>
          <a:bodyPr/>
          <a:lstStyle/>
          <a:p>
            <a:r>
              <a:rPr lang="en-GB" smtClean="0"/>
              <a:t>Rich Kennedy, HP Enterprise</a:t>
            </a:r>
            <a:endParaRPr lang="en-GB" dirty="0"/>
          </a:p>
        </p:txBody>
      </p:sp>
    </p:spTree>
    <p:extLst>
      <p:ext uri="{BB962C8B-B14F-4D97-AF65-F5344CB8AC3E}">
        <p14:creationId xmlns:p14="http://schemas.microsoft.com/office/powerpoint/2010/main" val="8947928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NOI Information</a:t>
            </a:r>
            <a:endParaRPr lang="en-US" dirty="0"/>
          </a:p>
        </p:txBody>
      </p:sp>
      <p:sp>
        <p:nvSpPr>
          <p:cNvPr id="3" name="Content Placeholder 2"/>
          <p:cNvSpPr>
            <a:spLocks noGrp="1"/>
          </p:cNvSpPr>
          <p:nvPr>
            <p:ph sz="half" idx="1"/>
          </p:nvPr>
        </p:nvSpPr>
        <p:spPr>
          <a:xfrm>
            <a:off x="685800" y="1981200"/>
            <a:ext cx="3808413" cy="4343400"/>
          </a:xfrm>
        </p:spPr>
        <p:txBody>
          <a:bodyPr/>
          <a:lstStyle/>
          <a:p>
            <a:pPr>
              <a:buFont typeface="Arial" panose="020B0604020202020204" pitchFamily="34" charset="0"/>
              <a:buChar char="•"/>
            </a:pPr>
            <a:r>
              <a:rPr lang="en-US" sz="2000" dirty="0"/>
              <a:t>3700 MHz to 4200 MHz</a:t>
            </a:r>
          </a:p>
          <a:p>
            <a:pPr lvl="1">
              <a:buFont typeface="Arial" panose="020B0604020202020204" pitchFamily="34" charset="0"/>
              <a:buChar char="•"/>
            </a:pPr>
            <a:r>
              <a:rPr lang="en-US" sz="1800" dirty="0"/>
              <a:t>CBRS extension band?</a:t>
            </a:r>
          </a:p>
          <a:p>
            <a:pPr lvl="1">
              <a:buFont typeface="Arial" panose="020B0604020202020204" pitchFamily="34" charset="0"/>
              <a:buChar char="•"/>
            </a:pPr>
            <a:r>
              <a:rPr lang="en-US" sz="1800" dirty="0"/>
              <a:t>T-Mobile petition to extend PALs, etc.</a:t>
            </a:r>
          </a:p>
          <a:p>
            <a:pPr>
              <a:buFont typeface="Arial" panose="020B0604020202020204" pitchFamily="34" charset="0"/>
              <a:buChar char="•"/>
            </a:pPr>
            <a:r>
              <a:rPr lang="en-US" sz="2000" dirty="0"/>
              <a:t>5925 MHz to 6425 MHz</a:t>
            </a:r>
          </a:p>
          <a:p>
            <a:pPr lvl="1">
              <a:buFont typeface="Arial" panose="020B0604020202020204" pitchFamily="34" charset="0"/>
              <a:buChar char="•"/>
            </a:pPr>
            <a:r>
              <a:rPr lang="en-US" sz="1800" dirty="0"/>
              <a:t>For unlicensed </a:t>
            </a:r>
            <a:r>
              <a:rPr lang="en-US" sz="1800" dirty="0" smtClean="0"/>
              <a:t>sharing with:</a:t>
            </a:r>
            <a:endParaRPr lang="en-US" sz="1800" dirty="0"/>
          </a:p>
          <a:p>
            <a:pPr lvl="2">
              <a:buFont typeface="Arial" panose="020B0604020202020204" pitchFamily="34" charset="0"/>
              <a:buChar char="•"/>
            </a:pPr>
            <a:r>
              <a:rPr lang="en-US" sz="1800" dirty="0"/>
              <a:t>C-band uplinks</a:t>
            </a:r>
          </a:p>
          <a:p>
            <a:pPr lvl="2">
              <a:buFont typeface="Arial" panose="020B0604020202020204" pitchFamily="34" charset="0"/>
              <a:buChar char="•"/>
            </a:pPr>
            <a:r>
              <a:rPr lang="en-US" sz="1800" dirty="0"/>
              <a:t>Fixed microwave links</a:t>
            </a:r>
          </a:p>
          <a:p>
            <a:pPr>
              <a:buFont typeface="Arial" panose="020B0604020202020204" pitchFamily="34" charset="0"/>
              <a:buChar char="•"/>
            </a:pPr>
            <a:r>
              <a:rPr lang="en-US" sz="2000" dirty="0"/>
              <a:t>6425 MHz to 7125 MHz</a:t>
            </a:r>
          </a:p>
          <a:p>
            <a:pPr lvl="1">
              <a:buFont typeface="Arial" panose="020B0604020202020204" pitchFamily="34" charset="0"/>
              <a:buChar char="•"/>
            </a:pPr>
            <a:r>
              <a:rPr lang="en-US" sz="1800" dirty="0"/>
              <a:t>Opportunity for additional unlicensed sharing</a:t>
            </a:r>
          </a:p>
          <a:p>
            <a:pPr lvl="1">
              <a:buFont typeface="Arial" panose="020B0604020202020204" pitchFamily="34" charset="0"/>
              <a:buChar char="•"/>
            </a:pPr>
            <a:r>
              <a:rPr lang="en-US" sz="1800" dirty="0" smtClean="0"/>
              <a:t>Some have asked </a:t>
            </a:r>
            <a:r>
              <a:rPr lang="en-US" sz="1800" dirty="0"/>
              <a:t>for additional licensed </a:t>
            </a:r>
            <a:r>
              <a:rPr lang="en-US" sz="1800" dirty="0" smtClean="0"/>
              <a:t>space</a:t>
            </a:r>
            <a:endParaRPr lang="en-US" sz="1800" b="1" dirty="0"/>
          </a:p>
        </p:txBody>
      </p:sp>
      <p:sp>
        <p:nvSpPr>
          <p:cNvPr id="8" name="Content Placeholder 7"/>
          <p:cNvSpPr>
            <a:spLocks noGrp="1"/>
          </p:cNvSpPr>
          <p:nvPr>
            <p:ph sz="half" idx="2"/>
          </p:nvPr>
        </p:nvSpPr>
        <p:spPr/>
        <p:txBody>
          <a:bodyPr/>
          <a:lstStyle/>
          <a:p>
            <a:pPr>
              <a:buFont typeface="Arial" panose="020B0604020202020204" pitchFamily="34" charset="0"/>
              <a:buChar char="•"/>
            </a:pPr>
            <a:r>
              <a:rPr lang="en-US" sz="2000" dirty="0"/>
              <a:t>DFS channel usage</a:t>
            </a:r>
          </a:p>
          <a:p>
            <a:pPr>
              <a:buFont typeface="Arial" panose="020B0604020202020204" pitchFamily="34" charset="0"/>
              <a:buChar char="•"/>
            </a:pPr>
            <a:r>
              <a:rPr lang="en-US" sz="2000" dirty="0"/>
              <a:t>Other bands between 3.7 GHz and 24 </a:t>
            </a:r>
            <a:r>
              <a:rPr lang="en-US" sz="2000" dirty="0" smtClean="0"/>
              <a:t>GHz</a:t>
            </a:r>
          </a:p>
          <a:p>
            <a:pPr>
              <a:buFont typeface="Arial" panose="020B0604020202020204" pitchFamily="34" charset="0"/>
              <a:buChar char="•"/>
            </a:pPr>
            <a:r>
              <a:rPr lang="en-US" sz="2000" dirty="0" smtClean="0"/>
              <a:t>Comment </a:t>
            </a:r>
            <a:r>
              <a:rPr lang="en-US" sz="2000" dirty="0"/>
              <a:t>period ends October 2, </a:t>
            </a:r>
            <a:r>
              <a:rPr lang="en-US" sz="2000" dirty="0" smtClean="0"/>
              <a:t>2017</a:t>
            </a:r>
          </a:p>
          <a:p>
            <a:pPr>
              <a:buFont typeface="Arial" panose="020B0604020202020204" pitchFamily="34" charset="0"/>
              <a:buChar char="•"/>
            </a:pPr>
            <a:r>
              <a:rPr lang="en-US" sz="2000" dirty="0" smtClean="0"/>
              <a:t>Reply </a:t>
            </a:r>
            <a:r>
              <a:rPr lang="en-US" sz="2000" dirty="0"/>
              <a:t>Comment period ends November 1, 2017</a:t>
            </a:r>
          </a:p>
          <a:p>
            <a:endParaRPr lang="en-US" dirty="0"/>
          </a:p>
        </p:txBody>
      </p:sp>
      <p:sp>
        <p:nvSpPr>
          <p:cNvPr id="6" name="Date Placeholder 5"/>
          <p:cNvSpPr>
            <a:spLocks noGrp="1"/>
          </p:cNvSpPr>
          <p:nvPr>
            <p:ph type="dt" idx="10"/>
          </p:nvPr>
        </p:nvSpPr>
        <p:spPr/>
        <p:txBody>
          <a:bodyPr/>
          <a:lstStyle/>
          <a:p>
            <a:r>
              <a:rPr lang="en-US" smtClean="0"/>
              <a:t>September 2017</a:t>
            </a:r>
            <a:endParaRPr lang="en-GB" dirty="0"/>
          </a:p>
        </p:txBody>
      </p:sp>
      <p:sp>
        <p:nvSpPr>
          <p:cNvPr id="5" name="Footer Placeholder 4"/>
          <p:cNvSpPr>
            <a:spLocks noGrp="1"/>
          </p:cNvSpPr>
          <p:nvPr>
            <p:ph type="ftr" idx="11"/>
          </p:nvPr>
        </p:nvSpPr>
        <p:spPr/>
        <p:txBody>
          <a:bodyPr/>
          <a:lstStyle/>
          <a:p>
            <a:r>
              <a:rPr lang="en-GB" smtClean="0"/>
              <a:t>Rich Kennedy, HP Enterprise</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2412504077"/>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19176</TotalTime>
  <Words>641</Words>
  <Application>Microsoft Office PowerPoint</Application>
  <PresentationFormat>On-screen Show (4:3)</PresentationFormat>
  <Paragraphs>111</Paragraphs>
  <Slides>10</Slides>
  <Notes>2</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6" baseType="lpstr">
      <vt:lpstr>Arial Unicode MS</vt:lpstr>
      <vt:lpstr>MS Gothic</vt:lpstr>
      <vt:lpstr>Arial</vt:lpstr>
      <vt:lpstr>Times New Roman</vt:lpstr>
      <vt:lpstr>Office Theme</vt:lpstr>
      <vt:lpstr>Document</vt:lpstr>
      <vt:lpstr>IEEE 802.18 RR-TAG Waikoloa Opening Report</vt:lpstr>
      <vt:lpstr>Agenda</vt:lpstr>
      <vt:lpstr>Discussion Items</vt:lpstr>
      <vt:lpstr>Americas</vt:lpstr>
      <vt:lpstr>EMEA</vt:lpstr>
      <vt:lpstr>EMEA [2]</vt:lpstr>
      <vt:lpstr>APAC</vt:lpstr>
      <vt:lpstr>Actions Required</vt:lpstr>
      <vt:lpstr>NOI Information</vt:lpstr>
      <vt:lpstr>Any Other Business</vt:lpstr>
    </vt:vector>
  </TitlesOfParts>
  <Company>Hewlett 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Kennedy, Rich</cp:lastModifiedBy>
  <cp:revision>138</cp:revision>
  <cp:lastPrinted>1601-01-01T00:00:00Z</cp:lastPrinted>
  <dcterms:created xsi:type="dcterms:W3CDTF">2016-03-03T14:54:45Z</dcterms:created>
  <dcterms:modified xsi:type="dcterms:W3CDTF">2017-09-11T23:04:32Z</dcterms:modified>
</cp:coreProperties>
</file>