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2" r:id="rId5"/>
    <p:sldId id="261" r:id="rId6"/>
    <p:sldId id="263" r:id="rId7"/>
    <p:sldId id="266" r:id="rId8"/>
    <p:sldId id="260" r:id="rId9"/>
    <p:sldId id="264" r:id="rId10"/>
    <p:sldId id="265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>
        <p:scale>
          <a:sx n="70" d="100"/>
          <a:sy n="70" d="100"/>
        </p:scale>
        <p:origin x="-2142" y="-4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Billy Verso, Decawave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Billy Verso, Decawave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802.18-17/9999r0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800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UWB in IEEE </a:t>
            </a:r>
            <a:r>
              <a:rPr lang="en-US" sz="3600" dirty="0">
                <a:latin typeface="Times New Roman" charset="0"/>
              </a:rPr>
              <a:t>802 and </a:t>
            </a:r>
            <a:br>
              <a:rPr lang="en-US" sz="3600" dirty="0">
                <a:latin typeface="Times New Roman" charset="0"/>
              </a:rPr>
            </a:br>
            <a:r>
              <a:rPr lang="en-US" sz="3600" dirty="0">
                <a:latin typeface="Times New Roman" charset="0"/>
              </a:rPr>
              <a:t>FCC Mid-band Spectrum NOI</a:t>
            </a:r>
            <a:endParaRPr lang="en-IE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129893"/>
              </p:ext>
            </p:extLst>
          </p:nvPr>
        </p:nvGraphicFramePr>
        <p:xfrm>
          <a:off x="519113" y="3924301"/>
          <a:ext cx="80518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Document" r:id="rId3" imgW="8270404" imgH="2555082" progId="Word.Document.8">
                  <p:embed/>
                </p:oleObj>
              </mc:Choice>
              <mc:Fallback>
                <p:oleObj name="Document" r:id="rId3" imgW="8270404" imgH="255508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3924301"/>
                        <a:ext cx="80518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49492" y="3352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630997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r>
              <a:rPr lang="en-IE" dirty="0"/>
              <a:t>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Billy Verso, Decawave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691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PURPOSE:</a:t>
            </a:r>
          </a:p>
          <a:p>
            <a:endParaRPr lang="en-IE" sz="800" dirty="0"/>
          </a:p>
          <a:p>
            <a:pPr algn="ctr"/>
            <a:r>
              <a:rPr lang="en-IE" dirty="0"/>
              <a:t>To make 802.18 more aware of UWB,</a:t>
            </a:r>
            <a:br>
              <a:rPr lang="en-IE" dirty="0"/>
            </a:br>
            <a:r>
              <a:rPr lang="en-IE" dirty="0"/>
              <a:t>particularly in the context of the FCC NOI</a:t>
            </a:r>
            <a:r>
              <a:rPr lang="en-IE" baseline="30000" dirty="0"/>
              <a:t>*</a:t>
            </a:r>
            <a:r>
              <a:rPr lang="en-IE" dirty="0"/>
              <a:t> </a:t>
            </a:r>
          </a:p>
          <a:p>
            <a:pPr algn="ctr"/>
            <a:r>
              <a:rPr lang="en-IE" dirty="0"/>
              <a:t>“Expanding Flexible Use in Mid-Band </a:t>
            </a:r>
            <a:br>
              <a:rPr lang="en-IE" dirty="0"/>
            </a:br>
            <a:r>
              <a:rPr lang="en-IE" dirty="0"/>
              <a:t>Spectrum Between 3.7 and 24 GHz”,</a:t>
            </a:r>
          </a:p>
          <a:p>
            <a:pPr algn="ctr"/>
            <a:r>
              <a:rPr lang="en-IE" dirty="0"/>
              <a:t> and request that </a:t>
            </a:r>
            <a:r>
              <a:rPr lang="en-IE" dirty="0" smtClean="0"/>
              <a:t>the response </a:t>
            </a:r>
            <a:r>
              <a:rPr lang="en-IE" dirty="0"/>
              <a:t>from 802.18 </a:t>
            </a:r>
          </a:p>
          <a:p>
            <a:pPr algn="ctr"/>
            <a:r>
              <a:rPr lang="en-IE" dirty="0"/>
              <a:t>takes </a:t>
            </a:r>
            <a:r>
              <a:rPr lang="en-IE" dirty="0" smtClean="0"/>
              <a:t>802 UWB use into </a:t>
            </a:r>
            <a:r>
              <a:rPr lang="en-IE" dirty="0"/>
              <a:t>account</a:t>
            </a:r>
          </a:p>
          <a:p>
            <a:endParaRPr lang="en-IE" sz="1200" b="0" dirty="0"/>
          </a:p>
          <a:p>
            <a:endParaRPr lang="en-IE" sz="1200" b="0" dirty="0" smtClean="0"/>
          </a:p>
          <a:p>
            <a:endParaRPr lang="en-IE" sz="1200" b="0" dirty="0"/>
          </a:p>
          <a:p>
            <a:r>
              <a:rPr lang="en-IE" sz="1200" b="0" dirty="0"/>
              <a:t>* (FC 17-104, Released: August 3, 2017)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149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 New Roman" charset="0"/>
              </a:rPr>
              <a:t>UWB in IEEE 802</a:t>
            </a:r>
            <a:endParaRPr lang="en-IE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E" dirty="0"/>
              <a:t>IEEE 802.15.4a (2007) and IEEE 802.15.6 (2012)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500 MHz channel </a:t>
            </a:r>
            <a:r>
              <a:rPr lang="en-IE" dirty="0" smtClean="0"/>
              <a:t>bandwidths, (with some up to 1.3 GHz in 4a)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b="1" dirty="0"/>
              <a:t>FCC power </a:t>
            </a:r>
            <a:r>
              <a:rPr lang="en-IE" b="1" dirty="0" smtClean="0"/>
              <a:t>limits -41.3 </a:t>
            </a:r>
            <a:r>
              <a:rPr lang="en-IE" b="1" dirty="0"/>
              <a:t>dBm/MHz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Low </a:t>
            </a:r>
            <a:r>
              <a:rPr lang="en-IE" dirty="0">
                <a:solidFill>
                  <a:schemeClr val="tx1"/>
                </a:solidFill>
              </a:rPr>
              <a:t>band </a:t>
            </a:r>
            <a:r>
              <a:rPr lang="en-IE" dirty="0" err="1"/>
              <a:t>C</a:t>
            </a:r>
            <a:r>
              <a:rPr lang="en-IE" baseline="-25000" dirty="0" err="1"/>
              <a:t>f</a:t>
            </a:r>
            <a:r>
              <a:rPr lang="en-IE" dirty="0"/>
              <a:t> </a:t>
            </a:r>
            <a:r>
              <a:rPr lang="en-IE" dirty="0">
                <a:solidFill>
                  <a:schemeClr val="tx1"/>
                </a:solidFill>
              </a:rPr>
              <a:t>= 3494.4, </a:t>
            </a:r>
            <a:r>
              <a:rPr lang="en-IE" dirty="0"/>
              <a:t>3993.6</a:t>
            </a:r>
            <a:r>
              <a:rPr lang="en-IE" dirty="0">
                <a:solidFill>
                  <a:schemeClr val="tx1"/>
                </a:solidFill>
              </a:rPr>
              <a:t> and </a:t>
            </a:r>
            <a:r>
              <a:rPr lang="en-IE" dirty="0"/>
              <a:t>4492.8</a:t>
            </a:r>
            <a:r>
              <a:rPr lang="en-IE" dirty="0">
                <a:solidFill>
                  <a:schemeClr val="tx1"/>
                </a:solidFill>
              </a:rPr>
              <a:t> MHz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High band </a:t>
            </a:r>
            <a:r>
              <a:rPr lang="en-IE" dirty="0" err="1"/>
              <a:t>C</a:t>
            </a:r>
            <a:r>
              <a:rPr lang="en-IE" baseline="-25000" dirty="0" err="1"/>
              <a:t>f</a:t>
            </a:r>
            <a:r>
              <a:rPr lang="en-IE" dirty="0"/>
              <a:t> </a:t>
            </a:r>
            <a:r>
              <a:rPr lang="en-IE" dirty="0">
                <a:solidFill>
                  <a:schemeClr val="tx1"/>
                </a:solidFill>
              </a:rPr>
              <a:t>= 6489.6, 6988.8, 7488.0, </a:t>
            </a:r>
            <a:r>
              <a:rPr lang="en-IE" dirty="0"/>
              <a:t>7987.2, </a:t>
            </a:r>
            <a:r>
              <a:rPr lang="en-IE" dirty="0">
                <a:solidFill>
                  <a:schemeClr val="tx1"/>
                </a:solidFill>
              </a:rPr>
              <a:t>….</a:t>
            </a:r>
            <a:r>
              <a:rPr lang="en-IE" dirty="0"/>
              <a:t>9984.0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dirty="0" smtClean="0"/>
              <a:t>IEEE </a:t>
            </a:r>
            <a:r>
              <a:rPr lang="en-IE" dirty="0"/>
              <a:t>802.15.4f (2012)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Three channels </a:t>
            </a:r>
            <a:r>
              <a:rPr lang="en-IE" dirty="0" err="1"/>
              <a:t>C</a:t>
            </a:r>
            <a:r>
              <a:rPr lang="en-IE" baseline="-25000" dirty="0" err="1"/>
              <a:t>f</a:t>
            </a:r>
            <a:r>
              <a:rPr lang="en-IE" dirty="0"/>
              <a:t> = 6489.6, 6988.8 and 7987.2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dirty="0"/>
              <a:t>IEEE 802.15.8 – </a:t>
            </a:r>
            <a:r>
              <a:rPr lang="en-IE" b="0" dirty="0"/>
              <a:t>currently at sponsor ballot stage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Low band from 3100 to 4800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High band from 6000 to 10600 MHz</a:t>
            </a:r>
          </a:p>
        </p:txBody>
      </p:sp>
    </p:spTree>
    <p:extLst>
      <p:ext uri="{BB962C8B-B14F-4D97-AF65-F5344CB8AC3E}">
        <p14:creationId xmlns:p14="http://schemas.microsoft.com/office/powerpoint/2010/main" val="335044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 New Roman" charset="0"/>
              </a:rPr>
              <a:t>Related UWB standards</a:t>
            </a:r>
            <a:endParaRPr lang="en-IE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E" dirty="0"/>
              <a:t>ISO/IEC 24730-61 and ISO/IEC 24730-62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Real time locating systems (RTLS) – UWB air interface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Based on IEEE 802.15.4f and IEEE 802.15.4a modulations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E" dirty="0"/>
          </a:p>
          <a:p>
            <a:pPr>
              <a:buFont typeface="Arial" panose="020B0604020202020204" pitchFamily="34" charset="0"/>
              <a:buChar char="•"/>
            </a:pPr>
            <a:endParaRPr lang="en-IE" dirty="0"/>
          </a:p>
          <a:p>
            <a:pPr lvl="1">
              <a:buFont typeface="Arial" panose="020B0604020202020204" pitchFamily="34" charset="0"/>
              <a:buChar char="•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86594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IEEE 802.15.4a (2007)  band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278" y="1648856"/>
            <a:ext cx="6042122" cy="469350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24835" y="5776347"/>
            <a:ext cx="15240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1050" b="1" dirty="0">
                <a:solidFill>
                  <a:schemeClr val="tx1"/>
                </a:solidFill>
              </a:rPr>
              <a:t>Figure from </a:t>
            </a:r>
          </a:p>
          <a:p>
            <a:pPr algn="r"/>
            <a:r>
              <a:rPr lang="en-IE" sz="1050" b="1" dirty="0">
                <a:solidFill>
                  <a:schemeClr val="tx1"/>
                </a:solidFill>
              </a:rPr>
              <a:t>IEEE 802.15.4 (2015)</a:t>
            </a:r>
          </a:p>
        </p:txBody>
      </p:sp>
    </p:spTree>
    <p:extLst>
      <p:ext uri="{BB962C8B-B14F-4D97-AF65-F5344CB8AC3E}">
        <p14:creationId xmlns:p14="http://schemas.microsoft.com/office/powerpoint/2010/main" val="1361987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 New Roman" charset="0"/>
              </a:rPr>
              <a:t>UWB regulations</a:t>
            </a:r>
            <a:endParaRPr lang="en-IE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00199"/>
            <a:ext cx="7940399" cy="4774589"/>
          </a:xfrm>
          <a:prstGeom prst="rect">
            <a:avLst/>
          </a:prstGeom>
        </p:spPr>
      </p:pic>
      <p:sp>
        <p:nvSpPr>
          <p:cNvPr id="177" name="TextBox 176"/>
          <p:cNvSpPr txBox="1"/>
          <p:nvPr/>
        </p:nvSpPr>
        <p:spPr>
          <a:xfrm>
            <a:off x="1828799" y="3200400"/>
            <a:ext cx="25908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50" b="1" dirty="0">
                <a:solidFill>
                  <a:schemeClr val="tx1"/>
                </a:solidFill>
              </a:rPr>
              <a:t>TX power limits typically -41.3 </a:t>
            </a:r>
            <a:r>
              <a:rPr lang="en-IE" sz="1050" b="1" dirty="0" smtClean="0">
                <a:solidFill>
                  <a:schemeClr val="tx1"/>
                </a:solidFill>
              </a:rPr>
              <a:t>dBm/MHz</a:t>
            </a:r>
          </a:p>
        </p:txBody>
      </p:sp>
    </p:spTree>
    <p:extLst>
      <p:ext uri="{BB962C8B-B14F-4D97-AF65-F5344CB8AC3E}">
        <p14:creationId xmlns:p14="http://schemas.microsoft.com/office/powerpoint/2010/main" val="2527776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 New Roman" charset="0"/>
              </a:rPr>
              <a:t>UWB regulations</a:t>
            </a:r>
            <a:endParaRPr lang="en-IE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20203"/>
          <a:stretch/>
        </p:blipFill>
        <p:spPr>
          <a:xfrm>
            <a:off x="685800" y="1600199"/>
            <a:ext cx="7940399" cy="3810001"/>
          </a:xfrm>
          <a:prstGeom prst="rect">
            <a:avLst/>
          </a:prstGeom>
        </p:spPr>
      </p:pic>
      <p:sp>
        <p:nvSpPr>
          <p:cNvPr id="177" name="TextBox 176"/>
          <p:cNvSpPr txBox="1"/>
          <p:nvPr/>
        </p:nvSpPr>
        <p:spPr>
          <a:xfrm>
            <a:off x="1828799" y="3200400"/>
            <a:ext cx="25908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50" b="1" dirty="0">
                <a:solidFill>
                  <a:schemeClr val="tx1"/>
                </a:solidFill>
              </a:rPr>
              <a:t>TX power limits typically -41.3 dBm/MHz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55999" y="5396995"/>
            <a:ext cx="335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800" b="1" dirty="0">
                <a:solidFill>
                  <a:srgbClr val="FF0000"/>
                </a:solidFill>
              </a:rPr>
              <a:t>Channel Band at 6.5 GHz </a:t>
            </a:r>
            <a:br>
              <a:rPr lang="en-IE" sz="1800" b="1" dirty="0">
                <a:solidFill>
                  <a:srgbClr val="FF0000"/>
                </a:solidFill>
              </a:rPr>
            </a:br>
            <a:r>
              <a:rPr lang="en-IE" sz="1800" b="1" dirty="0">
                <a:solidFill>
                  <a:srgbClr val="FF0000"/>
                </a:solidFill>
              </a:rPr>
              <a:t>is especially useful for its </a:t>
            </a:r>
            <a:r>
              <a:rPr lang="en-IE" sz="1800" b="1" dirty="0" smtClean="0">
                <a:solidFill>
                  <a:srgbClr val="FF0000"/>
                </a:solidFill>
              </a:rPr>
              <a:t>coverage of </a:t>
            </a:r>
            <a:r>
              <a:rPr lang="en-IE" sz="1800" b="1" dirty="0">
                <a:solidFill>
                  <a:srgbClr val="FF0000"/>
                </a:solidFill>
              </a:rPr>
              <a:t>EU, US and China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4953000" y="4038600"/>
            <a:ext cx="0" cy="139018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63841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923213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E" sz="2000" dirty="0"/>
              <a:t>If the </a:t>
            </a:r>
            <a:r>
              <a:rPr lang="en-IE" sz="2000" dirty="0" smtClean="0"/>
              <a:t>bands used by UWB above </a:t>
            </a:r>
            <a:r>
              <a:rPr lang="en-IE" sz="2000" dirty="0"/>
              <a:t>6 GHz are opened </a:t>
            </a:r>
            <a:r>
              <a:rPr lang="en-IE" sz="2000" dirty="0" smtClean="0"/>
              <a:t>for </a:t>
            </a:r>
            <a:r>
              <a:rPr lang="en-IE" sz="2000" dirty="0"/>
              <a:t>additional unlicensed use, with modulations like 802.11, then these have the potential to be significant interferers to current UWB applications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IE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IE" sz="2000" dirty="0"/>
              <a:t>Current applications are predominately real-time location </a:t>
            </a:r>
            <a:r>
              <a:rPr lang="en-IE" sz="2000" dirty="0" smtClean="0"/>
              <a:t>including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b="1" dirty="0"/>
              <a:t>robot guidance, factory automation, hospitals, </a:t>
            </a:r>
            <a:endParaRPr lang="en-IE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IE" b="1" dirty="0"/>
              <a:t>position based secure access control for automotive keyless entry, buildings and residential</a:t>
            </a:r>
            <a:endParaRPr lang="en-IE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IE" b="1" dirty="0" smtClean="0"/>
              <a:t>safety </a:t>
            </a:r>
            <a:r>
              <a:rPr lang="en-IE" b="1" dirty="0"/>
              <a:t>of personnel around vehicles, machines and robots</a:t>
            </a:r>
          </a:p>
          <a:p>
            <a:pPr>
              <a:buFont typeface="Arial" panose="020B0604020202020204" pitchFamily="34" charset="0"/>
              <a:buChar char="•"/>
            </a:pPr>
            <a:endParaRPr lang="en-IE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IE" sz="2000" dirty="0"/>
              <a:t>The market is seeded with numerous </a:t>
            </a:r>
            <a:r>
              <a:rPr lang="en-IE" sz="2000" dirty="0" smtClean="0"/>
              <a:t>design-ins, </a:t>
            </a:r>
            <a:r>
              <a:rPr lang="en-IE" sz="2000" dirty="0"/>
              <a:t>and manufacturing </a:t>
            </a:r>
            <a:r>
              <a:rPr lang="en-IE" sz="2000" dirty="0" smtClean="0"/>
              <a:t>underway </a:t>
            </a:r>
            <a:r>
              <a:rPr lang="en-IE" sz="2000" dirty="0"/>
              <a:t>in over a </a:t>
            </a:r>
            <a:r>
              <a:rPr lang="en-IE" sz="2000" dirty="0" smtClean="0"/>
              <a:t>hundred different application areas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2000" dirty="0" smtClean="0"/>
              <a:t>Deployments </a:t>
            </a:r>
            <a:r>
              <a:rPr lang="en-IE" sz="2000" dirty="0"/>
              <a:t>are </a:t>
            </a:r>
            <a:r>
              <a:rPr lang="en-IE" sz="2000" dirty="0" smtClean="0"/>
              <a:t>to </a:t>
            </a:r>
            <a:r>
              <a:rPr lang="en-IE" sz="2000" dirty="0"/>
              <a:t>grow sharply </a:t>
            </a:r>
            <a:r>
              <a:rPr lang="en-IE" sz="2000" dirty="0" smtClean="0"/>
              <a:t>in </a:t>
            </a:r>
            <a:r>
              <a:rPr lang="en-IE" sz="2000" dirty="0"/>
              <a:t>the next couple of years.</a:t>
            </a:r>
          </a:p>
          <a:p>
            <a:pPr>
              <a:buFont typeface="Arial" panose="020B0604020202020204" pitchFamily="34" charset="0"/>
              <a:buChar char="•"/>
            </a:pPr>
            <a:endParaRPr lang="en-IE" sz="2000" dirty="0"/>
          </a:p>
          <a:p>
            <a:pPr>
              <a:buFont typeface="Arial" panose="020B0604020202020204" pitchFamily="34" charset="0"/>
              <a:buChar char="•"/>
            </a:pPr>
            <a:endParaRPr lang="en-IE" sz="2000" dirty="0"/>
          </a:p>
          <a:p>
            <a:pPr>
              <a:buFont typeface="Arial" panose="020B0604020202020204" pitchFamily="34" charset="0"/>
              <a:buChar char="•"/>
            </a:pPr>
            <a:endParaRPr lang="en-IE" sz="2000" dirty="0"/>
          </a:p>
          <a:p>
            <a:pPr>
              <a:buFont typeface="Arial" panose="020B0604020202020204" pitchFamily="34" charset="0"/>
              <a:buChar char="•"/>
            </a:pPr>
            <a:endParaRPr lang="en-IE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474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indent="-12700"/>
            <a:r>
              <a:rPr lang="en-IE" dirty="0"/>
              <a:t>802.18 should </a:t>
            </a:r>
            <a:r>
              <a:rPr lang="en-IE" u="sng" dirty="0"/>
              <a:t>not</a:t>
            </a:r>
            <a:r>
              <a:rPr lang="en-IE" dirty="0"/>
              <a:t> treat the FCC’s NOI as a positive move, but rather in its response bear testament to 802’s concerns about the negative effect on UWB applications should the bands 5.925-6.425 GHz and/or 6.425-7.125 GHz be opened</a:t>
            </a:r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0857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21919</TotalTime>
  <Words>406</Words>
  <Application>Microsoft Office PowerPoint</Application>
  <PresentationFormat>On-screen Show (4:3)</PresentationFormat>
  <Paragraphs>87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Document</vt:lpstr>
      <vt:lpstr>UWB in IEEE 802 and  FCC Mid-band Spectrum NOI</vt:lpstr>
      <vt:lpstr>INTRODUCTION</vt:lpstr>
      <vt:lpstr>UWB in IEEE 802</vt:lpstr>
      <vt:lpstr>Related UWB standards</vt:lpstr>
      <vt:lpstr>IEEE 802.15.4a (2007)  band plan</vt:lpstr>
      <vt:lpstr>UWB regulations</vt:lpstr>
      <vt:lpstr>UWB regulations</vt:lpstr>
      <vt:lpstr>CONCERNS</vt:lpstr>
      <vt:lpstr>Conclusion</vt:lpstr>
      <vt:lpstr> </vt:lpstr>
    </vt:vector>
  </TitlesOfParts>
  <Company>Hewlett 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UWB in IEEE 802 and _x000b_FCC Mid-band Spectrum NOI</dc:title>
  <dc:creator>Billy Verso</dc:creator>
  <cp:lastModifiedBy>Billy Verso</cp:lastModifiedBy>
  <cp:revision>160</cp:revision>
  <cp:lastPrinted>1601-01-01T00:00:00Z</cp:lastPrinted>
  <dcterms:created xsi:type="dcterms:W3CDTF">2016-03-03T14:54:45Z</dcterms:created>
  <dcterms:modified xsi:type="dcterms:W3CDTF">2017-09-10T18:35:01Z</dcterms:modified>
</cp:coreProperties>
</file>