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66" r:id="rId3"/>
    <p:sldId id="267" r:id="rId4"/>
    <p:sldId id="331" r:id="rId5"/>
    <p:sldId id="388" r:id="rId6"/>
    <p:sldId id="382" r:id="rId7"/>
    <p:sldId id="393" r:id="rId8"/>
    <p:sldId id="394" r:id="rId9"/>
    <p:sldId id="391" r:id="rId10"/>
    <p:sldId id="395" r:id="rId11"/>
    <p:sldId id="386" r:id="rId12"/>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61" autoAdjust="0"/>
    <p:restoredTop sz="95501" autoAdjust="0"/>
  </p:normalViewPr>
  <p:slideViewPr>
    <p:cSldViewPr>
      <p:cViewPr varScale="1">
        <p:scale>
          <a:sx n="84" d="100"/>
          <a:sy n="84" d="100"/>
        </p:scale>
        <p:origin x="1788" y="9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8/24/2017</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358740" y="9105315"/>
            <a:ext cx="425252" cy="186814"/>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980188" y="8933183"/>
            <a:ext cx="3044239" cy="471353"/>
          </a:xfrm>
          <a:prstGeom prst="rect">
            <a:avLst/>
          </a:prstGeom>
          <a:noFill/>
          <a:ln w="9525">
            <a:noFill/>
            <a:miter lim="800000"/>
            <a:headEnd/>
            <a:tailEnd/>
          </a:ln>
        </p:spPr>
        <p:txBody>
          <a:bodyPr lIns="94218" tIns="47108" rIns="94218" bIns="47108" anchor="b"/>
          <a:lstStyle/>
          <a:p>
            <a:pPr algn="r" defTabSz="942861"/>
            <a:fld id="{79C13437-2E59-4BF7-9AFD-498D09D2BC71}" type="slidenum">
              <a:rPr lang="en-US"/>
              <a:pPr algn="r" defTabSz="942861"/>
              <a:t>4</a:t>
            </a:fld>
            <a:endParaRPr lang="en-US"/>
          </a:p>
        </p:txBody>
      </p:sp>
      <p:sp>
        <p:nvSpPr>
          <p:cNvPr id="13319" name="Rectangle 2"/>
          <p:cNvSpPr>
            <a:spLocks noGrp="1" noRot="1" noChangeAspect="1" noChangeArrowheads="1" noTextEdit="1"/>
          </p:cNvSpPr>
          <p:nvPr>
            <p:ph type="sldImg"/>
          </p:nvPr>
        </p:nvSpPr>
        <p:spPr>
          <a:xfrm>
            <a:off x="1163638" y="706438"/>
            <a:ext cx="4699000" cy="3524250"/>
          </a:xfrm>
          <a:ln/>
        </p:spPr>
      </p:sp>
      <p:sp>
        <p:nvSpPr>
          <p:cNvPr id="13320" name="Rectangle 3"/>
          <p:cNvSpPr>
            <a:spLocks noGrp="1" noChangeArrowheads="1"/>
          </p:cNvSpPr>
          <p:nvPr>
            <p:ph type="body" idx="1"/>
          </p:nvPr>
        </p:nvSpPr>
        <p:spPr>
          <a:xfrm>
            <a:off x="937556" y="4467396"/>
            <a:ext cx="5149316" cy="4230915"/>
          </a:xfrm>
          <a:noFill/>
          <a:ln/>
        </p:spPr>
        <p:txBody>
          <a:bodyPr lIns="94218" tIns="47108" rIns="94218" bIns="47108"/>
          <a:lstStyle/>
          <a:p>
            <a:pPr defTabSz="929945"/>
            <a:endParaRPr lang="en-GB"/>
          </a:p>
        </p:txBody>
      </p:sp>
    </p:spTree>
    <p:extLst>
      <p:ext uri="{BB962C8B-B14F-4D97-AF65-F5344CB8AC3E}">
        <p14:creationId xmlns:p14="http://schemas.microsoft.com/office/powerpoint/2010/main" val="876490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10"/>
          <p:cNvSpPr>
            <a:spLocks noGrp="1" noChangeArrowheads="1"/>
          </p:cNvSpPr>
          <p:nvPr>
            <p:ph type="sldNum"/>
          </p:nvPr>
        </p:nvSpPr>
        <p:spPr>
          <a:ln/>
        </p:spPr>
        <p:txBody>
          <a:bodyPr/>
          <a:lstStyle/>
          <a:p>
            <a:fld id="{3115A5AF-EDEE-4953-98FB-D20D7E392A85}" type="slidenum">
              <a:rPr lang="en-US" altLang="en-US"/>
              <a:pPr/>
              <a:t>5</a:t>
            </a:fld>
            <a:endParaRPr lang="en-US" altLang="en-US"/>
          </a:p>
        </p:txBody>
      </p:sp>
      <p:sp>
        <p:nvSpPr>
          <p:cNvPr id="5121" name="Text Box 1"/>
          <p:cNvSpPr txBox="1">
            <a:spLocks noChangeArrowheads="1"/>
          </p:cNvSpPr>
          <p:nvPr/>
        </p:nvSpPr>
        <p:spPr bwMode="auto">
          <a:xfrm>
            <a:off x="4505715" y="9666308"/>
            <a:ext cx="3450424" cy="5042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lnSpc>
                <a:spcPct val="93000"/>
              </a:lnSpc>
              <a:buClrTx/>
              <a:buFontTx/>
              <a:buNone/>
            </a:pPr>
            <a:fld id="{4630622D-C3D3-4022-AB10-3CE586E8A7F2}" type="slidenum">
              <a:rPr lang="en-US" altLang="en-US" sz="1400">
                <a:solidFill>
                  <a:srgbClr val="000000"/>
                </a:solidFill>
              </a:rPr>
              <a:pPr algn="r">
                <a:lnSpc>
                  <a:spcPct val="93000"/>
                </a:lnSpc>
                <a:buClrTx/>
                <a:buFontTx/>
                <a:buNone/>
              </a:pPr>
              <a:t>5</a:t>
            </a:fld>
            <a:endParaRPr lang="en-US" altLang="en-US" sz="1400">
              <a:solidFill>
                <a:srgbClr val="000000"/>
              </a:solidFill>
            </a:endParaRPr>
          </a:p>
        </p:txBody>
      </p:sp>
      <p:sp>
        <p:nvSpPr>
          <p:cNvPr id="5122" name="Text Box 2"/>
          <p:cNvSpPr txBox="1">
            <a:spLocks noChangeArrowheads="1"/>
          </p:cNvSpPr>
          <p:nvPr/>
        </p:nvSpPr>
        <p:spPr bwMode="auto">
          <a:xfrm>
            <a:off x="5777266" y="97965"/>
            <a:ext cx="655287"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sz="1400" b="1">
                <a:solidFill>
                  <a:srgbClr val="000000"/>
                </a:solidFill>
                <a:ea typeface="MS Gothic" panose="020B0609070205080204" pitchFamily="49" charset="-128"/>
              </a:rPr>
              <a:t>doc.: ec-16-0149-00-00EC</a:t>
            </a:r>
          </a:p>
        </p:txBody>
      </p:sp>
      <p:sp>
        <p:nvSpPr>
          <p:cNvPr id="5123" name="Text Box 3"/>
          <p:cNvSpPr txBox="1">
            <a:spLocks noChangeArrowheads="1"/>
          </p:cNvSpPr>
          <p:nvPr/>
        </p:nvSpPr>
        <p:spPr bwMode="auto">
          <a:xfrm>
            <a:off x="669922" y="97965"/>
            <a:ext cx="845533"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400" b="1">
                <a:solidFill>
                  <a:srgbClr val="000000"/>
                </a:solidFill>
                <a:ea typeface="MS Gothic" panose="020B0609070205080204" pitchFamily="49" charset="-128"/>
              </a:rPr>
              <a:t>November 2016</a:t>
            </a:r>
          </a:p>
        </p:txBody>
      </p:sp>
      <p:sp>
        <p:nvSpPr>
          <p:cNvPr id="5124" name="Text Box 4"/>
          <p:cNvSpPr txBox="1">
            <a:spLocks noChangeArrowheads="1"/>
          </p:cNvSpPr>
          <p:nvPr/>
        </p:nvSpPr>
        <p:spPr bwMode="auto">
          <a:xfrm>
            <a:off x="5487834" y="9089766"/>
            <a:ext cx="944720" cy="1830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Dorothy Stanley, HP Enterprise</a:t>
            </a:r>
          </a:p>
        </p:txBody>
      </p:sp>
      <p:sp>
        <p:nvSpPr>
          <p:cNvPr id="5125" name="Text Box 5"/>
          <p:cNvSpPr txBox="1">
            <a:spLocks noChangeArrowheads="1"/>
          </p:cNvSpPr>
          <p:nvPr/>
        </p:nvSpPr>
        <p:spPr bwMode="auto">
          <a:xfrm>
            <a:off x="3300830" y="9089765"/>
            <a:ext cx="523580" cy="3677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Page </a:t>
            </a:r>
            <a:fld id="{E28B3B23-C020-494A-A13E-CAF2F6087A3A}" type="slidenum">
              <a:rPr lang="en-US" altLang="en-US">
                <a:solidFill>
                  <a:srgbClr val="000000"/>
                </a:solidFill>
                <a:ea typeface="MS Gothic" panose="020B0609070205080204" pitchFamily="49" charset="-128"/>
              </a:rPr>
              <a:pPr algn="r">
                <a:buClrTx/>
                <a:buFontTx/>
                <a:buNone/>
              </a:pPr>
              <a:t>5</a:t>
            </a:fld>
            <a:endParaRPr lang="en-US" altLang="en-US">
              <a:solidFill>
                <a:srgbClr val="000000"/>
              </a:solidFill>
              <a:ea typeface="MS Gothic" panose="020B0609070205080204" pitchFamily="49" charset="-128"/>
            </a:endParaRPr>
          </a:p>
        </p:txBody>
      </p:sp>
      <p:sp>
        <p:nvSpPr>
          <p:cNvPr id="5126" name="Rectangle 6"/>
          <p:cNvSpPr txBox="1">
            <a:spLocks noGrp="1" noRot="1" noChangeAspect="1" noChangeArrowheads="1"/>
          </p:cNvSpPr>
          <p:nvPr>
            <p:ph type="sldImg"/>
          </p:nvPr>
        </p:nvSpPr>
        <p:spPr bwMode="auto">
          <a:xfrm>
            <a:off x="1211263" y="709613"/>
            <a:ext cx="4679950" cy="35099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7" name="Text Box 7"/>
          <p:cNvSpPr txBox="1">
            <a:spLocks noChangeArrowheads="1"/>
          </p:cNvSpPr>
          <p:nvPr/>
        </p:nvSpPr>
        <p:spPr bwMode="auto">
          <a:xfrm>
            <a:off x="946347" y="4459767"/>
            <a:ext cx="5209782" cy="43200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994" tIns="46497" rIns="92994" bIns="46497" anchor="ctr"/>
          <a:lstStyle/>
          <a:p>
            <a:endParaRPr lang="en-US"/>
          </a:p>
        </p:txBody>
      </p:sp>
    </p:spTree>
    <p:extLst>
      <p:ext uri="{BB962C8B-B14F-4D97-AF65-F5344CB8AC3E}">
        <p14:creationId xmlns:p14="http://schemas.microsoft.com/office/powerpoint/2010/main" val="935648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541603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3146090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August 2017</a:t>
            </a:r>
            <a:endParaRPr lang="en-GB"/>
          </a:p>
        </p:txBody>
      </p:sp>
      <p:sp>
        <p:nvSpPr>
          <p:cNvPr id="6" name="Footer Placeholder 5"/>
          <p:cNvSpPr>
            <a:spLocks noGrp="1"/>
          </p:cNvSpPr>
          <p:nvPr>
            <p:ph type="ftr" idx="11"/>
          </p:nvPr>
        </p:nvSpPr>
        <p:spPr/>
        <p:txBody>
          <a:bodyPr/>
          <a:lstStyle>
            <a:lvl1pPr>
              <a:defRPr/>
            </a:lvl1pPr>
          </a:lstStyle>
          <a:p>
            <a:r>
              <a:rPr lang="en-GB"/>
              <a:t>Rich Kennedy,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August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August 2017</a:t>
            </a:r>
            <a:endParaRPr lang="en-GB"/>
          </a:p>
        </p:txBody>
      </p:sp>
      <p:sp>
        <p:nvSpPr>
          <p:cNvPr id="4" name="Footer Placeholder 3"/>
          <p:cNvSpPr>
            <a:spLocks noGrp="1"/>
          </p:cNvSpPr>
          <p:nvPr>
            <p:ph type="ftr" idx="11"/>
          </p:nvPr>
        </p:nvSpPr>
        <p:spPr/>
        <p:txBody>
          <a:bodyPr/>
          <a:lstStyle>
            <a:lvl1pPr>
              <a:defRPr/>
            </a:lvl1pPr>
          </a:lstStyle>
          <a:p>
            <a:r>
              <a:rPr lang="en-GB"/>
              <a:t>Rich Kennedy,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August 2017</a:t>
            </a:r>
            <a:endParaRPr lang="en-GB"/>
          </a:p>
        </p:txBody>
      </p:sp>
      <p:sp>
        <p:nvSpPr>
          <p:cNvPr id="3" name="Footer Placeholder 2"/>
          <p:cNvSpPr>
            <a:spLocks noGrp="1"/>
          </p:cNvSpPr>
          <p:nvPr>
            <p:ph type="ftr" idx="11"/>
          </p:nvPr>
        </p:nvSpPr>
        <p:spPr/>
        <p:txBody>
          <a:bodyPr/>
          <a:lstStyle>
            <a:lvl1pPr>
              <a:defRPr/>
            </a:lvl1pPr>
          </a:lstStyle>
          <a:p>
            <a:r>
              <a:rPr lang="en-GB"/>
              <a:t>Rich Kennedy,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802.18-17/0112r0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7/18-17-0111-00-0000-fcc-mid-band-spectrum-noi-response.pptx" TargetMode="External"/><Relationship Id="rId2" Type="http://schemas.openxmlformats.org/officeDocument/2006/relationships/hyperlink" Target="https://mentor.ieee.org/802.18/dcn/17/18-17-0105-00-0000-highlighted-fcc-mid-band-spectrum-noi.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August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August </a:t>
            </a:r>
            <a:r>
              <a:rPr lang="en-US" dirty="0" smtClean="0">
                <a:latin typeface="Times New Roman" charset="0"/>
              </a:rPr>
              <a:t>24</a:t>
            </a:r>
            <a:r>
              <a:rPr lang="en-US" baseline="30000" dirty="0" smtClean="0">
                <a:latin typeface="Times New Roman" charset="0"/>
              </a:rPr>
              <a:t>th</a:t>
            </a:r>
            <a:r>
              <a:rPr lang="en-US" dirty="0" smtClean="0">
                <a:latin typeface="Times New Roman" charset="0"/>
              </a:rPr>
              <a:t> </a:t>
            </a:r>
            <a:r>
              <a:rPr lang="en-US" dirty="0" smtClean="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	Date</a:t>
            </a:r>
            <a:r>
              <a:rPr lang="en-GB" sz="2000" dirty="0"/>
              <a:t>:</a:t>
            </a:r>
            <a:r>
              <a:rPr lang="en-GB" sz="2000" b="0" dirty="0"/>
              <a:t> </a:t>
            </a:r>
            <a:r>
              <a:rPr lang="en-GB" sz="2000" b="0" dirty="0" smtClean="0"/>
              <a:t>2017-08-24</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337"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Deadline for Comments is October 2, 2017</a:t>
            </a:r>
          </a:p>
          <a:p>
            <a:pPr>
              <a:buFont typeface="Arial" panose="020B0604020202020204" pitchFamily="34" charset="0"/>
              <a:buChar char="•"/>
            </a:pPr>
            <a:r>
              <a:rPr lang="en-US" dirty="0" smtClean="0"/>
              <a:t>Deadline for Reply Comments is November 1, 2017</a:t>
            </a:r>
          </a:p>
          <a:p>
            <a:pPr>
              <a:buFont typeface="Arial" panose="020B0604020202020204" pitchFamily="34" charset="0"/>
              <a:buChar char="•"/>
            </a:pPr>
            <a:r>
              <a:rPr lang="en-US" dirty="0" smtClean="0"/>
              <a:t>IEEE 802.18 Schedule in reverse</a:t>
            </a:r>
          </a:p>
          <a:p>
            <a:pPr lvl="1">
              <a:buFont typeface="Arial" panose="020B0604020202020204" pitchFamily="34" charset="0"/>
              <a:buChar char="•"/>
            </a:pPr>
            <a:r>
              <a:rPr lang="en-US" dirty="0" smtClean="0"/>
              <a:t>Start EC Ballot September 18</a:t>
            </a:r>
            <a:r>
              <a:rPr lang="en-US" baseline="30000" dirty="0" smtClean="0"/>
              <a:t>th</a:t>
            </a:r>
            <a:endParaRPr lang="en-US" dirty="0" smtClean="0"/>
          </a:p>
          <a:p>
            <a:pPr lvl="1">
              <a:buFont typeface="Arial" panose="020B0604020202020204" pitchFamily="34" charset="0"/>
              <a:buChar char="•"/>
            </a:pPr>
            <a:r>
              <a:rPr lang="en-US" dirty="0" smtClean="0"/>
              <a:t>Approve in 802.18 on September 14</a:t>
            </a:r>
            <a:r>
              <a:rPr lang="en-US" baseline="30000" dirty="0" smtClean="0"/>
              <a:t>th</a:t>
            </a:r>
            <a:r>
              <a:rPr lang="en-US" dirty="0" smtClean="0"/>
              <a:t> at the Waikoloa Interim</a:t>
            </a:r>
          </a:p>
          <a:p>
            <a:pPr lvl="1">
              <a:buFont typeface="Arial" panose="020B0604020202020204" pitchFamily="34" charset="0"/>
              <a:buChar char="•"/>
            </a:pPr>
            <a:r>
              <a:rPr lang="en-US" dirty="0" smtClean="0"/>
              <a:t>Finalize the draft on September 12</a:t>
            </a:r>
            <a:r>
              <a:rPr lang="en-US" baseline="30000" dirty="0" smtClean="0"/>
              <a:t>th</a:t>
            </a:r>
            <a:r>
              <a:rPr lang="en-US" dirty="0" smtClean="0"/>
              <a:t> </a:t>
            </a:r>
            <a:r>
              <a:rPr lang="en-US" dirty="0"/>
              <a:t>at the Waikoloa Interim</a:t>
            </a:r>
          </a:p>
          <a:p>
            <a:pPr lvl="1">
              <a:buFont typeface="Arial" panose="020B0604020202020204" pitchFamily="34" charset="0"/>
              <a:buChar char="•"/>
            </a:pPr>
            <a:r>
              <a:rPr lang="en-US" dirty="0" smtClean="0"/>
              <a:t>Approve the outline during the August 31</a:t>
            </a:r>
            <a:r>
              <a:rPr lang="en-US" baseline="30000" dirty="0" smtClean="0"/>
              <a:t>st</a:t>
            </a:r>
            <a:r>
              <a:rPr lang="en-US" dirty="0" smtClean="0"/>
              <a:t> teleconference</a:t>
            </a:r>
          </a:p>
          <a:p>
            <a:pPr lvl="1">
              <a:buFont typeface="Arial" panose="020B0604020202020204" pitchFamily="34" charset="0"/>
              <a:buChar char="•"/>
            </a:pPr>
            <a:r>
              <a:rPr lang="en-US" dirty="0" smtClean="0"/>
              <a:t>Develop the outline during the August 24</a:t>
            </a:r>
            <a:r>
              <a:rPr lang="en-US" baseline="30000" dirty="0" smtClean="0"/>
              <a:t>th</a:t>
            </a:r>
            <a:r>
              <a:rPr lang="en-US" dirty="0" smtClean="0"/>
              <a:t> teleconference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289126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Any Other Business</a:t>
            </a:r>
            <a:endParaRPr lang="en-US" sz="40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Next meeting: </a:t>
            </a:r>
            <a:r>
              <a:rPr lang="en-US" b="0" dirty="0" smtClean="0"/>
              <a:t>August 24, 2017 at 2:30pm EDT</a:t>
            </a:r>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August 2017</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294828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8"/>
            <a:ext cx="7772400" cy="4114800"/>
          </a:xfrm>
        </p:spPr>
        <p:txBody>
          <a:bodyPr/>
          <a:lstStyle/>
          <a:p>
            <a:pPr>
              <a:buFont typeface="Arial" panose="020B0604020202020204" pitchFamily="34" charset="0"/>
              <a:buChar char="•"/>
            </a:pPr>
            <a:r>
              <a:rPr lang="en-US" altLang="en-US" dirty="0"/>
              <a:t>Approve </a:t>
            </a:r>
            <a:r>
              <a:rPr lang="en-US" altLang="en-US" dirty="0" smtClean="0"/>
              <a:t>the agenda</a:t>
            </a:r>
          </a:p>
          <a:p>
            <a:pPr>
              <a:buFont typeface="Arial" panose="020B0604020202020204" pitchFamily="34" charset="0"/>
              <a:buChar char="•"/>
            </a:pPr>
            <a:r>
              <a:rPr lang="en-US" altLang="en-US" dirty="0" smtClean="0"/>
              <a:t>Discussion items</a:t>
            </a:r>
          </a:p>
          <a:p>
            <a:pPr>
              <a:buFont typeface="Arial" panose="020B0604020202020204" pitchFamily="34" charset="0"/>
              <a:buChar char="•"/>
            </a:pPr>
            <a:r>
              <a:rPr lang="en-US" altLang="en-US" dirty="0" smtClean="0"/>
              <a:t>Actions </a:t>
            </a:r>
            <a:r>
              <a:rPr lang="en-US" altLang="en-US" dirty="0"/>
              <a:t>required</a:t>
            </a:r>
          </a:p>
          <a:p>
            <a:pPr lvl="1">
              <a:buFont typeface="Arial" panose="020B0604020202020204" pitchFamily="34" charset="0"/>
              <a:buChar char="•"/>
            </a:pPr>
            <a:r>
              <a:rPr lang="en-US" altLang="en-US" smtClean="0"/>
              <a:t>Outlining a response to </a:t>
            </a:r>
            <a:r>
              <a:rPr lang="en-US" altLang="en-US" dirty="0" smtClean="0"/>
              <a:t>the FCC Mid-band NOI</a:t>
            </a:r>
            <a:endParaRPr lang="en-US" altLang="en-US" dirty="0"/>
          </a:p>
          <a:p>
            <a:pPr>
              <a:buFont typeface="Arial" panose="020B0604020202020204" pitchFamily="34" charset="0"/>
              <a:buChar char="•"/>
            </a:pPr>
            <a:r>
              <a:rPr lang="en-US" altLang="en-US" dirty="0" smtClean="0"/>
              <a:t>AOB </a:t>
            </a:r>
            <a:r>
              <a:rPr lang="en-US" altLang="en-US" dirty="0"/>
              <a:t>and 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August 2017</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dirty="0"/>
              <a:t>Rich Kennedy, HP Enterprise</a:t>
            </a:r>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2057400"/>
            <a:ext cx="7772400" cy="41148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t>
            </a:r>
          </a:p>
          <a:p>
            <a:pPr lvl="1" eaLnBrk="1" hangingPunct="1">
              <a:defRPr/>
            </a:pPr>
            <a:r>
              <a:rPr lang="en-US" sz="18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August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4018662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August 2017</a:t>
            </a:r>
            <a:endParaRPr lang="en-US"/>
          </a:p>
        </p:txBody>
      </p:sp>
      <p:sp>
        <p:nvSpPr>
          <p:cNvPr id="7171" name="Footer Placeholder 2"/>
          <p:cNvSpPr>
            <a:spLocks noGrp="1"/>
          </p:cNvSpPr>
          <p:nvPr>
            <p:ph type="ftr" sz="quarter" idx="11"/>
          </p:nvPr>
        </p:nvSpPr>
        <p:spPr>
          <a:noFill/>
        </p:spPr>
        <p:txBody>
          <a:bodyPr/>
          <a:lstStyle/>
          <a:p>
            <a:r>
              <a:rPr lang="en-US"/>
              <a:t>Rich Kennedy, HP Enterprise</a:t>
            </a:r>
          </a:p>
        </p:txBody>
      </p:sp>
      <p:sp>
        <p:nvSpPr>
          <p:cNvPr id="7173" name="Rectangle 2"/>
          <p:cNvSpPr>
            <a:spLocks noGrp="1" noChangeArrowheads="1"/>
          </p:cNvSpPr>
          <p:nvPr>
            <p:ph type="title" idx="4294967295"/>
          </p:nvPr>
        </p:nvSpPr>
        <p:spPr>
          <a:xfrm>
            <a:off x="381000" y="685800"/>
            <a:ext cx="8458200" cy="9144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685800" y="1600200"/>
            <a:ext cx="7772400" cy="4114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09915549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a:solidFill>
                  <a:srgbClr val="000000"/>
                </a:solidFill>
                <a:ea typeface="MS Gothic" panose="020B0609070205080204" pitchFamily="49" charset="-128"/>
              </a:rPr>
              <a:t>Slide </a:t>
            </a:r>
            <a:fld id="{A69C2200-593A-4461-A730-611B8567F5BC}" type="slidenum">
              <a:rPr lang="en-US" altLang="en-US">
                <a:solidFill>
                  <a:srgbClr val="000000"/>
                </a:solidFill>
                <a:ea typeface="MS Gothic" panose="020B0609070205080204" pitchFamily="49" charset="-128"/>
              </a:rPr>
              <a:pPr>
                <a:buClrTx/>
                <a:buFontTx/>
                <a:buNone/>
              </a:pPr>
              <a:t>5</a:t>
            </a:fld>
            <a:endParaRPr lang="en-US" altLang="en-US">
              <a:solidFill>
                <a:srgbClr val="000000"/>
              </a:solidFill>
              <a:ea typeface="MS Gothic" panose="020B0609070205080204" pitchFamily="49" charset="-128"/>
            </a:endParaRPr>
          </a:p>
        </p:txBody>
      </p:sp>
      <p:sp>
        <p:nvSpPr>
          <p:cNvPr id="4100" name="Text Box 4"/>
          <p:cNvSpPr txBox="1">
            <a:spLocks noChangeArrowheads="1"/>
          </p:cNvSpPr>
          <p:nvPr/>
        </p:nvSpPr>
        <p:spPr bwMode="auto">
          <a:xfrm>
            <a:off x="685800" y="609600"/>
            <a:ext cx="8001000" cy="1160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ctr">
              <a:buClrTx/>
              <a:buFontTx/>
              <a:buNone/>
            </a:pPr>
            <a:r>
              <a:rPr lang="en-GB" altLang="en-US" sz="3200" b="1" dirty="0">
                <a:solidFill>
                  <a:srgbClr val="000000"/>
                </a:solidFill>
                <a:ea typeface="MS Gothic" panose="020B0609070205080204" pitchFamily="49" charset="-128"/>
              </a:rPr>
              <a:t>Participation in IEEE 802 Meetings</a:t>
            </a:r>
          </a:p>
        </p:txBody>
      </p:sp>
      <p:sp>
        <p:nvSpPr>
          <p:cNvPr id="4101" name="Text Box 5"/>
          <p:cNvSpPr txBox="1">
            <a:spLocks noChangeArrowheads="1"/>
          </p:cNvSpPr>
          <p:nvPr/>
        </p:nvSpPr>
        <p:spPr bwMode="auto">
          <a:xfrm>
            <a:off x="685800" y="1554163"/>
            <a:ext cx="7848600" cy="4618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solidFill>
                  <a:srgbClr val="000000"/>
                </a:solidFill>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in the IEEE standards development individual process shall act based on their qualifications and experience. (</a:t>
            </a:r>
            <a:r>
              <a:rPr lang="en-GB" altLang="en-US" sz="1400" b="1" dirty="0">
                <a:solidFill>
                  <a:srgbClr val="000000"/>
                </a:solidFill>
                <a:ea typeface="MS Gothic" panose="020B0609070205080204" pitchFamily="49" charset="-128"/>
                <a:hlinkClick r:id="rId3"/>
              </a:rPr>
              <a:t>https://standards.ieee.org/develop/policies/bylaws/sb_bylaws.pdf  section 5.2.1</a:t>
            </a:r>
            <a:r>
              <a:rPr lang="en-GB" altLang="en-US" sz="1400" b="1" dirty="0">
                <a:solidFill>
                  <a:srgbClr val="000000"/>
                </a:solidFill>
                <a:ea typeface="MS Gothic" panose="020B0609070205080204" pitchFamily="49" charset="-128"/>
              </a:rPr>
              <a:t>)</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000000"/>
                </a:solidFill>
                <a:ea typeface="MS Gothic" panose="020B0609070205080204" pitchFamily="49" charset="-128"/>
                <a:hlinkClick r:id="rId4"/>
              </a:rPr>
              <a:t>https://standards.ieee.org/develop/policies/bylaws/sb_bylaws.pdf </a:t>
            </a:r>
            <a:r>
              <a:rPr lang="en-GB" altLang="en-US" sz="1400" b="1" dirty="0">
                <a:solidFill>
                  <a:srgbClr val="000000"/>
                </a:solidFill>
                <a:ea typeface="MS Gothic" panose="020B0609070205080204" pitchFamily="49" charset="-128"/>
                <a:hlinkClick r:id="rId4"/>
              </a:rPr>
              <a:t> </a:t>
            </a:r>
            <a:r>
              <a:rPr lang="en-GB" altLang="en-US" sz="1400" b="1" dirty="0">
                <a:solidFill>
                  <a:srgbClr val="000000"/>
                </a:solidFill>
                <a:ea typeface="MS Gothic" panose="020B0609070205080204" pitchFamily="49" charset="-128"/>
              </a:rPr>
              <a:t>section 5.2.1.3 and the IEEE 802 LMSC Working Group Policies and Procedures,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3.4.1 “Chair”, list item x.</a:t>
            </a:r>
          </a:p>
          <a:p>
            <a:pPr>
              <a:spcBef>
                <a:spcPts val="600"/>
              </a:spcBef>
              <a:buClrTx/>
              <a:buFontTx/>
              <a:buNone/>
            </a:pPr>
            <a:r>
              <a:rPr lang="en-GB" altLang="en-US" sz="1600" b="1"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solidFill>
                  <a:srgbClr val="000000"/>
                </a:solidFill>
                <a:ea typeface="MS Gothic" panose="020B0609070205080204" pitchFamily="49" charset="-128"/>
              </a:rPr>
              <a:t>(Latest revision of IEEE 802 LMSC Working Group Policies and Procedures: </a:t>
            </a:r>
            <a:r>
              <a:rPr lang="en-GB" altLang="en-US" dirty="0">
                <a:solidFill>
                  <a:srgbClr val="000000"/>
                </a:solidFill>
                <a:ea typeface="MS Gothic" panose="020B0609070205080204" pitchFamily="49" charset="-128"/>
                <a:hlinkClick r:id="rId5"/>
              </a:rPr>
              <a:t>http://www.ieee802.org/devdocs.shtml</a:t>
            </a:r>
            <a:r>
              <a:rPr lang="en-GB" altLang="en-US" dirty="0">
                <a:solidFill>
                  <a:srgbClr val="000000"/>
                </a:solidFill>
                <a:ea typeface="MS Gothic" panose="020B0609070205080204" pitchFamily="49" charset="-128"/>
              </a:rPr>
              <a:t>)</a:t>
            </a:r>
          </a:p>
          <a:p>
            <a:pPr>
              <a:spcBef>
                <a:spcPts val="600"/>
              </a:spcBef>
              <a:buClrTx/>
              <a:buFontTx/>
              <a:buNone/>
            </a:pPr>
            <a:endParaRPr lang="en-GB" altLang="en-US" dirty="0">
              <a:solidFill>
                <a:srgbClr val="000000"/>
              </a:solidFill>
              <a:ea typeface="MS Gothic" panose="020B0609070205080204" pitchFamily="49" charset="-128"/>
            </a:endParaRPr>
          </a:p>
        </p:txBody>
      </p:sp>
      <p:sp>
        <p:nvSpPr>
          <p:cNvPr id="2" name="Date Placeholder 1"/>
          <p:cNvSpPr>
            <a:spLocks noGrp="1"/>
          </p:cNvSpPr>
          <p:nvPr>
            <p:ph type="dt" idx="10"/>
          </p:nvPr>
        </p:nvSpPr>
        <p:spPr>
          <a:xfrm>
            <a:off x="704850" y="317500"/>
            <a:ext cx="1874823" cy="273050"/>
          </a:xfrm>
        </p:spPr>
        <p:txBody>
          <a:bodyPr/>
          <a:lstStyle/>
          <a:p>
            <a:r>
              <a:rPr lang="en-US" dirty="0" smtClean="0"/>
              <a:t>August 2017</a:t>
            </a:r>
            <a:endParaRPr lang="en-GB" dirty="0"/>
          </a:p>
        </p:txBody>
      </p:sp>
      <p:sp>
        <p:nvSpPr>
          <p:cNvPr id="3" name="Footer Placeholder 2"/>
          <p:cNvSpPr>
            <a:spLocks noGrp="1"/>
          </p:cNvSpPr>
          <p:nvPr>
            <p:ph type="ftr" idx="11"/>
          </p:nvPr>
        </p:nvSpPr>
        <p:spPr/>
        <p:txBody>
          <a:bodyPr/>
          <a:lstStyle/>
          <a:p>
            <a:r>
              <a:rPr lang="en-GB" smtClean="0"/>
              <a:t>Rich Kennedy, HP Enterprise</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5</a:t>
            </a:fld>
            <a:endParaRPr lang="en-GB"/>
          </a:p>
        </p:txBody>
      </p:sp>
    </p:spTree>
    <p:extLst>
      <p:ext uri="{BB962C8B-B14F-4D97-AF65-F5344CB8AC3E}">
        <p14:creationId xmlns:p14="http://schemas.microsoft.com/office/powerpoint/2010/main" val="10868267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Discussion Items</a:t>
            </a:r>
          </a:p>
        </p:txBody>
      </p:sp>
      <p:sp>
        <p:nvSpPr>
          <p:cNvPr id="18435" name="Subtitle 7"/>
          <p:cNvSpPr>
            <a:spLocks noGrp="1"/>
          </p:cNvSpPr>
          <p:nvPr>
            <p:ph type="subTitle" idx="1"/>
          </p:nvPr>
        </p:nvSpPr>
        <p:spPr>
          <a:xfrm>
            <a:off x="1371600" y="3505200"/>
            <a:ext cx="6400800" cy="2743200"/>
          </a:xfrm>
        </p:spPr>
        <p:txBody>
          <a:bodyPr/>
          <a:lstStyle/>
          <a:p>
            <a:r>
              <a:rPr lang="en-US" sz="2000" dirty="0" smtClean="0"/>
              <a:t>The FCC Mid-band Spectrum NOI Response</a:t>
            </a: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August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6</a:t>
            </a:fld>
            <a:endParaRPr lang="en-GB"/>
          </a:p>
        </p:txBody>
      </p:sp>
    </p:spTree>
    <p:extLst>
      <p:ext uri="{BB962C8B-B14F-4D97-AF65-F5344CB8AC3E}">
        <p14:creationId xmlns:p14="http://schemas.microsoft.com/office/powerpoint/2010/main" val="1942567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Mid-band NOI</a:t>
            </a:r>
            <a:endParaRPr lang="en-US" dirty="0"/>
          </a:p>
        </p:txBody>
      </p:sp>
      <p:sp>
        <p:nvSpPr>
          <p:cNvPr id="3" name="Content Placeholder 2"/>
          <p:cNvSpPr>
            <a:spLocks noGrp="1"/>
          </p:cNvSpPr>
          <p:nvPr>
            <p:ph idx="1"/>
          </p:nvPr>
        </p:nvSpPr>
        <p:spPr>
          <a:xfrm>
            <a:off x="685800" y="1752600"/>
            <a:ext cx="7770813" cy="4572000"/>
          </a:xfrm>
        </p:spPr>
        <p:txBody>
          <a:bodyPr/>
          <a:lstStyle/>
          <a:p>
            <a:pPr>
              <a:buFont typeface="Arial" panose="020B0604020202020204" pitchFamily="34" charset="0"/>
              <a:buChar char="•"/>
            </a:pPr>
            <a:r>
              <a:rPr lang="en-US" sz="1800" dirty="0" smtClean="0"/>
              <a:t>3700 MHz to 4200 MHz</a:t>
            </a:r>
          </a:p>
          <a:p>
            <a:pPr lvl="1">
              <a:buFont typeface="Arial" panose="020B0604020202020204" pitchFamily="34" charset="0"/>
              <a:buChar char="•"/>
            </a:pPr>
            <a:r>
              <a:rPr lang="en-US" sz="1600" dirty="0"/>
              <a:t>CBRS extension band?</a:t>
            </a:r>
          </a:p>
          <a:p>
            <a:pPr lvl="1">
              <a:buFont typeface="Arial" panose="020B0604020202020204" pitchFamily="34" charset="0"/>
              <a:buChar char="•"/>
            </a:pPr>
            <a:r>
              <a:rPr lang="en-US" sz="1600" dirty="0" smtClean="0"/>
              <a:t>T-Mobile petition to extend PALs, etc.</a:t>
            </a:r>
          </a:p>
          <a:p>
            <a:pPr>
              <a:buFont typeface="Arial" panose="020B0604020202020204" pitchFamily="34" charset="0"/>
              <a:buChar char="•"/>
            </a:pPr>
            <a:r>
              <a:rPr lang="en-US" sz="1800" dirty="0" smtClean="0"/>
              <a:t>5925 MHz to 6425 MHz</a:t>
            </a:r>
          </a:p>
          <a:p>
            <a:pPr lvl="1">
              <a:buFont typeface="Arial" panose="020B0604020202020204" pitchFamily="34" charset="0"/>
              <a:buChar char="•"/>
            </a:pPr>
            <a:r>
              <a:rPr lang="en-US" sz="1600" dirty="0"/>
              <a:t>For unlicensed sharing</a:t>
            </a:r>
          </a:p>
          <a:p>
            <a:pPr lvl="1">
              <a:buFont typeface="Arial" panose="020B0604020202020204" pitchFamily="34" charset="0"/>
              <a:buChar char="•"/>
            </a:pPr>
            <a:r>
              <a:rPr lang="en-US" sz="1600" dirty="0"/>
              <a:t>C-band uplinks</a:t>
            </a:r>
          </a:p>
          <a:p>
            <a:pPr lvl="1">
              <a:buFont typeface="Arial" panose="020B0604020202020204" pitchFamily="34" charset="0"/>
              <a:buChar char="•"/>
            </a:pPr>
            <a:r>
              <a:rPr lang="en-US" sz="1600" dirty="0"/>
              <a:t>Fixed microwave </a:t>
            </a:r>
            <a:r>
              <a:rPr lang="en-US" sz="1600" dirty="0" smtClean="0"/>
              <a:t>links</a:t>
            </a:r>
          </a:p>
          <a:p>
            <a:pPr>
              <a:buFont typeface="Arial" panose="020B0604020202020204" pitchFamily="34" charset="0"/>
              <a:buChar char="•"/>
            </a:pPr>
            <a:r>
              <a:rPr lang="en-US" sz="1800" dirty="0" smtClean="0"/>
              <a:t>6425 MHz to 7125 MHz</a:t>
            </a:r>
          </a:p>
          <a:p>
            <a:pPr lvl="1">
              <a:buFont typeface="Arial" panose="020B0604020202020204" pitchFamily="34" charset="0"/>
              <a:buChar char="•"/>
            </a:pPr>
            <a:r>
              <a:rPr lang="en-US" sz="1600" dirty="0" smtClean="0"/>
              <a:t>Opportunity for additional unlicensed sharing</a:t>
            </a:r>
          </a:p>
          <a:p>
            <a:pPr lvl="1">
              <a:buFont typeface="Arial" panose="020B0604020202020204" pitchFamily="34" charset="0"/>
              <a:buChar char="•"/>
            </a:pPr>
            <a:r>
              <a:rPr lang="en-US" sz="1600" dirty="0" smtClean="0"/>
              <a:t>Asks for additional licensed space</a:t>
            </a:r>
          </a:p>
          <a:p>
            <a:pPr>
              <a:buFont typeface="Arial" panose="020B0604020202020204" pitchFamily="34" charset="0"/>
              <a:buChar char="•"/>
            </a:pPr>
            <a:r>
              <a:rPr lang="en-US" sz="1800" dirty="0" smtClean="0"/>
              <a:t>Other bands between 3.7 GHz and 24 GHz</a:t>
            </a:r>
          </a:p>
          <a:p>
            <a:pPr>
              <a:buFont typeface="Arial" panose="020B0604020202020204" pitchFamily="34" charset="0"/>
              <a:buChar char="•"/>
            </a:pPr>
            <a:r>
              <a:rPr lang="en-US" sz="1800" dirty="0" smtClean="0"/>
              <a:t>Comment period ends October 2, 2017</a:t>
            </a:r>
          </a:p>
          <a:p>
            <a:pPr>
              <a:buFont typeface="Arial" panose="020B0604020202020204" pitchFamily="34" charset="0"/>
              <a:buChar char="•"/>
            </a:pPr>
            <a:r>
              <a:rPr lang="en-US" sz="1800" dirty="0" smtClean="0"/>
              <a:t>Reply Comment period ends November 1, 2017</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0204446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Mid-band </a:t>
            </a:r>
            <a:r>
              <a:rPr lang="en-US" dirty="0" smtClean="0"/>
              <a:t>NOI – Next Steps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Review the highlighted NOI</a:t>
            </a:r>
          </a:p>
          <a:p>
            <a:pPr marL="800100" lvl="1" indent="-342900">
              <a:buFont typeface="Arial" panose="020B0604020202020204" pitchFamily="34" charset="0"/>
              <a:buChar char="•"/>
            </a:pPr>
            <a:r>
              <a:rPr lang="en-US" sz="1800" dirty="0">
                <a:hlinkClick r:id="rId2"/>
              </a:rPr>
              <a:t>https://</a:t>
            </a:r>
            <a:r>
              <a:rPr lang="en-US" sz="1800" dirty="0" smtClean="0">
                <a:hlinkClick r:id="rId2"/>
              </a:rPr>
              <a:t>mentor.ieee.org/802.18/dcn/17/18-17-0105-00-0000-highlighted-fcc-mid-band-spectrum-noi.docx</a:t>
            </a:r>
            <a:r>
              <a:rPr lang="en-US" sz="1800" dirty="0" smtClean="0"/>
              <a:t> </a:t>
            </a:r>
            <a:r>
              <a:rPr lang="en-US" dirty="0"/>
              <a:t> </a:t>
            </a:r>
          </a:p>
          <a:p>
            <a:pPr>
              <a:buFont typeface="Arial" panose="020B0604020202020204" pitchFamily="34" charset="0"/>
              <a:buChar char="•"/>
            </a:pPr>
            <a:r>
              <a:rPr lang="en-US" sz="2000" dirty="0"/>
              <a:t>O</a:t>
            </a:r>
            <a:r>
              <a:rPr lang="en-US" sz="2000" dirty="0" smtClean="0"/>
              <a:t>utline </a:t>
            </a:r>
            <a:r>
              <a:rPr lang="en-US" sz="2000" dirty="0"/>
              <a:t>of </a:t>
            </a:r>
            <a:r>
              <a:rPr lang="en-US" sz="2000" dirty="0" smtClean="0"/>
              <a:t>Comments</a:t>
            </a:r>
          </a:p>
          <a:p>
            <a:pPr lvl="1">
              <a:buFont typeface="Arial" panose="020B0604020202020204" pitchFamily="34" charset="0"/>
              <a:buChar char="•"/>
            </a:pPr>
            <a:r>
              <a:rPr lang="en-US" sz="1800" dirty="0">
                <a:hlinkClick r:id="rId3"/>
              </a:rPr>
              <a:t>https://</a:t>
            </a:r>
            <a:r>
              <a:rPr lang="en-US" sz="1800" dirty="0" smtClean="0">
                <a:hlinkClick r:id="rId3"/>
              </a:rPr>
              <a:t>mentor.ieee.org/802.18/dcn/17/18-17-0111-00-0000-fcc-mid-band-spectrum-noi-response.pptx</a:t>
            </a:r>
            <a:r>
              <a:rPr lang="en-US" sz="1800" dirty="0" smtClean="0"/>
              <a:t> </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1926521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Actions [Required]</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FCC Mid-band NOI</a:t>
            </a:r>
          </a:p>
        </p:txBody>
      </p:sp>
      <p:sp>
        <p:nvSpPr>
          <p:cNvPr id="4" name="Date Placeholder 3"/>
          <p:cNvSpPr>
            <a:spLocks noGrp="1"/>
          </p:cNvSpPr>
          <p:nvPr>
            <p:ph type="dt" sz="quarter" idx="10"/>
          </p:nvPr>
        </p:nvSpPr>
        <p:spPr/>
        <p:txBody>
          <a:bodyPr/>
          <a:lstStyle/>
          <a:p>
            <a:pPr>
              <a:defRPr/>
            </a:pPr>
            <a:r>
              <a:rPr lang="en-US" smtClean="0"/>
              <a:t>August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9</a:t>
            </a:fld>
            <a:endParaRPr lang="en-GB"/>
          </a:p>
        </p:txBody>
      </p:sp>
    </p:spTree>
    <p:extLst>
      <p:ext uri="{BB962C8B-B14F-4D97-AF65-F5344CB8AC3E}">
        <p14:creationId xmlns:p14="http://schemas.microsoft.com/office/powerpoint/2010/main" val="3331238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55939</TotalTime>
  <Words>849</Words>
  <Application>Microsoft Office PowerPoint</Application>
  <PresentationFormat>On-screen Show (4:3)</PresentationFormat>
  <Paragraphs>132</Paragraphs>
  <Slides>11</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0" baseType="lpstr">
      <vt:lpstr>Arial Unicode MS</vt:lpstr>
      <vt:lpstr>MS Gothic</vt:lpstr>
      <vt:lpstr>MS PGothic</vt:lpstr>
      <vt:lpstr>Arial</vt:lpstr>
      <vt:lpstr>Helvetica</vt:lpstr>
      <vt:lpstr>Monotype Sorts</vt:lpstr>
      <vt:lpstr>Times New Roman</vt:lpstr>
      <vt:lpstr>Office Theme</vt:lpstr>
      <vt:lpstr>Document</vt:lpstr>
      <vt:lpstr>IEEE 802.18 RR-TAG August 24th Teleconference Agenda</vt:lpstr>
      <vt:lpstr>Agenda</vt:lpstr>
      <vt:lpstr>Administrative Items</vt:lpstr>
      <vt:lpstr>Other Guidelines for IEEE WG Meetings</vt:lpstr>
      <vt:lpstr>PowerPoint Presentation</vt:lpstr>
      <vt:lpstr>Discussion Items</vt:lpstr>
      <vt:lpstr>The Mid-band NOI</vt:lpstr>
      <vt:lpstr>The Mid-band NOI – Next Steps</vt:lpstr>
      <vt:lpstr>Actions [Required]</vt:lpstr>
      <vt:lpstr>Timeline</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313</cp:revision>
  <cp:lastPrinted>2017-08-03T16:59:47Z</cp:lastPrinted>
  <dcterms:created xsi:type="dcterms:W3CDTF">2016-03-03T14:54:45Z</dcterms:created>
  <dcterms:modified xsi:type="dcterms:W3CDTF">2017-08-24T13:05:50Z</dcterms:modified>
</cp:coreProperties>
</file>