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6" r:id="rId3"/>
    <p:sldId id="267" r:id="rId4"/>
    <p:sldId id="331" r:id="rId5"/>
    <p:sldId id="388" r:id="rId6"/>
    <p:sldId id="382" r:id="rId7"/>
    <p:sldId id="395" r:id="rId8"/>
    <p:sldId id="391" r:id="rId9"/>
    <p:sldId id="393" r:id="rId10"/>
    <p:sldId id="394" r:id="rId11"/>
    <p:sldId id="396" r:id="rId12"/>
    <p:sldId id="397" r:id="rId13"/>
    <p:sldId id="398" r:id="rId14"/>
    <p:sldId id="399" r:id="rId15"/>
    <p:sldId id="386" r:id="rId16"/>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110" d="100"/>
          <a:sy n="110" d="100"/>
        </p:scale>
        <p:origin x="1434" y="10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17-Aug-17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802.18-17/0108r1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05-0000-teleconference-call-in-info.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August 17</a:t>
            </a:r>
            <a:r>
              <a:rPr lang="en-US" baseline="30000" dirty="0">
                <a:latin typeface="Times New Roman" charset="0"/>
              </a:rPr>
              <a:t>th</a:t>
            </a:r>
            <a:r>
              <a:rPr lang="en-US" dirty="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2017-08-17</a:t>
            </a:r>
          </a:p>
        </p:txBody>
      </p:sp>
      <p:graphicFrame>
        <p:nvGraphicFramePr>
          <p:cNvPr id="3075" name="Object 3"/>
          <p:cNvGraphicFramePr>
            <a:graphicFrameLocks noChangeAspect="1"/>
          </p:cNvGraphicFramePr>
          <p:nvPr>
            <p:extLst>
              <p:ext uri="{D42A27DB-BD31-4B8C-83A1-F6EECF244321}">
                <p14:modId xmlns:p14="http://schemas.microsoft.com/office/powerpoint/2010/main" val="3815796331"/>
              </p:ext>
            </p:extLst>
          </p:nvPr>
        </p:nvGraphicFramePr>
        <p:xfrm>
          <a:off x="520700" y="3611563"/>
          <a:ext cx="8074025" cy="2468562"/>
        </p:xfrm>
        <a:graphic>
          <a:graphicData uri="http://schemas.openxmlformats.org/presentationml/2006/ole">
            <mc:AlternateContent xmlns:mc="http://schemas.openxmlformats.org/markup-compatibility/2006">
              <mc:Choice xmlns:v="urn:schemas-microsoft-com:vml" Requires="v">
                <p:oleObj spid="_x0000_s3343" name="Document" r:id="rId4" imgW="8267030" imgH="2529818" progId="Word.Document.8">
                  <p:embed/>
                </p:oleObj>
              </mc:Choice>
              <mc:Fallback>
                <p:oleObj name="Document" r:id="rId4" imgW="8267030" imgH="2529818" progId="Word.Document.8">
                  <p:embed/>
                  <p:pic>
                    <p:nvPicPr>
                      <p:cNvPr id="0" name="Picture 3"/>
                      <p:cNvPicPr>
                        <a:picLocks noChangeAspect="1" noChangeArrowheads="1"/>
                      </p:cNvPicPr>
                      <p:nvPr/>
                    </p:nvPicPr>
                    <p:blipFill>
                      <a:blip r:embed="rId5"/>
                      <a:srcRect/>
                      <a:stretch>
                        <a:fillRect/>
                      </a:stretch>
                    </p:blipFill>
                    <p:spPr bwMode="auto">
                      <a:xfrm>
                        <a:off x="520700" y="3611563"/>
                        <a:ext cx="8074025" cy="24685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NOI – Next Steps</a:t>
            </a:r>
          </a:p>
        </p:txBody>
      </p:sp>
      <p:sp>
        <p:nvSpPr>
          <p:cNvPr id="3" name="Content Placeholder 2"/>
          <p:cNvSpPr>
            <a:spLocks noGrp="1"/>
          </p:cNvSpPr>
          <p:nvPr>
            <p:ph idx="1"/>
          </p:nvPr>
        </p:nvSpPr>
        <p:spPr>
          <a:xfrm>
            <a:off x="685799" y="1600200"/>
            <a:ext cx="7770813" cy="4494213"/>
          </a:xfrm>
        </p:spPr>
        <p:txBody>
          <a:bodyPr/>
          <a:lstStyle/>
          <a:p>
            <a:pPr>
              <a:buFont typeface="Arial" panose="020B0604020202020204" pitchFamily="34" charset="0"/>
              <a:buChar char="•"/>
            </a:pPr>
            <a:r>
              <a:rPr lang="en-US" sz="1600" dirty="0"/>
              <a:t>Review the highlighted NOI</a:t>
            </a:r>
          </a:p>
          <a:p>
            <a:pPr marL="800100" lvl="1" indent="-342900">
              <a:buFont typeface="Arial" panose="020B0604020202020204" pitchFamily="34" charset="0"/>
              <a:buChar char="•"/>
            </a:pPr>
            <a:r>
              <a:rPr lang="en-US" sz="1400" dirty="0">
                <a:hlinkClick r:id="rId2"/>
              </a:rPr>
              <a:t>https://mentor.ieee.org/802.18/dcn/17/18-17-0105-00-0000-highlighted-fcc-mid-band-spectrum-noi.docx</a:t>
            </a:r>
            <a:r>
              <a:rPr lang="en-US" sz="1400" dirty="0"/>
              <a:t> </a:t>
            </a:r>
            <a:r>
              <a:rPr lang="en-US" sz="1600" dirty="0"/>
              <a:t> </a:t>
            </a:r>
          </a:p>
          <a:p>
            <a:pPr>
              <a:buFont typeface="Arial" panose="020B0604020202020204" pitchFamily="34" charset="0"/>
              <a:buChar char="•"/>
            </a:pPr>
            <a:r>
              <a:rPr lang="en-US" sz="1600" dirty="0"/>
              <a:t>Develop an outline of Comments</a:t>
            </a:r>
          </a:p>
          <a:p>
            <a:pPr lvl="1">
              <a:buFont typeface="Arial" panose="020B0604020202020204" pitchFamily="34" charset="0"/>
              <a:buChar char="•"/>
            </a:pPr>
            <a:r>
              <a:rPr lang="en-US" sz="1400" dirty="0"/>
              <a:t>Urgency – Spectrum needs studies</a:t>
            </a:r>
          </a:p>
          <a:p>
            <a:pPr lvl="1">
              <a:buFont typeface="Arial" panose="020B0604020202020204" pitchFamily="34" charset="0"/>
              <a:buChar char="•"/>
            </a:pPr>
            <a:r>
              <a:rPr lang="en-US" sz="1400" dirty="0"/>
              <a:t>5925 MHz to 6425 MHz band</a:t>
            </a:r>
          </a:p>
          <a:p>
            <a:pPr lvl="1">
              <a:buFont typeface="Arial" panose="020B0604020202020204" pitchFamily="34" charset="0"/>
              <a:buChar char="•"/>
            </a:pPr>
            <a:r>
              <a:rPr lang="en-US" sz="1400" dirty="0"/>
              <a:t>6425 MHz to 7125 MHz band</a:t>
            </a:r>
          </a:p>
          <a:p>
            <a:pPr lvl="1">
              <a:buFont typeface="Arial" panose="020B0604020202020204" pitchFamily="34" charset="0"/>
              <a:buChar char="•"/>
            </a:pPr>
            <a:r>
              <a:rPr lang="en-US" sz="1400" dirty="0"/>
              <a:t>3.7 GHz to 4.2 GHz band</a:t>
            </a:r>
          </a:p>
          <a:p>
            <a:pPr lvl="1">
              <a:buFont typeface="Arial" panose="020B0604020202020204" pitchFamily="34" charset="0"/>
              <a:buChar char="•"/>
            </a:pPr>
            <a:r>
              <a:rPr lang="en-US" sz="1400" dirty="0"/>
              <a:t>Data integrity and security</a:t>
            </a:r>
          </a:p>
          <a:p>
            <a:pPr lvl="2">
              <a:buFont typeface="Arial" panose="020B0604020202020204" pitchFamily="34" charset="0"/>
              <a:buChar char="•"/>
            </a:pPr>
            <a:r>
              <a:rPr lang="en-US" sz="1400" dirty="0">
                <a:solidFill>
                  <a:srgbClr val="FF0000"/>
                </a:solidFill>
              </a:rPr>
              <a:t>FSS and FS database updates – accurate data needed</a:t>
            </a:r>
          </a:p>
          <a:p>
            <a:pPr lvl="1">
              <a:buFont typeface="Arial" panose="020B0604020202020204" pitchFamily="34" charset="0"/>
              <a:buChar char="•"/>
            </a:pPr>
            <a:r>
              <a:rPr lang="en-US" sz="1400" dirty="0"/>
              <a:t>DFS</a:t>
            </a:r>
          </a:p>
          <a:p>
            <a:pPr lvl="1">
              <a:buFont typeface="Arial" panose="020B0604020202020204" pitchFamily="34" charset="0"/>
              <a:buChar char="•"/>
            </a:pPr>
            <a:r>
              <a:rPr lang="en-US" sz="1400" dirty="0">
                <a:solidFill>
                  <a:srgbClr val="FF0000"/>
                </a:solidFill>
              </a:rPr>
              <a:t>Low elevation angle limits on FSS</a:t>
            </a:r>
          </a:p>
          <a:p>
            <a:pPr lvl="1">
              <a:buFont typeface="Arial" panose="020B0604020202020204" pitchFamily="34" charset="0"/>
              <a:buChar char="•"/>
            </a:pPr>
            <a:r>
              <a:rPr lang="en-US" sz="1400" dirty="0">
                <a:solidFill>
                  <a:schemeClr val="tx1"/>
                </a:solidFill>
              </a:rPr>
              <a:t>Are using the DFS term for the protection for the </a:t>
            </a:r>
            <a:r>
              <a:rPr lang="en-US" sz="1400" u="sng" dirty="0">
                <a:solidFill>
                  <a:schemeClr val="tx1"/>
                </a:solidFill>
              </a:rPr>
              <a:t>mobile</a:t>
            </a:r>
            <a:r>
              <a:rPr lang="en-US" sz="1400" dirty="0">
                <a:solidFill>
                  <a:schemeClr val="tx1"/>
                </a:solidFill>
              </a:rPr>
              <a:t> public safety ? </a:t>
            </a:r>
          </a:p>
          <a:p>
            <a:pPr lvl="2">
              <a:buFont typeface="Arial" panose="020B0604020202020204" pitchFamily="34" charset="0"/>
              <a:buChar char="•"/>
            </a:pPr>
            <a:r>
              <a:rPr lang="en-US" sz="1200" dirty="0">
                <a:solidFill>
                  <a:schemeClr val="tx1"/>
                </a:solidFill>
              </a:rPr>
              <a:t>Even with fixed having separated </a:t>
            </a:r>
            <a:r>
              <a:rPr lang="en-US" sz="1200" dirty="0" err="1">
                <a:solidFill>
                  <a:schemeClr val="tx1"/>
                </a:solidFill>
              </a:rPr>
              <a:t>Tx</a:t>
            </a:r>
            <a:r>
              <a:rPr lang="en-US" sz="1200" dirty="0">
                <a:solidFill>
                  <a:schemeClr val="tx1"/>
                </a:solidFill>
              </a:rPr>
              <a:t> and Rx will be an issue. </a:t>
            </a:r>
          </a:p>
          <a:p>
            <a:pPr lvl="1">
              <a:buFont typeface="Arial" panose="020B0604020202020204" pitchFamily="34" charset="0"/>
              <a:buChar char="•"/>
            </a:pPr>
            <a:r>
              <a:rPr lang="en-US" sz="1400" dirty="0"/>
              <a:t>Where is transportation uses in these bands?  </a:t>
            </a:r>
          </a:p>
          <a:p>
            <a:pPr>
              <a:buFont typeface="Arial" panose="020B0604020202020204" pitchFamily="34" charset="0"/>
              <a:buChar char="•"/>
            </a:pPr>
            <a:r>
              <a:rPr lang="en-US" sz="1600" dirty="0"/>
              <a:t>Need to keep in mind what we reply to the NOI with, versus what we may want to hold for comments to the NPRM.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3192652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Comments</a:t>
            </a:r>
          </a:p>
        </p:txBody>
      </p:sp>
      <p:sp>
        <p:nvSpPr>
          <p:cNvPr id="3" name="Content Placeholder 2"/>
          <p:cNvSpPr>
            <a:spLocks noGrp="1"/>
          </p:cNvSpPr>
          <p:nvPr>
            <p:ph idx="1"/>
          </p:nvPr>
        </p:nvSpPr>
        <p:spPr/>
        <p:txBody>
          <a:bodyPr>
            <a:normAutofit fontScale="70000" lnSpcReduction="20000"/>
          </a:bodyPr>
          <a:lstStyle/>
          <a:p>
            <a:pPr>
              <a:buFont typeface="Arial" panose="020B0604020202020204" pitchFamily="34" charset="0"/>
              <a:buChar char="•"/>
            </a:pPr>
            <a:r>
              <a:rPr lang="en-US" b="1" dirty="0"/>
              <a:t>Urgency: </a:t>
            </a:r>
            <a:r>
              <a:rPr lang="en-US" b="0" dirty="0"/>
              <a:t>We are specifically avoiding Federal spectrum sharing at this time due to the urgency of the need for additional unlicensed spectrum</a:t>
            </a:r>
          </a:p>
          <a:p>
            <a:pPr marL="800100" lvl="1" indent="-342900">
              <a:buFont typeface="Arial" panose="020B0604020202020204" pitchFamily="34" charset="0"/>
              <a:buChar char="•"/>
            </a:pPr>
            <a:r>
              <a:rPr lang="en-US" dirty="0"/>
              <a:t>Sharing with Federal users will take more time than with non-Federal</a:t>
            </a:r>
          </a:p>
          <a:p>
            <a:pPr marL="800100" lvl="1" indent="-342900">
              <a:buFont typeface="Arial" panose="020B0604020202020204" pitchFamily="34" charset="0"/>
              <a:buChar char="•"/>
            </a:pPr>
            <a:r>
              <a:rPr lang="en-US" dirty="0"/>
              <a:t>Two separate spectrum needs studies show serious impairment of expected Wi-Fi connections within the next three years without a spectrum add, affecting consumers and businesses that rely on Wi-Fi</a:t>
            </a:r>
          </a:p>
          <a:p>
            <a:pPr>
              <a:buFont typeface="Arial" panose="020B0604020202020204" pitchFamily="34" charset="0"/>
              <a:buChar char="•"/>
            </a:pPr>
            <a:r>
              <a:rPr lang="en-US" b="1" dirty="0"/>
              <a:t>Data integrity: </a:t>
            </a:r>
            <a:r>
              <a:rPr lang="en-US" b="0" dirty="0"/>
              <a:t>In order to guarantee protection for incumbents, it is essential that the FCC ULS database be scrubbed to ensure all entries are correct and current</a:t>
            </a:r>
          </a:p>
          <a:p>
            <a:pPr marL="800100" lvl="1" indent="-342900">
              <a:buFont typeface="Arial" panose="020B0604020202020204" pitchFamily="34" charset="0"/>
              <a:buChar char="•"/>
            </a:pPr>
            <a:r>
              <a:rPr lang="en-US" dirty="0"/>
              <a:t>Higher Ground may be a source for this</a:t>
            </a:r>
          </a:p>
          <a:p>
            <a:pPr marL="800100" lvl="1" indent="-342900">
              <a:buFont typeface="Arial" panose="020B0604020202020204" pitchFamily="34" charset="0"/>
              <a:buChar char="•"/>
            </a:pPr>
            <a:r>
              <a:rPr lang="en-US" dirty="0"/>
              <a:t>Licensees should indicate intent to continue use, and timeline for any phase out</a:t>
            </a:r>
          </a:p>
          <a:p>
            <a:pPr marL="800100" lvl="1" indent="-342900">
              <a:buFont typeface="Arial" panose="020B0604020202020204" pitchFamily="34" charset="0"/>
              <a:buChar char="•"/>
            </a:pPr>
            <a:r>
              <a:rPr lang="en-US" dirty="0"/>
              <a:t>Could the FCC request the license holders register in protection data base, to help with licensees no longer active, pro-active to be protected. </a:t>
            </a:r>
          </a:p>
          <a:p>
            <a:pPr>
              <a:buFont typeface="Arial" panose="020B0604020202020204" pitchFamily="34" charset="0"/>
              <a:buChar char="•"/>
            </a:pPr>
            <a:r>
              <a:rPr lang="en-US" b="1" dirty="0"/>
              <a:t>Data integrity: </a:t>
            </a:r>
            <a:r>
              <a:rPr lang="en-US" b="0" dirty="0"/>
              <a:t>The FCC should also check that the number and location of FSS ground stations is correct and current</a:t>
            </a:r>
          </a:p>
          <a:p>
            <a:pPr marL="800100" lvl="1" indent="-342900">
              <a:buFont typeface="Arial" panose="020B0604020202020204" pitchFamily="34" charset="0"/>
              <a:buChar char="•"/>
            </a:pPr>
            <a:r>
              <a:rPr lang="en-US" dirty="0"/>
              <a:t>Licensees should indicate intent to continue use, and timeline for any phase out</a:t>
            </a:r>
          </a:p>
          <a:p>
            <a:pPr marL="800100" lvl="1" indent="-342900">
              <a:buFont typeface="Arial" panose="020B0604020202020204" pitchFamily="34" charset="0"/>
              <a:buChar char="•"/>
            </a:pPr>
            <a:r>
              <a:rPr lang="en-US" dirty="0"/>
              <a:t>Like above, what can be done to have an up to date data base of active stations. </a:t>
            </a:r>
          </a:p>
          <a:p>
            <a:pPr>
              <a:buFont typeface="Arial" panose="020B0604020202020204" pitchFamily="34" charset="0"/>
              <a:buChar char="•"/>
            </a:pPr>
            <a:r>
              <a:rPr lang="en-US" b="1" dirty="0"/>
              <a:t>Global harmonization: </a:t>
            </a:r>
            <a:r>
              <a:rPr lang="en-US" b="0" dirty="0"/>
              <a:t>The FCC should support efforts to globalize these rules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91038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5925 MHz to 6425 MHz band</a:t>
            </a:r>
          </a:p>
        </p:txBody>
      </p:sp>
      <p:sp>
        <p:nvSpPr>
          <p:cNvPr id="3" name="Content Placeholder 2"/>
          <p:cNvSpPr>
            <a:spLocks noGrp="1"/>
          </p:cNvSpPr>
          <p:nvPr>
            <p:ph idx="1"/>
          </p:nvPr>
        </p:nvSpPr>
        <p:spPr>
          <a:xfrm>
            <a:off x="628650" y="2226469"/>
            <a:ext cx="7886700" cy="3374231"/>
          </a:xfrm>
        </p:spPr>
        <p:txBody>
          <a:bodyPr>
            <a:normAutofit fontScale="70000" lnSpcReduction="20000"/>
          </a:bodyPr>
          <a:lstStyle/>
          <a:p>
            <a:pPr>
              <a:buFont typeface="Arial" panose="020B0604020202020204" pitchFamily="34" charset="0"/>
              <a:buChar char="•"/>
            </a:pPr>
            <a:r>
              <a:rPr lang="en-US" b="1" dirty="0"/>
              <a:t>Part 15.407: </a:t>
            </a:r>
            <a:r>
              <a:rPr lang="en-US" b="0" dirty="0"/>
              <a:t>This band should be considered as a U-NII band, with limits equal to the U-NII-1 band (U-NII-5)</a:t>
            </a:r>
          </a:p>
          <a:p>
            <a:pPr>
              <a:buFont typeface="Arial" panose="020B0604020202020204" pitchFamily="34" charset="0"/>
              <a:buChar char="•"/>
            </a:pPr>
            <a:r>
              <a:rPr lang="en-US" b="0" dirty="0"/>
              <a:t>Part 15.407: It is understood that indoor deployments protect incumbents with transmit power control and Building Entry Loss</a:t>
            </a:r>
          </a:p>
          <a:p>
            <a:pPr marL="800100" lvl="1" indent="-342900">
              <a:buFont typeface="Arial" panose="020B0604020202020204" pitchFamily="34" charset="0"/>
              <a:buChar char="•"/>
            </a:pPr>
            <a:r>
              <a:rPr lang="en-US" dirty="0"/>
              <a:t>Database control of access not necessary, but should be employed if higher power is used</a:t>
            </a:r>
          </a:p>
          <a:p>
            <a:pPr>
              <a:buFont typeface="Arial" panose="020B0604020202020204" pitchFamily="34" charset="0"/>
              <a:buChar char="•"/>
            </a:pPr>
            <a:r>
              <a:rPr lang="en-US" b="1" dirty="0"/>
              <a:t>Part 15.407: </a:t>
            </a:r>
            <a:r>
              <a:rPr lang="en-US" b="0" dirty="0"/>
              <a:t>Fixed outdoor devices will use geo-location database access to ensure protection of incumbents</a:t>
            </a:r>
          </a:p>
          <a:p>
            <a:pPr marL="800100" lvl="1" indent="-342900">
              <a:buFont typeface="Arial" panose="020B0604020202020204" pitchFamily="34" charset="0"/>
              <a:buChar char="•"/>
            </a:pPr>
            <a:r>
              <a:rPr lang="en-US" dirty="0"/>
              <a:t>Based on Enablement mechanisms developed for P802.11y and P802.11af</a:t>
            </a:r>
          </a:p>
          <a:p>
            <a:pPr marL="1200150" lvl="2" indent="-342900">
              <a:buFont typeface="Arial" panose="020B0604020202020204" pitchFamily="34" charset="0"/>
              <a:buChar char="•"/>
            </a:pPr>
            <a:r>
              <a:rPr lang="en-US" dirty="0"/>
              <a:t>In P802.11y, in 3650 MHz band, there is info in the transmissions to identify the user, for tracking if there are any interference issues, for example. </a:t>
            </a:r>
          </a:p>
          <a:p>
            <a:pPr marL="800100" lvl="1" indent="-342900">
              <a:buFont typeface="Arial" panose="020B0604020202020204" pitchFamily="34" charset="0"/>
              <a:buChar char="•"/>
            </a:pPr>
            <a:r>
              <a:rPr lang="en-US" dirty="0"/>
              <a:t>Enabling STAs capability based on FCCID and currency of ULS data</a:t>
            </a:r>
          </a:p>
          <a:p>
            <a:pPr marL="800100" lvl="1" indent="-342900">
              <a:buFont typeface="Arial" panose="020B0604020202020204" pitchFamily="34" charset="0"/>
              <a:buChar char="•"/>
            </a:pPr>
            <a:r>
              <a:rPr lang="en-US" dirty="0"/>
              <a:t>Registered Location Secure Server option for Enterprise/Campus networks</a:t>
            </a:r>
          </a:p>
          <a:p>
            <a:pPr marL="1200150" lvl="2" indent="-285750">
              <a:buFont typeface="Arial" panose="020B0604020202020204" pitchFamily="34" charset="0"/>
              <a:buChar char="•"/>
            </a:pPr>
            <a:r>
              <a:rPr lang="en-US" dirty="0"/>
              <a:t>With enablement, FCC was very supportive of this method as it aids enforcement</a:t>
            </a:r>
          </a:p>
          <a:p>
            <a:pPr marL="800100" lvl="1"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902186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6425 MHz to 7125 MHz band</a:t>
            </a:r>
          </a:p>
        </p:txBody>
      </p:sp>
      <p:sp>
        <p:nvSpPr>
          <p:cNvPr id="3" name="Content Placeholder 2"/>
          <p:cNvSpPr>
            <a:spLocks noGrp="1"/>
          </p:cNvSpPr>
          <p:nvPr>
            <p:ph idx="1"/>
          </p:nvPr>
        </p:nvSpPr>
        <p:spPr>
          <a:xfrm>
            <a:off x="685799" y="1447800"/>
            <a:ext cx="7770813" cy="4113213"/>
          </a:xfrm>
        </p:spPr>
        <p:txBody>
          <a:bodyPr/>
          <a:lstStyle/>
          <a:p>
            <a:pPr>
              <a:buFont typeface="Arial" panose="020B0604020202020204" pitchFamily="34" charset="0"/>
              <a:buChar char="•"/>
            </a:pPr>
            <a:r>
              <a:rPr lang="en-US" sz="1800" b="1" dirty="0"/>
              <a:t>Part 15.407: </a:t>
            </a:r>
            <a:r>
              <a:rPr lang="en-US" sz="1800" b="0" dirty="0"/>
              <a:t>Licensees with mobile applications, e.g. BAS and CARS, require special mitigation methods, so the band should be approached as three separate U-NII bands</a:t>
            </a:r>
          </a:p>
          <a:p>
            <a:pPr marL="800100" lvl="1" indent="-342900">
              <a:buFont typeface="Arial" panose="020B0604020202020204" pitchFamily="34" charset="0"/>
              <a:buChar char="•"/>
            </a:pPr>
            <a:r>
              <a:rPr lang="en-US" sz="1600" dirty="0"/>
              <a:t>U-NII-6 (6425 MHz to 6525 MHz sharing with BAS and CARS)</a:t>
            </a:r>
          </a:p>
          <a:p>
            <a:pPr marL="800100" lvl="1" indent="-342900">
              <a:buFont typeface="Arial" panose="020B0604020202020204" pitchFamily="34" charset="0"/>
              <a:buChar char="•"/>
            </a:pPr>
            <a:r>
              <a:rPr lang="en-US" sz="1600" dirty="0"/>
              <a:t>U-NII-7 (6525 MHz to 6875 MHz, same as U-NII-5)</a:t>
            </a:r>
          </a:p>
          <a:p>
            <a:pPr marL="800100" lvl="1" indent="-342900">
              <a:buFont typeface="Arial" panose="020B0604020202020204" pitchFamily="34" charset="0"/>
              <a:buChar char="•"/>
            </a:pPr>
            <a:r>
              <a:rPr lang="en-US" sz="1600" dirty="0"/>
              <a:t>U-NII-8 (6875 MHz to 7125 MHz sharing with BAS and CARS)</a:t>
            </a:r>
          </a:p>
          <a:p>
            <a:pPr>
              <a:buFont typeface="Arial" panose="020B0604020202020204" pitchFamily="34" charset="0"/>
              <a:buChar char="•"/>
            </a:pPr>
            <a:r>
              <a:rPr lang="en-US" sz="1800" b="1" dirty="0"/>
              <a:t>NPRM timing: </a:t>
            </a:r>
            <a:r>
              <a:rPr lang="en-US" sz="1800" b="0" dirty="0"/>
              <a:t>Due to its equivalency with U-NII-5, U-NII-7 should be considered following the opening of U-NII-5, under the same rules</a:t>
            </a:r>
          </a:p>
          <a:p>
            <a:pPr marL="800100" lvl="1" indent="-342900">
              <a:buFont typeface="Arial" panose="020B0604020202020204" pitchFamily="34" charset="0"/>
              <a:buChar char="•"/>
            </a:pPr>
            <a:r>
              <a:rPr lang="en-US" sz="1600" dirty="0"/>
              <a:t>U-NII-6 and U-NII-8 will take more time to develop</a:t>
            </a:r>
          </a:p>
          <a:p>
            <a:pPr marL="800100" lvl="1" indent="-342900">
              <a:buFont typeface="Arial" panose="020B0604020202020204" pitchFamily="34" charset="0"/>
              <a:buChar char="•"/>
            </a:pPr>
            <a:r>
              <a:rPr lang="en-US" sz="1600" dirty="0"/>
              <a:t>Mobile FS protection issues need further study</a:t>
            </a:r>
          </a:p>
          <a:p>
            <a:pPr marL="800100" lvl="1" indent="-342900">
              <a:buFont typeface="Arial" panose="020B0604020202020204" pitchFamily="34" charset="0"/>
              <a:buChar char="•"/>
            </a:pPr>
            <a:r>
              <a:rPr lang="en-US" sz="1600" dirty="0"/>
              <a:t>--- </a:t>
            </a:r>
          </a:p>
          <a:p>
            <a:pPr marL="800100" lvl="1" indent="-342900">
              <a:buFont typeface="Arial" panose="020B0604020202020204" pitchFamily="34" charset="0"/>
              <a:buChar char="•"/>
            </a:pPr>
            <a:r>
              <a:rPr lang="en-US" sz="1600" dirty="0"/>
              <a:t>Is this what we want, to split?  </a:t>
            </a:r>
          </a:p>
          <a:p>
            <a:pPr marL="1200150" lvl="2" indent="-342900">
              <a:buFont typeface="Arial" panose="020B0604020202020204" pitchFamily="34" charset="0"/>
              <a:buChar char="•"/>
            </a:pPr>
            <a:r>
              <a:rPr lang="en-US" sz="1400" dirty="0"/>
              <a:t>Or should we request the full 1200MHz soonest in NOI. </a:t>
            </a:r>
          </a:p>
          <a:p>
            <a:pPr marL="1657350" lvl="3" indent="-342900">
              <a:buFont typeface="Arial" panose="020B0604020202020204" pitchFamily="34" charset="0"/>
              <a:buChar char="•"/>
            </a:pPr>
            <a:r>
              <a:rPr lang="en-US" sz="1200" dirty="0"/>
              <a:t>Then deal with the difficulties in the NPRM? </a:t>
            </a:r>
          </a:p>
        </p:txBody>
      </p:sp>
    </p:spTree>
    <p:extLst>
      <p:ext uri="{BB962C8B-B14F-4D97-AF65-F5344CB8AC3E}">
        <p14:creationId xmlns:p14="http://schemas.microsoft.com/office/powerpoint/2010/main" val="2735616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Protecting Incumbents</a:t>
            </a:r>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sz="2000" b="1" dirty="0"/>
              <a:t>Mitigation methods:</a:t>
            </a:r>
            <a:r>
              <a:rPr lang="en-US" sz="2000" dirty="0"/>
              <a:t> Outdoor deployments will utilize IEEE 802.11 enablement, using ULS data and Enabling STAs (E-STAs), which control transmissions of all Dependent STAs (D-STAs) in its network</a:t>
            </a:r>
          </a:p>
          <a:p>
            <a:pPr lvl="1">
              <a:buFont typeface="Arial" panose="020B0604020202020204" pitchFamily="34" charset="0"/>
              <a:buChar char="•"/>
            </a:pPr>
            <a:r>
              <a:rPr lang="en-US" sz="1800" dirty="0"/>
              <a:t>Specialized antennas may also be used to control interference</a:t>
            </a:r>
          </a:p>
          <a:p>
            <a:pPr lvl="1">
              <a:buFont typeface="Arial" panose="020B0604020202020204" pitchFamily="34" charset="0"/>
              <a:buChar char="•"/>
            </a:pPr>
            <a:r>
              <a:rPr lang="en-US" sz="1800" dirty="0"/>
              <a:t>A Registered Location Secure Server option, may provide enforcement utility</a:t>
            </a:r>
          </a:p>
          <a:p>
            <a:pPr lvl="1">
              <a:buFont typeface="Arial" panose="020B0604020202020204" pitchFamily="34" charset="0"/>
              <a:buChar char="•"/>
            </a:pPr>
            <a:r>
              <a:rPr lang="en-US" sz="1800" dirty="0"/>
              <a:t>ITU-R 2015 – Could the roof top / local sensor network.  e.g. could be in cars, be used also. </a:t>
            </a:r>
          </a:p>
          <a:p>
            <a:pPr>
              <a:buFont typeface="Arial" panose="020B0604020202020204" pitchFamily="34" charset="0"/>
              <a:buChar char="•"/>
            </a:pPr>
            <a:r>
              <a:rPr lang="en-US" sz="2000" b="1" dirty="0"/>
              <a:t>Mitigation methods: </a:t>
            </a:r>
            <a:r>
              <a:rPr lang="en-US" sz="2000" dirty="0"/>
              <a:t>Indoor deployments will utilize transmit power control to limit interference to incumbents</a:t>
            </a:r>
          </a:p>
          <a:p>
            <a:pPr lvl="1">
              <a:buFont typeface="Arial" panose="020B0604020202020204" pitchFamily="34" charset="0"/>
              <a:buChar char="•"/>
            </a:pPr>
            <a:r>
              <a:rPr lang="en-US" sz="1600" dirty="0"/>
              <a:t>Client devices will do this with orders from the masters, not internal.  Is this what we want, or how would be do this? </a:t>
            </a:r>
          </a:p>
          <a:p>
            <a:pPr>
              <a:buFont typeface="Arial" panose="020B0604020202020204" pitchFamily="34" charset="0"/>
              <a:buChar char="•"/>
            </a:pPr>
            <a:r>
              <a:rPr lang="en-US" sz="2000" dirty="0"/>
              <a:t>Keep in mind the incumbents will be different moving forward, likely will be less than now. </a:t>
            </a:r>
          </a:p>
          <a:p>
            <a:pPr lvl="1">
              <a:buFont typeface="Arial" panose="020B0604020202020204" pitchFamily="34" charset="0"/>
              <a:buChar char="•"/>
            </a:pPr>
            <a:endParaRPr lang="en-US" sz="1600" dirty="0"/>
          </a:p>
        </p:txBody>
      </p:sp>
    </p:spTree>
    <p:extLst>
      <p:ext uri="{BB962C8B-B14F-4D97-AF65-F5344CB8AC3E}">
        <p14:creationId xmlns:p14="http://schemas.microsoft.com/office/powerpoint/2010/main" val="2711904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meeting: </a:t>
            </a:r>
            <a:r>
              <a:rPr lang="en-US" b="0" dirty="0"/>
              <a:t>August 24, 2017 at 2:30pm EDT</a:t>
            </a:r>
          </a:p>
          <a:p>
            <a:pPr lvl="1">
              <a:buFont typeface="Arial" panose="020B0604020202020204" pitchFamily="34" charset="0"/>
              <a:buChar char="•"/>
            </a:pPr>
            <a:r>
              <a:rPr lang="en-US" sz="2400" dirty="0"/>
              <a:t>Note: will start using new call-in links and codes, see:  </a:t>
            </a:r>
          </a:p>
          <a:p>
            <a:pPr marL="457200" lvl="1" indent="0"/>
            <a:r>
              <a:rPr lang="en-US" sz="2200" b="1">
                <a:hlinkClick r:id="rId2"/>
              </a:rPr>
              <a:t>https://mentor.ieee.org/802.18/dcn/16/18-16-0038-05-0000-teleconference-call-in-info.pptx</a:t>
            </a:r>
            <a:r>
              <a:rPr lang="en-US" sz="2200" b="1"/>
              <a:t> </a:t>
            </a:r>
            <a:r>
              <a:rPr lang="en-US" sz="2200" b="0"/>
              <a:t> </a:t>
            </a:r>
            <a:endParaRPr lang="en-US" sz="2200"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August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the agenda</a:t>
            </a:r>
          </a:p>
          <a:p>
            <a:pPr>
              <a:buFont typeface="Arial" panose="020B0604020202020204" pitchFamily="34" charset="0"/>
              <a:buChar char="•"/>
            </a:pPr>
            <a:r>
              <a:rPr lang="en-US" altLang="en-US" dirty="0"/>
              <a:t>Discussion items</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Outlining a response to the FCC Mid-band NOI</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August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August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August 2017</a:t>
            </a:r>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dirty="0"/>
              <a:t>August 2017</a:t>
            </a:r>
            <a:endParaRPr lang="en-GB" dirty="0"/>
          </a:p>
        </p:txBody>
      </p:sp>
      <p:sp>
        <p:nvSpPr>
          <p:cNvPr id="3" name="Footer Placeholder 2"/>
          <p:cNvSpPr>
            <a:spLocks noGrp="1"/>
          </p:cNvSpPr>
          <p:nvPr>
            <p:ph type="ftr" idx="11"/>
          </p:nvPr>
        </p:nvSpPr>
        <p:spPr/>
        <p:txBody>
          <a:bodyPr/>
          <a:lstStyle/>
          <a:p>
            <a:r>
              <a:rPr lang="en-GB" dirty="0"/>
              <a:t>Rich Kennedy, HP Enterprise</a:t>
            </a:r>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sz="2000" dirty="0"/>
              <a:t>Ofcom 5725-5850 MHz band</a:t>
            </a:r>
            <a:endParaRPr lang="en-US" altLang="en-US" sz="2000" dirty="0"/>
          </a:p>
        </p:txBody>
      </p:sp>
      <p:sp>
        <p:nvSpPr>
          <p:cNvPr id="4" name="Date Placeholder 3"/>
          <p:cNvSpPr>
            <a:spLocks noGrp="1"/>
          </p:cNvSpPr>
          <p:nvPr>
            <p:ph type="dt" sz="quarter" idx="10"/>
          </p:nvPr>
        </p:nvSpPr>
        <p:spPr/>
        <p:txBody>
          <a:bodyPr/>
          <a:lstStyle/>
          <a:p>
            <a:pPr>
              <a:defRPr/>
            </a:pPr>
            <a:r>
              <a:rPr lang="en-US"/>
              <a:t>August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5725-5850 MHz band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Ofcom recently opened this band for unlicensed sharing, indoors only, and with a DFS requirement</a:t>
            </a:r>
          </a:p>
          <a:p>
            <a:pPr>
              <a:buFont typeface="Arial" panose="020B0604020202020204" pitchFamily="34" charset="0"/>
              <a:buChar char="•"/>
            </a:pPr>
            <a:r>
              <a:rPr lang="en-US" dirty="0"/>
              <a:t>It is unclear why DFS is needed in this band</a:t>
            </a:r>
          </a:p>
          <a:p>
            <a:pPr lvl="1">
              <a:buFont typeface="Arial" panose="020B0604020202020204" pitchFamily="34" charset="0"/>
              <a:buChar char="•"/>
            </a:pPr>
            <a:r>
              <a:rPr lang="en-US" dirty="0"/>
              <a:t>WFA is asking Ofcom for details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3998182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FCC Mid-band NOI</a:t>
            </a:r>
          </a:p>
        </p:txBody>
      </p:sp>
      <p:sp>
        <p:nvSpPr>
          <p:cNvPr id="4" name="Date Placeholder 3"/>
          <p:cNvSpPr>
            <a:spLocks noGrp="1"/>
          </p:cNvSpPr>
          <p:nvPr>
            <p:ph type="dt" sz="quarter" idx="10"/>
          </p:nvPr>
        </p:nvSpPr>
        <p:spPr/>
        <p:txBody>
          <a:bodyPr/>
          <a:lstStyle/>
          <a:p>
            <a:pPr>
              <a:defRPr/>
            </a:pPr>
            <a:r>
              <a:rPr lang="en-US"/>
              <a:t>August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8</a:t>
            </a:fld>
            <a:endParaRPr lang="en-GB"/>
          </a:p>
        </p:txBody>
      </p:sp>
    </p:spTree>
    <p:extLst>
      <p:ext uri="{BB962C8B-B14F-4D97-AF65-F5344CB8AC3E}">
        <p14:creationId xmlns:p14="http://schemas.microsoft.com/office/powerpoint/2010/main" val="3331238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NOI</a:t>
            </a:r>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a:t>T-Mobile petition to extend PALs, etc.</a:t>
            </a:r>
          </a:p>
          <a:p>
            <a:pPr>
              <a:buFont typeface="Arial" panose="020B0604020202020204" pitchFamily="34" charset="0"/>
              <a:buChar char="•"/>
            </a:pPr>
            <a:r>
              <a:rPr lang="en-US" sz="1800" dirty="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links</a:t>
            </a:r>
          </a:p>
          <a:p>
            <a:pPr>
              <a:buFont typeface="Arial" panose="020B0604020202020204" pitchFamily="34" charset="0"/>
              <a:buChar char="•"/>
            </a:pPr>
            <a:r>
              <a:rPr lang="en-US" sz="1800" dirty="0"/>
              <a:t>6425 MHz to 7125 MHz</a:t>
            </a:r>
          </a:p>
          <a:p>
            <a:pPr lvl="1">
              <a:buFont typeface="Arial" panose="020B0604020202020204" pitchFamily="34" charset="0"/>
              <a:buChar char="•"/>
            </a:pPr>
            <a:r>
              <a:rPr lang="en-US" sz="1600" dirty="0"/>
              <a:t>Opportunity for additional unlicensed sharing</a:t>
            </a:r>
          </a:p>
          <a:p>
            <a:pPr lvl="1">
              <a:buFont typeface="Arial" panose="020B0604020202020204" pitchFamily="34" charset="0"/>
              <a:buChar char="•"/>
            </a:pPr>
            <a:r>
              <a:rPr lang="en-US" sz="1600" dirty="0"/>
              <a:t>Asks for additional licensed space</a:t>
            </a:r>
          </a:p>
          <a:p>
            <a:pPr>
              <a:buFont typeface="Arial" panose="020B0604020202020204" pitchFamily="34" charset="0"/>
              <a:buChar char="•"/>
            </a:pPr>
            <a:r>
              <a:rPr lang="en-US" sz="1800" dirty="0"/>
              <a:t>Other bands between 3.7 GHz and 24 GHz</a:t>
            </a:r>
          </a:p>
          <a:p>
            <a:pPr>
              <a:buFont typeface="Arial" panose="020B0604020202020204" pitchFamily="34" charset="0"/>
              <a:buChar char="•"/>
            </a:pPr>
            <a:r>
              <a:rPr lang="en-US" sz="1800" dirty="0"/>
              <a:t>Comment period ends October 2, 2017</a:t>
            </a:r>
          </a:p>
          <a:p>
            <a:pPr>
              <a:buFont typeface="Arial" panose="020B0604020202020204" pitchFamily="34" charset="0"/>
              <a:buChar char="•"/>
            </a:pPr>
            <a:r>
              <a:rPr lang="en-US" sz="1800" dirty="0"/>
              <a:t>Reply Comment period ends November 1, 2017</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302044465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56012</TotalTime>
  <Words>1602</Words>
  <Application>Microsoft Office PowerPoint</Application>
  <PresentationFormat>On-screen Show (4:3)</PresentationFormat>
  <Paragraphs>181</Paragraphs>
  <Slides>15</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August 17th Teleconference Agenda</vt:lpstr>
      <vt:lpstr>Agenda</vt:lpstr>
      <vt:lpstr>Administrative Items</vt:lpstr>
      <vt:lpstr>Other Guidelines for IEEE WG Meetings</vt:lpstr>
      <vt:lpstr>PowerPoint Presentation</vt:lpstr>
      <vt:lpstr>Discussion Items</vt:lpstr>
      <vt:lpstr>Ofcom 5725-5850 MHz band</vt:lpstr>
      <vt:lpstr>Actions [Required]</vt:lpstr>
      <vt:lpstr>The Mid-band NOI</vt:lpstr>
      <vt:lpstr>The Mid-band NOI – Next Steps</vt:lpstr>
      <vt:lpstr>General Comments</vt:lpstr>
      <vt:lpstr>5925 MHz to 6425 MHz band</vt:lpstr>
      <vt:lpstr>6425 MHz to 7125 MHz band</vt:lpstr>
      <vt:lpstr>Protecting Incumbents</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319</cp:revision>
  <cp:lastPrinted>2017-08-03T16:59:47Z</cp:lastPrinted>
  <dcterms:created xsi:type="dcterms:W3CDTF">2016-03-03T14:54:45Z</dcterms:created>
  <dcterms:modified xsi:type="dcterms:W3CDTF">2017-08-17T20:06:34Z</dcterms:modified>
</cp:coreProperties>
</file>