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67" r:id="rId4"/>
    <p:sldId id="331" r:id="rId5"/>
    <p:sldId id="388" r:id="rId6"/>
    <p:sldId id="382" r:id="rId7"/>
    <p:sldId id="395" r:id="rId8"/>
    <p:sldId id="391" r:id="rId9"/>
    <p:sldId id="393" r:id="rId10"/>
    <p:sldId id="394" r:id="rId11"/>
    <p:sldId id="396" r:id="rId12"/>
    <p:sldId id="397" r:id="rId13"/>
    <p:sldId id="398" r:id="rId14"/>
    <p:sldId id="399" r:id="rId15"/>
    <p:sldId id="386"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8/15/2017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802.18-17/0108r0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August 17</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2017-08-17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34"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Develop an outline of Comments</a:t>
            </a:r>
          </a:p>
          <a:p>
            <a:pPr lvl="1">
              <a:buFont typeface="Arial" panose="020B0604020202020204" pitchFamily="34" charset="0"/>
              <a:buChar char="•"/>
            </a:pPr>
            <a:r>
              <a:rPr lang="en-US" sz="1800" dirty="0" smtClean="0"/>
              <a:t>Urgency – Spectrum needs studies</a:t>
            </a:r>
          </a:p>
          <a:p>
            <a:pPr lvl="1">
              <a:buFont typeface="Arial" panose="020B0604020202020204" pitchFamily="34" charset="0"/>
              <a:buChar char="•"/>
            </a:pPr>
            <a:r>
              <a:rPr lang="en-US" sz="1800" dirty="0"/>
              <a:t>5925 MHz to 6425 MHz band</a:t>
            </a:r>
          </a:p>
          <a:p>
            <a:pPr lvl="1">
              <a:buFont typeface="Arial" panose="020B0604020202020204" pitchFamily="34" charset="0"/>
              <a:buChar char="•"/>
            </a:pPr>
            <a:r>
              <a:rPr lang="en-US" sz="1800" dirty="0"/>
              <a:t>6425 MHz to 7125 MHz band</a:t>
            </a:r>
          </a:p>
          <a:p>
            <a:pPr lvl="1">
              <a:buFont typeface="Arial" panose="020B0604020202020204" pitchFamily="34" charset="0"/>
              <a:buChar char="•"/>
            </a:pPr>
            <a:r>
              <a:rPr lang="en-US" sz="1800" dirty="0"/>
              <a:t>3.7 GHz to 4.2 GHz band</a:t>
            </a:r>
          </a:p>
          <a:p>
            <a:pPr lvl="1">
              <a:buFont typeface="Arial" panose="020B0604020202020204" pitchFamily="34" charset="0"/>
              <a:buChar char="•"/>
            </a:pPr>
            <a:r>
              <a:rPr lang="en-US" sz="1800" dirty="0" smtClean="0"/>
              <a:t>Data integrity and security</a:t>
            </a:r>
          </a:p>
          <a:p>
            <a:pPr lvl="2">
              <a:buFont typeface="Arial" panose="020B0604020202020204" pitchFamily="34" charset="0"/>
              <a:buChar char="•"/>
            </a:pPr>
            <a:r>
              <a:rPr lang="en-US" dirty="0">
                <a:solidFill>
                  <a:srgbClr val="FF0000"/>
                </a:solidFill>
              </a:rPr>
              <a:t>FSS and FS database updates – accurate data needed</a:t>
            </a:r>
          </a:p>
          <a:p>
            <a:pPr lvl="1">
              <a:buFont typeface="Arial" panose="020B0604020202020204" pitchFamily="34" charset="0"/>
              <a:buChar char="•"/>
            </a:pPr>
            <a:r>
              <a:rPr lang="en-US" sz="1800" dirty="0" smtClean="0"/>
              <a:t>DFS</a:t>
            </a:r>
          </a:p>
          <a:p>
            <a:pPr lvl="1">
              <a:buFont typeface="Arial" panose="020B0604020202020204" pitchFamily="34" charset="0"/>
              <a:buChar char="•"/>
            </a:pPr>
            <a:r>
              <a:rPr lang="en-US" sz="1800" dirty="0" smtClean="0">
                <a:solidFill>
                  <a:srgbClr val="FF0000"/>
                </a:solidFill>
              </a:rPr>
              <a:t>Low elevation angle limits on FSS</a:t>
            </a:r>
          </a:p>
          <a:p>
            <a:pPr lvl="1">
              <a:buFont typeface="Arial" panose="020B0604020202020204" pitchFamily="34" charset="0"/>
              <a:buChar char="•"/>
            </a:pPr>
            <a:r>
              <a:rPr lang="en-US" sz="1800" dirty="0" smtClean="0"/>
              <a:t>Other</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b="1" dirty="0" smtClean="0"/>
              <a:t>Urgency: </a:t>
            </a:r>
            <a:r>
              <a:rPr lang="en-US" b="0" dirty="0" smtClean="0"/>
              <a:t>We are specifically avoiding Federal spectrum sharing at this time due to the urgency of the need for additional unlicensed spectrum</a:t>
            </a:r>
          </a:p>
          <a:p>
            <a:pPr marL="800100" lvl="1" indent="-342900">
              <a:buFont typeface="Arial" panose="020B0604020202020204" pitchFamily="34" charset="0"/>
              <a:buChar char="•"/>
            </a:pPr>
            <a:r>
              <a:rPr lang="en-US" dirty="0" smtClean="0"/>
              <a:t>Sharing with Federal users will take more time than with non-Federal</a:t>
            </a:r>
          </a:p>
          <a:p>
            <a:pPr marL="800100" lvl="1" indent="-342900">
              <a:buFont typeface="Arial" panose="020B0604020202020204" pitchFamily="34" charset="0"/>
              <a:buChar char="•"/>
            </a:pPr>
            <a:r>
              <a:rPr lang="en-US" dirty="0" smtClean="0"/>
              <a:t>Two separate spectrum needs studies show serious impairment of expected Wi-Fi connections within the next three years without a spectrum add, affecting consumers and businesses that rely on Wi-Fi</a:t>
            </a:r>
          </a:p>
          <a:p>
            <a:pPr>
              <a:buFont typeface="Arial" panose="020B0604020202020204" pitchFamily="34" charset="0"/>
              <a:buChar char="•"/>
            </a:pPr>
            <a:r>
              <a:rPr lang="en-US" b="1" dirty="0" smtClean="0"/>
              <a:t>Data integrity: </a:t>
            </a:r>
            <a:r>
              <a:rPr lang="en-US" b="0" dirty="0" smtClean="0"/>
              <a:t>In order to guarantee protection for incumbents, it is essential that the FCC ULS database be scrubbed to ensure all entries are correct and current</a:t>
            </a:r>
          </a:p>
          <a:p>
            <a:pPr marL="800100" lvl="1" indent="-342900">
              <a:buFont typeface="Arial" panose="020B0604020202020204" pitchFamily="34" charset="0"/>
              <a:buChar char="•"/>
            </a:pPr>
            <a:r>
              <a:rPr lang="en-US" dirty="0" smtClean="0"/>
              <a:t>Higher Ground may be a source for this</a:t>
            </a:r>
          </a:p>
          <a:p>
            <a:pPr marL="800100" lvl="1" indent="-342900">
              <a:buFont typeface="Arial" panose="020B0604020202020204" pitchFamily="34" charset="0"/>
              <a:buChar char="•"/>
            </a:pPr>
            <a:r>
              <a:rPr lang="en-US" dirty="0" smtClean="0"/>
              <a:t>Licensees should indicate intent to continue use, and timeline for any phase out</a:t>
            </a:r>
          </a:p>
          <a:p>
            <a:pPr>
              <a:buFont typeface="Arial" panose="020B0604020202020204" pitchFamily="34" charset="0"/>
              <a:buChar char="•"/>
            </a:pPr>
            <a:r>
              <a:rPr lang="en-US" b="1" dirty="0" smtClean="0"/>
              <a:t>Data integrity: </a:t>
            </a:r>
            <a:r>
              <a:rPr lang="en-US" b="0" dirty="0" smtClean="0"/>
              <a:t>The FCC should also check that the number and location of FSS ground stations is correct and current</a:t>
            </a:r>
          </a:p>
          <a:p>
            <a:pPr marL="800100" lvl="1" indent="-342900">
              <a:buFont typeface="Arial" panose="020B0604020202020204" pitchFamily="34" charset="0"/>
              <a:buChar char="•"/>
            </a:pPr>
            <a:r>
              <a:rPr lang="en-US" dirty="0" smtClean="0"/>
              <a:t>Licensees should indicate intent to continue use, and timeline for any phase out</a:t>
            </a:r>
          </a:p>
          <a:p>
            <a:pPr>
              <a:buFont typeface="Arial" panose="020B0604020202020204" pitchFamily="34" charset="0"/>
              <a:buChar char="•"/>
            </a:pPr>
            <a:r>
              <a:rPr lang="en-US" b="1" dirty="0" smtClean="0"/>
              <a:t>Global harmonization: </a:t>
            </a:r>
            <a:r>
              <a:rPr lang="en-US" b="0" dirty="0" smtClean="0"/>
              <a:t>The FCC should support efforts to globalize these rules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103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5925 MHz to 6425 MHz band</a:t>
            </a:r>
            <a:endParaRPr lang="en-US" dirty="0"/>
          </a:p>
        </p:txBody>
      </p:sp>
      <p:sp>
        <p:nvSpPr>
          <p:cNvPr id="3" name="Content Placeholder 2"/>
          <p:cNvSpPr>
            <a:spLocks noGrp="1"/>
          </p:cNvSpPr>
          <p:nvPr>
            <p:ph idx="1"/>
          </p:nvPr>
        </p:nvSpPr>
        <p:spPr>
          <a:xfrm>
            <a:off x="628650" y="2226469"/>
            <a:ext cx="7886700" cy="3374231"/>
          </a:xfrm>
        </p:spPr>
        <p:txBody>
          <a:bodyPr>
            <a:normAutofit fontScale="85000" lnSpcReduction="20000"/>
          </a:bodyPr>
          <a:lstStyle/>
          <a:p>
            <a:pPr>
              <a:buFont typeface="Arial" panose="020B0604020202020204" pitchFamily="34" charset="0"/>
              <a:buChar char="•"/>
            </a:pPr>
            <a:r>
              <a:rPr lang="en-US" b="1" dirty="0" smtClean="0"/>
              <a:t>Part 15.407: </a:t>
            </a:r>
            <a:r>
              <a:rPr lang="en-US" b="0" dirty="0" smtClean="0"/>
              <a:t>This band should be considered as a U-NII band, with limits equal to the U-NII-1 band (U-NII-5)</a:t>
            </a:r>
          </a:p>
          <a:p>
            <a:pPr>
              <a:buFont typeface="Arial" panose="020B0604020202020204" pitchFamily="34" charset="0"/>
              <a:buChar char="•"/>
            </a:pPr>
            <a:r>
              <a:rPr lang="en-US" b="0" dirty="0"/>
              <a:t>Part 15.407: I</a:t>
            </a:r>
            <a:r>
              <a:rPr lang="en-US" b="0" dirty="0" smtClean="0"/>
              <a:t>t is understood that indoor deployments protect incumbents with transmit power control and Building Entry Loss</a:t>
            </a:r>
          </a:p>
          <a:p>
            <a:pPr marL="800100" lvl="1" indent="-342900">
              <a:buFont typeface="Arial" panose="020B0604020202020204" pitchFamily="34" charset="0"/>
              <a:buChar char="•"/>
            </a:pPr>
            <a:r>
              <a:rPr lang="en-US" dirty="0"/>
              <a:t>Database control of access not necessary, but </a:t>
            </a:r>
            <a:r>
              <a:rPr lang="en-US" dirty="0" smtClean="0"/>
              <a:t>should </a:t>
            </a:r>
            <a:r>
              <a:rPr lang="en-US" dirty="0"/>
              <a:t>be employed if higher power is </a:t>
            </a:r>
            <a:r>
              <a:rPr lang="en-US" dirty="0" smtClean="0"/>
              <a:t>used</a:t>
            </a:r>
          </a:p>
          <a:p>
            <a:pPr>
              <a:buFont typeface="Arial" panose="020B0604020202020204" pitchFamily="34" charset="0"/>
              <a:buChar char="•"/>
            </a:pPr>
            <a:r>
              <a:rPr lang="en-US" b="1" dirty="0"/>
              <a:t>Part 15.407: </a:t>
            </a:r>
            <a:r>
              <a:rPr lang="en-US" b="0" dirty="0" smtClean="0"/>
              <a:t>Fixed outdoor devices will use geo-location database access to ensure protection of incumbents</a:t>
            </a:r>
          </a:p>
          <a:p>
            <a:pPr marL="800100" lvl="1" indent="-342900">
              <a:buFont typeface="Arial" panose="020B0604020202020204" pitchFamily="34" charset="0"/>
              <a:buChar char="•"/>
            </a:pPr>
            <a:r>
              <a:rPr lang="en-US" dirty="0" smtClean="0"/>
              <a:t>Based on Enablement mechanisms developed for P802.11y and P802.11af</a:t>
            </a:r>
          </a:p>
          <a:p>
            <a:pPr marL="800100" lvl="1" indent="-342900">
              <a:buFont typeface="Arial" panose="020B0604020202020204" pitchFamily="34" charset="0"/>
              <a:buChar char="•"/>
            </a:pPr>
            <a:r>
              <a:rPr lang="en-US" dirty="0" smtClean="0"/>
              <a:t>Enabling STAs capability based on FCCID and currency of ULS data</a:t>
            </a:r>
          </a:p>
          <a:p>
            <a:pPr marL="800100" lvl="1" indent="-342900">
              <a:buFont typeface="Arial" panose="020B0604020202020204" pitchFamily="34" charset="0"/>
              <a:buChar char="•"/>
            </a:pPr>
            <a:r>
              <a:rPr lang="en-US" dirty="0" smtClean="0"/>
              <a:t>Registered Location Secure Server option for Enterprise/Campus networks</a:t>
            </a:r>
          </a:p>
          <a:p>
            <a:pPr marL="1200150" lvl="2" indent="-285750">
              <a:buFont typeface="Arial" panose="020B0604020202020204" pitchFamily="34" charset="0"/>
              <a:buChar char="•"/>
            </a:pPr>
            <a:r>
              <a:rPr lang="en-US" dirty="0" smtClean="0"/>
              <a:t>With enablement, FCC was very supportive of this method as it aids enforcement</a:t>
            </a:r>
          </a:p>
          <a:p>
            <a:pPr marL="800100" lvl="1"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90218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6425 MHz to 7125 MHz band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smtClean="0"/>
              <a:t>Part 15.407: </a:t>
            </a:r>
            <a:r>
              <a:rPr lang="en-US" sz="2000" b="0" dirty="0" smtClean="0"/>
              <a:t>Licensees with mobile applications, e.g. BAS and CARS, require special mitigation methods, so the band should be </a:t>
            </a:r>
            <a:r>
              <a:rPr lang="en-US" sz="2000" b="0" dirty="0"/>
              <a:t>a</a:t>
            </a:r>
            <a:r>
              <a:rPr lang="en-US" sz="2000" b="0" dirty="0" smtClean="0"/>
              <a:t>pproached as three separate U-NII bands</a:t>
            </a:r>
          </a:p>
          <a:p>
            <a:pPr marL="800100" lvl="1" indent="-342900">
              <a:buFont typeface="Arial" panose="020B0604020202020204" pitchFamily="34" charset="0"/>
              <a:buChar char="•"/>
            </a:pPr>
            <a:r>
              <a:rPr lang="en-US" sz="1800" dirty="0" smtClean="0"/>
              <a:t>U-NII-6 (6425 MHz to 6525 MHz sharing with BAS and CARS)</a:t>
            </a:r>
          </a:p>
          <a:p>
            <a:pPr marL="800100" lvl="1" indent="-342900">
              <a:buFont typeface="Arial" panose="020B0604020202020204" pitchFamily="34" charset="0"/>
              <a:buChar char="•"/>
            </a:pPr>
            <a:r>
              <a:rPr lang="en-US" sz="1800" dirty="0" smtClean="0"/>
              <a:t>U-NII-7 (6525 MHz to 6875 MHz, same as U-NII-5)</a:t>
            </a:r>
          </a:p>
          <a:p>
            <a:pPr marL="800100" lvl="1" indent="-342900">
              <a:buFont typeface="Arial" panose="020B0604020202020204" pitchFamily="34" charset="0"/>
              <a:buChar char="•"/>
            </a:pPr>
            <a:r>
              <a:rPr lang="en-US" sz="1800" dirty="0" smtClean="0"/>
              <a:t>U-NII-8 (6875 MHz to 7125 MHz sharing with BAS and CARS)</a:t>
            </a:r>
          </a:p>
          <a:p>
            <a:pPr>
              <a:buFont typeface="Arial" panose="020B0604020202020204" pitchFamily="34" charset="0"/>
              <a:buChar char="•"/>
            </a:pPr>
            <a:r>
              <a:rPr lang="en-US" sz="2000" b="1" dirty="0" smtClean="0"/>
              <a:t>NPRM timing: </a:t>
            </a:r>
            <a:r>
              <a:rPr lang="en-US" sz="2000" b="0" dirty="0" smtClean="0"/>
              <a:t>Due to its equivalency with U-NII-5, U-NII-7 should be considered following the opening of U-NII-5, under the same rules</a:t>
            </a:r>
          </a:p>
          <a:p>
            <a:pPr marL="800100" lvl="1" indent="-342900">
              <a:buFont typeface="Arial" panose="020B0604020202020204" pitchFamily="34" charset="0"/>
              <a:buChar char="•"/>
            </a:pPr>
            <a:r>
              <a:rPr lang="en-US" sz="1800" dirty="0" smtClean="0"/>
              <a:t>U-NII-6 and U-NII-8 will take more time to develop </a:t>
            </a:r>
          </a:p>
          <a:p>
            <a:pPr marL="800100" lvl="1" indent="-342900">
              <a:buFont typeface="Arial" panose="020B0604020202020204" pitchFamily="34" charset="0"/>
              <a:buChar char="•"/>
            </a:pPr>
            <a:r>
              <a:rPr lang="en-US" sz="1800" dirty="0" smtClean="0"/>
              <a:t>Mobile FS protection issues need further study</a:t>
            </a:r>
            <a:endParaRPr lang="en-US" sz="1800" dirty="0"/>
          </a:p>
        </p:txBody>
      </p:sp>
    </p:spTree>
    <p:extLst>
      <p:ext uri="{BB962C8B-B14F-4D97-AF65-F5344CB8AC3E}">
        <p14:creationId xmlns:p14="http://schemas.microsoft.com/office/powerpoint/2010/main" val="273561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Incumbents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smtClean="0"/>
              <a:t>Mitigation methods:</a:t>
            </a:r>
            <a:r>
              <a:rPr lang="en-US" sz="2000" dirty="0" smtClean="0"/>
              <a:t> Outdoor deployments will utilize IEEE 802.11 enablement, using ULS data </a:t>
            </a:r>
            <a:r>
              <a:rPr lang="en-US" sz="2000" dirty="0" smtClean="0"/>
              <a:t>and Enabling </a:t>
            </a:r>
            <a:r>
              <a:rPr lang="en-US" sz="2000" dirty="0" smtClean="0"/>
              <a:t>STAs (E-STAs), which control transmissions of all Dependent STAs (D-STAs) in its network</a:t>
            </a:r>
          </a:p>
          <a:p>
            <a:pPr lvl="1">
              <a:buFont typeface="Arial" panose="020B0604020202020204" pitchFamily="34" charset="0"/>
              <a:buChar char="•"/>
            </a:pPr>
            <a:r>
              <a:rPr lang="en-US" sz="1800" dirty="0" smtClean="0"/>
              <a:t>Specialized antennas may also be used to control interference</a:t>
            </a:r>
          </a:p>
          <a:p>
            <a:pPr lvl="1">
              <a:buFont typeface="Arial" panose="020B0604020202020204" pitchFamily="34" charset="0"/>
              <a:buChar char="•"/>
            </a:pPr>
            <a:r>
              <a:rPr lang="en-US" sz="1800" dirty="0" smtClean="0"/>
              <a:t>A Registered Location Secure Server option, may provide enforcement utility</a:t>
            </a:r>
          </a:p>
          <a:p>
            <a:pPr>
              <a:buFont typeface="Arial" panose="020B0604020202020204" pitchFamily="34" charset="0"/>
              <a:buChar char="•"/>
            </a:pPr>
            <a:r>
              <a:rPr lang="en-US" sz="2000" b="1" dirty="0"/>
              <a:t>Mitigation methods</a:t>
            </a:r>
            <a:r>
              <a:rPr lang="en-US" sz="2000" b="1" dirty="0" smtClean="0"/>
              <a:t>: </a:t>
            </a:r>
            <a:r>
              <a:rPr lang="en-US" sz="2000" dirty="0" smtClean="0"/>
              <a:t>Indoor deployments will utilize transmit power control to limit interference to </a:t>
            </a:r>
            <a:r>
              <a:rPr lang="en-US" sz="2000" dirty="0" smtClean="0"/>
              <a:t>incumbents</a:t>
            </a:r>
            <a:endParaRPr lang="en-US" sz="2000" dirty="0" smtClean="0"/>
          </a:p>
        </p:txBody>
      </p:sp>
    </p:spTree>
    <p:extLst>
      <p:ext uri="{BB962C8B-B14F-4D97-AF65-F5344CB8AC3E}">
        <p14:creationId xmlns:p14="http://schemas.microsoft.com/office/powerpoint/2010/main" val="271190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24, 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Outlining a response to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August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dirty="0" smtClean="0"/>
              <a:t>August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a:t>Ofcom 5725-5850 MHz band</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5725-5850 MHz band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Ofcom recently opened this band for unlicensed sharing, indoors only, and with a DFS requirement</a:t>
            </a:r>
          </a:p>
          <a:p>
            <a:pPr>
              <a:buFont typeface="Arial" panose="020B0604020202020204" pitchFamily="34" charset="0"/>
              <a:buChar char="•"/>
            </a:pPr>
            <a:r>
              <a:rPr lang="en-US" dirty="0" smtClean="0"/>
              <a:t>It is unclear why DFS is needed in this band</a:t>
            </a:r>
          </a:p>
          <a:p>
            <a:pPr lvl="1">
              <a:buFont typeface="Arial" panose="020B0604020202020204" pitchFamily="34" charset="0"/>
              <a:buChar char="•"/>
            </a:pPr>
            <a:r>
              <a:rPr lang="en-US" dirty="0" smtClean="0"/>
              <a:t>WFA is asking Ofcom for details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9818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 Mid-band NOI</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55905</TotalTime>
  <Words>1290</Words>
  <Application>Microsoft Office PowerPoint</Application>
  <PresentationFormat>On-screen Show (4:3)</PresentationFormat>
  <Paragraphs>167</Paragraphs>
  <Slides>15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MS PGothic</vt:lpstr>
      <vt:lpstr>Arial</vt:lpstr>
      <vt:lpstr>Helvetica</vt:lpstr>
      <vt:lpstr>Monotype Sorts</vt:lpstr>
      <vt:lpstr>Times New Roman</vt:lpstr>
      <vt:lpstr>Office Theme</vt:lpstr>
      <vt:lpstr>Document</vt:lpstr>
      <vt:lpstr>IEEE 802.18 RR-TAG August 17th Teleconference Agenda</vt:lpstr>
      <vt:lpstr>Agenda</vt:lpstr>
      <vt:lpstr>Administrative Items</vt:lpstr>
      <vt:lpstr>Other Guidelines for IEEE WG Meetings</vt:lpstr>
      <vt:lpstr>PowerPoint Presentation</vt:lpstr>
      <vt:lpstr>Discussion Items</vt:lpstr>
      <vt:lpstr>Ofcom 5725-5850 MHz band</vt:lpstr>
      <vt:lpstr>Actions [Required]</vt:lpstr>
      <vt:lpstr>The Mid-band NOI</vt:lpstr>
      <vt:lpstr>The Mid-band NOI – Next Steps</vt:lpstr>
      <vt:lpstr>General Comments</vt:lpstr>
      <vt:lpstr>5925 MHz to 6425 MHz band</vt:lpstr>
      <vt:lpstr>6425 MHz to 7125 MHz band</vt:lpstr>
      <vt:lpstr>Protecting Incumbents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310</cp:revision>
  <cp:lastPrinted>2017-08-03T16:59:47Z</cp:lastPrinted>
  <dcterms:created xsi:type="dcterms:W3CDTF">2016-03-03T14:54:45Z</dcterms:created>
  <dcterms:modified xsi:type="dcterms:W3CDTF">2017-08-17T00:05:54Z</dcterms:modified>
</cp:coreProperties>
</file>