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331" r:id="rId5"/>
    <p:sldId id="388" r:id="rId6"/>
    <p:sldId id="382" r:id="rId7"/>
    <p:sldId id="389" r:id="rId8"/>
    <p:sldId id="392" r:id="rId9"/>
    <p:sldId id="396" r:id="rId10"/>
    <p:sldId id="391" r:id="rId11"/>
    <p:sldId id="393" r:id="rId12"/>
    <p:sldId id="394" r:id="rId13"/>
    <p:sldId id="386"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61" autoAdjust="0"/>
    <p:restoredTop sz="95501" autoAdjust="0"/>
  </p:normalViewPr>
  <p:slideViewPr>
    <p:cSldViewPr>
      <p:cViewPr varScale="1">
        <p:scale>
          <a:sx n="95" d="100"/>
          <a:sy n="95" d="100"/>
        </p:scale>
        <p:origin x="1458" y="9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8/3/2017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802.18-17/0104r1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98-04-0000-proposed-response-to-ised-consultation-on-mmwave-5g.docx" TargetMode="External"/><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02-02-0000-comments-in-acma-3-6-ghz-consultation.docx" TargetMode="External"/><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August 3</a:t>
            </a:r>
            <a:r>
              <a:rPr lang="en-US" baseline="30000" dirty="0" smtClean="0">
                <a:latin typeface="Times New Roman" charset="0"/>
              </a:rPr>
              <a:t>rd</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2017-08-03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23"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ACMA 3.6 GHz consultation response</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2000" dirty="0" smtClean="0">
                <a:solidFill>
                  <a:srgbClr val="FF0000"/>
                </a:solidFill>
              </a:rPr>
              <a:t>Approved during today’s FCC Open Meeting</a:t>
            </a:r>
            <a:endParaRPr lang="en-US" sz="1800" dirty="0" smtClean="0">
              <a:solidFill>
                <a:srgbClr val="FF0000"/>
              </a:solidFill>
            </a:endParaRPr>
          </a:p>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a:t>
            </a:r>
            <a:r>
              <a:rPr lang="en-US" sz="1800" dirty="0" smtClean="0"/>
              <a:t>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60-day Comment period</a:t>
            </a:r>
          </a:p>
          <a:p>
            <a:pPr>
              <a:buFont typeface="Arial" panose="020B0604020202020204" pitchFamily="34" charset="0"/>
              <a:buChar char="•"/>
            </a:pPr>
            <a:r>
              <a:rPr lang="en-US" sz="1800" dirty="0" smtClean="0"/>
              <a:t>30-day Reply Comment period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Review the highlighted NOI</a:t>
            </a:r>
          </a:p>
          <a:p>
            <a:pPr marL="800100" lvl="1" indent="-342900">
              <a:buFont typeface="Arial" panose="020B0604020202020204" pitchFamily="34" charset="0"/>
              <a:buChar char="•"/>
            </a:pPr>
            <a:r>
              <a:rPr lang="en-US" dirty="0">
                <a:hlinkClick r:id="rId2"/>
              </a:rPr>
              <a:t>https://</a:t>
            </a:r>
            <a:r>
              <a:rPr lang="en-US" dirty="0" smtClean="0">
                <a:hlinkClick r:id="rId2"/>
              </a:rPr>
              <a:t>mentor.ieee.org/802.18/dcn/17/18-17-0105-00-0000-highlighted-fcc-mid-band-spectrum-noi.docx</a:t>
            </a:r>
            <a:r>
              <a:rPr lang="en-US" dirty="0" smtClean="0"/>
              <a:t> </a:t>
            </a:r>
            <a:r>
              <a:rPr lang="en-US" sz="2400" dirty="0"/>
              <a:t> </a:t>
            </a:r>
          </a:p>
          <a:p>
            <a:pPr>
              <a:buFont typeface="Arial" panose="020B0604020202020204" pitchFamily="34" charset="0"/>
              <a:buChar char="•"/>
            </a:pPr>
            <a:r>
              <a:rPr lang="en-US" dirty="0"/>
              <a:t>Develop an outline of Comments</a:t>
            </a:r>
          </a:p>
          <a:p>
            <a:pPr lvl="1">
              <a:buFont typeface="Arial" panose="020B0604020202020204" pitchFamily="34" charset="0"/>
              <a:buChar char="•"/>
            </a:pPr>
            <a:r>
              <a:rPr lang="en-US" dirty="0" smtClean="0"/>
              <a:t>5925 MHz to 6425 MHz band</a:t>
            </a:r>
          </a:p>
          <a:p>
            <a:pPr lvl="1">
              <a:buFont typeface="Arial" panose="020B0604020202020204" pitchFamily="34" charset="0"/>
              <a:buChar char="•"/>
            </a:pPr>
            <a:r>
              <a:rPr lang="en-US" dirty="0" smtClean="0"/>
              <a:t>6425 MHz to 7125 MHz band</a:t>
            </a:r>
          </a:p>
          <a:p>
            <a:pPr lvl="1">
              <a:buFont typeface="Arial" panose="020B0604020202020204" pitchFamily="34" charset="0"/>
              <a:buChar char="•"/>
            </a:pPr>
            <a:r>
              <a:rPr lang="en-US" dirty="0" smtClean="0"/>
              <a:t>3.7 GHz to 4.2 GHz band</a:t>
            </a:r>
          </a:p>
          <a:p>
            <a:pPr lvl="1">
              <a:buFont typeface="Arial" panose="020B0604020202020204" pitchFamily="34" charset="0"/>
              <a:buChar char="•"/>
            </a:pPr>
            <a:r>
              <a:rPr lang="en-US" dirty="0" smtClean="0"/>
              <a:t>DFS</a:t>
            </a:r>
          </a:p>
          <a:p>
            <a:pPr lvl="1">
              <a:buFont typeface="Arial" panose="020B0604020202020204" pitchFamily="34" charset="0"/>
              <a:buChar char="•"/>
            </a:pPr>
            <a:r>
              <a:rPr lang="en-US" dirty="0" smtClean="0">
                <a:solidFill>
                  <a:srgbClr val="FF0000"/>
                </a:solidFill>
              </a:rPr>
              <a:t>Low elevation angle limits on FSS</a:t>
            </a:r>
          </a:p>
          <a:p>
            <a:pPr lvl="1">
              <a:buFont typeface="Arial" panose="020B0604020202020204" pitchFamily="34" charset="0"/>
              <a:buChar char="•"/>
            </a:pPr>
            <a:r>
              <a:rPr lang="en-US" dirty="0" smtClean="0">
                <a:solidFill>
                  <a:srgbClr val="FF0000"/>
                </a:solidFill>
              </a:rPr>
              <a:t>FSS and FS database updates – accurate data needed</a:t>
            </a:r>
            <a:endParaRPr lang="en-US" dirty="0" smtClean="0">
              <a:solidFill>
                <a:srgbClr val="FF0000"/>
              </a:solidFill>
            </a:endParaRPr>
          </a:p>
          <a:p>
            <a:pPr lvl="1">
              <a:buFont typeface="Arial" panose="020B0604020202020204" pitchFamily="34" charset="0"/>
              <a:buChar char="•"/>
            </a:pPr>
            <a:r>
              <a:rPr lang="en-US" dirty="0" smtClean="0"/>
              <a:t>Other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10, 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Preparing for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August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August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response – EC voting</a:t>
            </a:r>
          </a:p>
          <a:p>
            <a:r>
              <a:rPr lang="en-US" altLang="en-US" sz="2000" dirty="0" smtClean="0"/>
              <a:t>ACMA 3.6 GHz consultation – EC voting</a:t>
            </a:r>
          </a:p>
          <a:p>
            <a:r>
              <a:rPr lang="en-US" altLang="en-US" sz="2000" dirty="0" smtClean="0"/>
              <a:t>FCC Mid-band NOI</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Canada </a:t>
            </a:r>
            <a:r>
              <a:rPr lang="en-US" dirty="0"/>
              <a:t>ISED consultation on </a:t>
            </a:r>
            <a:r>
              <a:rPr lang="en-US" dirty="0" smtClean="0"/>
              <a:t>5G</a:t>
            </a:r>
          </a:p>
          <a:p>
            <a:pPr lvl="1">
              <a:buFont typeface="Arial" panose="020B0604020202020204" pitchFamily="34" charset="0"/>
              <a:buChar char="•"/>
            </a:pPr>
            <a:r>
              <a:rPr lang="en-US" sz="1800" b="1" dirty="0"/>
              <a:t>RELEASING MILLIMETRE WAVE SPECTRUM TO SUPPORT 5G</a:t>
            </a:r>
            <a:endParaRPr lang="en-US" sz="1800" dirty="0"/>
          </a:p>
          <a:p>
            <a:pPr lvl="1">
              <a:buFont typeface="Arial" panose="020B0604020202020204" pitchFamily="34" charset="0"/>
              <a:buChar char="•"/>
            </a:pPr>
            <a:r>
              <a:rPr lang="en-US" sz="1800" dirty="0">
                <a:hlinkClick r:id="rId2"/>
              </a:rPr>
              <a:t>https://mentor.ieee.org/802.18/dcn/17/18-17-0082-00-0000-canada-ised-5g-consultation.pdf  </a:t>
            </a:r>
            <a:endParaRPr lang="en-US" sz="1800" dirty="0" smtClean="0"/>
          </a:p>
          <a:p>
            <a:pPr lvl="1">
              <a:buFont typeface="Arial" panose="020B0604020202020204" pitchFamily="34" charset="0"/>
              <a:buChar char="•"/>
            </a:pPr>
            <a:r>
              <a:rPr lang="en-US" sz="1800" dirty="0">
                <a:hlinkClick r:id="rId3"/>
              </a:rPr>
              <a:t>https://</a:t>
            </a:r>
            <a:r>
              <a:rPr lang="en-US" sz="1800" dirty="0" smtClean="0">
                <a:hlinkClick r:id="rId3"/>
              </a:rPr>
              <a:t>mentor.ieee.org/802.18/dcn/17/18-17-0098-04-0000-proposed-response-to-ised-consultation-on-mmwave-5g.docx</a:t>
            </a:r>
            <a:r>
              <a:rPr lang="en-US" sz="1800" dirty="0" smtClean="0"/>
              <a:t> </a:t>
            </a:r>
            <a:endParaRPr lang="en-US" sz="1800" dirty="0"/>
          </a:p>
          <a:p>
            <a:pPr lvl="1">
              <a:buFont typeface="Arial" panose="020B0604020202020204" pitchFamily="34" charset="0"/>
              <a:buChar char="•"/>
            </a:pPr>
            <a:r>
              <a:rPr lang="en-US" dirty="0"/>
              <a:t>Deadline </a:t>
            </a:r>
            <a:r>
              <a:rPr lang="en-US" b="1" dirty="0">
                <a:solidFill>
                  <a:srgbClr val="FF0000"/>
                </a:solidFill>
              </a:rPr>
              <a:t>Aug </a:t>
            </a:r>
            <a:r>
              <a:rPr lang="en-US" b="1" dirty="0" smtClean="0">
                <a:solidFill>
                  <a:srgbClr val="FF0000"/>
                </a:solidFill>
              </a:rPr>
              <a:t>4</a:t>
            </a:r>
            <a:r>
              <a:rPr lang="en-US" b="1" baseline="30000" dirty="0" smtClean="0">
                <a:solidFill>
                  <a:srgbClr val="FF0000"/>
                </a:solidFill>
              </a:rPr>
              <a:t>th</a:t>
            </a:r>
            <a:endParaRPr lang="en-US" b="1" dirty="0" smtClean="0">
              <a:solidFill>
                <a:srgbClr val="FF0000"/>
              </a:solidFill>
            </a:endParaRPr>
          </a:p>
          <a:p>
            <a:pPr>
              <a:buFont typeface="Arial" panose="020B0604020202020204" pitchFamily="34" charset="0"/>
              <a:buChar char="•"/>
            </a:pPr>
            <a:r>
              <a:rPr lang="en-US" dirty="0" smtClean="0"/>
              <a:t>Submitted for 10-day EC online vote</a:t>
            </a:r>
          </a:p>
          <a:p>
            <a:pPr lvl="1">
              <a:buFont typeface="Arial" panose="020B0604020202020204" pitchFamily="34" charset="0"/>
              <a:buChar char="•"/>
            </a:pPr>
            <a:r>
              <a:rPr lang="en-US" dirty="0" smtClean="0"/>
              <a:t>Ballot closes today</a:t>
            </a:r>
          </a:p>
          <a:p>
            <a:pPr lvl="1">
              <a:buFont typeface="Arial" panose="020B0604020202020204" pitchFamily="34" charset="0"/>
              <a:buChar char="•"/>
            </a:pPr>
            <a:r>
              <a:rPr lang="en-US" dirty="0" smtClean="0"/>
              <a:t>Currently </a:t>
            </a:r>
            <a:r>
              <a:rPr lang="en-US" dirty="0" smtClean="0"/>
              <a:t>9/1/0/6 (Roger is a NO unless we adopt his edits)</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70746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sz="1800" dirty="0">
                <a:hlinkClick r:id="rId2"/>
              </a:rPr>
              <a:t>https://</a:t>
            </a:r>
            <a:r>
              <a:rPr lang="en-US" altLang="en-US" sz="1800" dirty="0" smtClean="0">
                <a:hlinkClick r:id="rId2"/>
              </a:rPr>
              <a:t>mentor.ieee.org/802.18/dcn/17/18-17-0092-00-0000-acma-future-use-of-the-3-6-ghz-band.docx</a:t>
            </a:r>
            <a:r>
              <a:rPr lang="en-US" altLang="en-US" sz="1800" dirty="0" smtClean="0"/>
              <a:t>  </a:t>
            </a:r>
            <a:endParaRPr lang="en-US" altLang="en-US" sz="1800" dirty="0"/>
          </a:p>
          <a:p>
            <a:pPr lvl="1">
              <a:buFont typeface="Arial" panose="020B0604020202020204" pitchFamily="34" charset="0"/>
              <a:buChar char="•"/>
            </a:pPr>
            <a:r>
              <a:rPr lang="en-US" sz="1800" dirty="0">
                <a:hlinkClick r:id="rId3"/>
              </a:rPr>
              <a:t>https://</a:t>
            </a:r>
            <a:r>
              <a:rPr lang="en-US" sz="1800" dirty="0" smtClean="0">
                <a:hlinkClick r:id="rId3"/>
              </a:rPr>
              <a:t>mentor.ieee.org/802.18/dcn/17/18-17-0102-02-0000-comments-in-acma-3-6-ghz-consultation.docx</a:t>
            </a:r>
            <a:endParaRPr lang="en-US" sz="1800" dirty="0" smtClean="0"/>
          </a:p>
          <a:p>
            <a:pPr lvl="1">
              <a:buFont typeface="Arial" panose="020B0604020202020204" pitchFamily="34" charset="0"/>
              <a:buChar char="•"/>
            </a:pPr>
            <a:r>
              <a:rPr lang="en-US" dirty="0" smtClean="0"/>
              <a:t>Deadline: August 11, 2017 (Sydney time zone)</a:t>
            </a:r>
          </a:p>
          <a:p>
            <a:pPr>
              <a:buFont typeface="Arial" panose="020B0604020202020204" pitchFamily="34" charset="0"/>
              <a:buChar char="•"/>
            </a:pPr>
            <a:r>
              <a:rPr lang="en-US" dirty="0"/>
              <a:t>Submitted for 10-day EC online </a:t>
            </a:r>
            <a:r>
              <a:rPr lang="en-US" dirty="0" smtClean="0"/>
              <a:t>vote</a:t>
            </a:r>
          </a:p>
          <a:p>
            <a:pPr lvl="1">
              <a:buFont typeface="Arial" panose="020B0604020202020204" pitchFamily="34" charset="0"/>
              <a:buChar char="•"/>
            </a:pPr>
            <a:r>
              <a:rPr lang="en-US" dirty="0" smtClean="0"/>
              <a:t>Ballot closes August 9</a:t>
            </a:r>
            <a:r>
              <a:rPr lang="en-US" baseline="30000" dirty="0" smtClean="0"/>
              <a:t>th</a:t>
            </a:r>
            <a:r>
              <a:rPr lang="en-US" dirty="0" smtClean="0"/>
              <a:t> </a:t>
            </a:r>
          </a:p>
          <a:p>
            <a:pPr lvl="1">
              <a:buFont typeface="Arial" panose="020B0604020202020204" pitchFamily="34" charset="0"/>
              <a:buChar char="•"/>
            </a:pPr>
            <a:r>
              <a:rPr lang="en-US" dirty="0" smtClean="0"/>
              <a:t>Currently 4/0/0/12 (Adrian suggested some edits)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80441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Adrian’s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smtClean="0"/>
              <a:t>…if </a:t>
            </a:r>
            <a:r>
              <a:rPr lang="en-US" sz="1600" dirty="0"/>
              <a:t>you do need to edit the document,  I would prefer to see: "IEEE 802.11 has been the primary developer of the RLAN standards known as Wi-Fi. " unpacked.  Perhaps "IEEE 802.11 is the developer of the RLAN standards whose implementations are certified by the Wi-Fi Alliance,  and generally called Wi-Fi. </a:t>
            </a:r>
            <a:r>
              <a:rPr lang="en-US" sz="1600" dirty="0" smtClean="0"/>
              <a:t>"</a:t>
            </a:r>
            <a:endParaRPr lang="en-US" sz="1600" dirty="0"/>
          </a:p>
          <a:p>
            <a:pPr>
              <a:buFont typeface="Arial" panose="020B0604020202020204" pitchFamily="34" charset="0"/>
              <a:buChar char="•"/>
            </a:pPr>
            <a:r>
              <a:rPr lang="en-US" sz="1600" dirty="0"/>
              <a:t>Also: "depend upon equipment meeting these standards ".  We have no knowledge whether </a:t>
            </a:r>
            <a:r>
              <a:rPr lang="en-US" sz="1600" dirty="0" smtClean="0"/>
              <a:t>implementations meet </a:t>
            </a:r>
            <a:r>
              <a:rPr lang="en-US" sz="1600" dirty="0"/>
              <a:t>the standards or not.  I'd say "implemented to" instead of "meeting</a:t>
            </a:r>
            <a:r>
              <a:rPr lang="en-US" sz="1600" dirty="0" smtClean="0"/>
              <a:t>".</a:t>
            </a:r>
            <a:endParaRPr lang="en-US" sz="1600" dirty="0"/>
          </a:p>
          <a:p>
            <a:pPr>
              <a:buFont typeface="Arial" panose="020B0604020202020204" pitchFamily="34" charset="0"/>
              <a:buChar char="•"/>
            </a:pPr>
            <a:r>
              <a:rPr lang="en-US" sz="1600" dirty="0"/>
              <a:t>"formerly a harsh critic " is </a:t>
            </a:r>
            <a:r>
              <a:rPr lang="en-US" sz="1600" dirty="0" err="1"/>
              <a:t>perjorative</a:t>
            </a:r>
            <a:r>
              <a:rPr lang="en-US" sz="1600" dirty="0"/>
              <a:t>.   I'd leave the adjective out, or replace with "vocal</a:t>
            </a:r>
            <a:r>
              <a:rPr lang="en-US" sz="1600" dirty="0" smtClean="0"/>
              <a:t>"</a:t>
            </a:r>
            <a:endParaRPr lang="en-US" sz="1600" dirty="0"/>
          </a:p>
          <a:p>
            <a:pPr>
              <a:buFont typeface="Arial" panose="020B0604020202020204" pitchFamily="34" charset="0"/>
              <a:buChar char="•"/>
            </a:pPr>
            <a:r>
              <a:rPr lang="en-US" sz="1600" dirty="0"/>
              <a:t>"As mentioned previously " - I'm not sure where this is.   Regardless,  a reference to those studies would be helpful</a:t>
            </a:r>
            <a:r>
              <a:rPr lang="en-US" sz="1600" dirty="0" smtClean="0"/>
              <a:t>.</a:t>
            </a:r>
            <a:endParaRPr lang="en-US" sz="1600" dirty="0"/>
          </a:p>
          <a:p>
            <a:pPr>
              <a:buFont typeface="Arial" panose="020B0604020202020204" pitchFamily="34" charset="0"/>
              <a:buChar char="•"/>
            </a:pPr>
            <a:r>
              <a:rPr lang="en-US" sz="1600" dirty="0"/>
              <a:t>Reference [1] is not a reference, but a statement of what the </a:t>
            </a:r>
            <a:r>
              <a:rPr lang="en-US" sz="1600" dirty="0" err="1"/>
              <a:t>WiFi</a:t>
            </a:r>
            <a:r>
              <a:rPr lang="en-US" sz="1600" dirty="0"/>
              <a:t> alliance is.  Replace with reference to </a:t>
            </a:r>
            <a:r>
              <a:rPr lang="en-US" sz="1600" dirty="0" err="1"/>
              <a:t>WiFi</a:t>
            </a:r>
            <a:r>
              <a:rPr lang="en-US" sz="1600" dirty="0"/>
              <a:t> website and add citation to reference first place </a:t>
            </a:r>
            <a:r>
              <a:rPr lang="en-US" sz="1600" dirty="0" err="1"/>
              <a:t>WiFi</a:t>
            </a:r>
            <a:r>
              <a:rPr lang="en-US" sz="1600" dirty="0"/>
              <a:t> is mentioned.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9001117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49726</TotalTime>
  <Words>1088</Words>
  <Application>Microsoft Office PowerPoint</Application>
  <PresentationFormat>On-screen Show (4:3)</PresentationFormat>
  <Paragraphs>163</Paragraphs>
  <Slides>13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MS PGothic</vt:lpstr>
      <vt:lpstr>Arial</vt:lpstr>
      <vt:lpstr>Helvetica</vt:lpstr>
      <vt:lpstr>Monotype Sorts</vt:lpstr>
      <vt:lpstr>Times New Roman</vt:lpstr>
      <vt:lpstr>Office Theme</vt:lpstr>
      <vt:lpstr>Document</vt:lpstr>
      <vt:lpstr>IEEE 802.18 RR-TAG August 3rd Teleconference Agenda</vt:lpstr>
      <vt:lpstr>Agenda</vt:lpstr>
      <vt:lpstr>Administrative Items</vt:lpstr>
      <vt:lpstr>Other Guidelines for IEEE WG Meetings</vt:lpstr>
      <vt:lpstr>PowerPoint Presentation</vt:lpstr>
      <vt:lpstr>Discussion Items</vt:lpstr>
      <vt:lpstr>ISED 5G Consultation</vt:lpstr>
      <vt:lpstr>ACMA Consultation</vt:lpstr>
      <vt:lpstr>Adrian’s Comments</vt:lpstr>
      <vt:lpstr>Actions [Required]</vt:lpstr>
      <vt:lpstr>The Mid-band NOI</vt:lpstr>
      <vt:lpstr>The Mid-band NOI – Next Steps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299</cp:revision>
  <cp:lastPrinted>2017-08-03T16:59:47Z</cp:lastPrinted>
  <dcterms:created xsi:type="dcterms:W3CDTF">2016-03-03T14:54:45Z</dcterms:created>
  <dcterms:modified xsi:type="dcterms:W3CDTF">2017-08-03T19:17:10Z</dcterms:modified>
</cp:coreProperties>
</file>