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66" r:id="rId3"/>
    <p:sldId id="267" r:id="rId4"/>
    <p:sldId id="331" r:id="rId5"/>
    <p:sldId id="388" r:id="rId6"/>
    <p:sldId id="382" r:id="rId7"/>
    <p:sldId id="389" r:id="rId8"/>
    <p:sldId id="392" r:id="rId9"/>
    <p:sldId id="391" r:id="rId10"/>
    <p:sldId id="393" r:id="rId11"/>
    <p:sldId id="394" r:id="rId12"/>
    <p:sldId id="395" r:id="rId13"/>
    <p:sldId id="386" r:id="rId14"/>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84" d="100"/>
          <a:sy n="84" d="100"/>
        </p:scale>
        <p:origin x="1788" y="9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8/3/2017</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358740" y="9105315"/>
            <a:ext cx="425252" cy="186814"/>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980188" y="8933183"/>
            <a:ext cx="3044239" cy="471353"/>
          </a:xfrm>
          <a:prstGeom prst="rect">
            <a:avLst/>
          </a:prstGeom>
          <a:noFill/>
          <a:ln w="9525">
            <a:noFill/>
            <a:miter lim="800000"/>
            <a:headEnd/>
            <a:tailEnd/>
          </a:ln>
        </p:spPr>
        <p:txBody>
          <a:bodyPr lIns="94218" tIns="47108" rIns="94218" bIns="47108" anchor="b"/>
          <a:lstStyle/>
          <a:p>
            <a:pPr algn="r" defTabSz="942861"/>
            <a:fld id="{79C13437-2E59-4BF7-9AFD-498D09D2BC71}" type="slidenum">
              <a:rPr lang="en-US"/>
              <a:pPr algn="r" defTabSz="942861"/>
              <a:t>4</a:t>
            </a:fld>
            <a:endParaRPr lang="en-US"/>
          </a:p>
        </p:txBody>
      </p:sp>
      <p:sp>
        <p:nvSpPr>
          <p:cNvPr id="13319" name="Rectangle 2"/>
          <p:cNvSpPr>
            <a:spLocks noGrp="1" noRot="1" noChangeAspect="1" noChangeArrowheads="1" noTextEdit="1"/>
          </p:cNvSpPr>
          <p:nvPr>
            <p:ph type="sldImg"/>
          </p:nvPr>
        </p:nvSpPr>
        <p:spPr>
          <a:xfrm>
            <a:off x="1163638" y="706438"/>
            <a:ext cx="4699000" cy="3524250"/>
          </a:xfrm>
          <a:ln/>
        </p:spPr>
      </p:sp>
      <p:sp>
        <p:nvSpPr>
          <p:cNvPr id="13320" name="Rectangle 3"/>
          <p:cNvSpPr>
            <a:spLocks noGrp="1" noChangeArrowheads="1"/>
          </p:cNvSpPr>
          <p:nvPr>
            <p:ph type="body" idx="1"/>
          </p:nvPr>
        </p:nvSpPr>
        <p:spPr>
          <a:xfrm>
            <a:off x="937556" y="4467396"/>
            <a:ext cx="5149316" cy="4230915"/>
          </a:xfrm>
          <a:noFill/>
          <a:ln/>
        </p:spPr>
        <p:txBody>
          <a:bodyPr lIns="94218" tIns="47108" rIns="94218" bIns="47108"/>
          <a:lstStyle/>
          <a:p>
            <a:pPr defTabSz="929945"/>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5</a:t>
            </a:fld>
            <a:endParaRPr lang="en-US" altLang="en-US"/>
          </a:p>
        </p:txBody>
      </p:sp>
      <p:sp>
        <p:nvSpPr>
          <p:cNvPr id="5121" name="Text Box 1"/>
          <p:cNvSpPr txBox="1">
            <a:spLocks noChangeArrowheads="1"/>
          </p:cNvSpPr>
          <p:nvPr/>
        </p:nvSpPr>
        <p:spPr bwMode="auto">
          <a:xfrm>
            <a:off x="4505715" y="9666308"/>
            <a:ext cx="3450424" cy="50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5</a:t>
            </a:fld>
            <a:endParaRPr lang="en-US" altLang="en-US" sz="1400">
              <a:solidFill>
                <a:srgbClr val="000000"/>
              </a:solidFill>
            </a:endParaRPr>
          </a:p>
        </p:txBody>
      </p:sp>
      <p:sp>
        <p:nvSpPr>
          <p:cNvPr id="5122" name="Text Box 2"/>
          <p:cNvSpPr txBox="1">
            <a:spLocks noChangeArrowheads="1"/>
          </p:cNvSpPr>
          <p:nvPr/>
        </p:nvSpPr>
        <p:spPr bwMode="auto">
          <a:xfrm>
            <a:off x="5777266" y="97965"/>
            <a:ext cx="655287"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69922" y="97965"/>
            <a:ext cx="845533"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487834" y="9089766"/>
            <a:ext cx="944720" cy="18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300830" y="9089765"/>
            <a:ext cx="523580" cy="367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211263" y="709613"/>
            <a:ext cx="4679950" cy="3509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46347" y="4459767"/>
            <a:ext cx="5209782" cy="432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94" tIns="46497" rIns="92994" bIns="46497"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802.18-17/0104r0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8/dcn/17/18-17-0105-00-0000-highlighted-fcc-mid-band-spectrum-noi.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8/dcn/17/18-17-0098-04-0000-proposed-response-to-ised-consultation-on-mmwave-5g.docx" TargetMode="External"/><Relationship Id="rId2" Type="http://schemas.openxmlformats.org/officeDocument/2006/relationships/hyperlink" Target="https://mentor.ieee.org/802.18/dcn/17/18-17-0082-00-0000-canada-ised-5g-consultation.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7/18-17-0102-02-0000-comments-in-acma-3-6-ghz-consultation.docx" TargetMode="External"/><Relationship Id="rId2" Type="http://schemas.openxmlformats.org/officeDocument/2006/relationships/hyperlink" Target="https://mentor.ieee.org/802.18/dcn/17/18-17-0092-00-0000-acma-future-use-of-the-3-6-ghz-band.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August 3</a:t>
            </a:r>
            <a:r>
              <a:rPr lang="en-US" baseline="30000" dirty="0" smtClean="0">
                <a:latin typeface="Times New Roman" charset="0"/>
              </a:rPr>
              <a:t>rd</a:t>
            </a:r>
            <a:r>
              <a:rPr lang="en-US" dirty="0" smtClean="0">
                <a:latin typeface="Times New Roman" charset="0"/>
              </a:rPr>
              <a:t> 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Date</a:t>
            </a:r>
            <a:r>
              <a:rPr lang="en-GB" sz="2000" dirty="0"/>
              <a:t>:</a:t>
            </a:r>
            <a:r>
              <a:rPr lang="en-GB" sz="2000" b="0" dirty="0"/>
              <a:t> </a:t>
            </a:r>
            <a:r>
              <a:rPr lang="en-GB" sz="2000" b="0" dirty="0" smtClean="0"/>
              <a:t>2017-08-03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317"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Mid-band NOI</a:t>
            </a:r>
            <a:endParaRPr lang="en-US" dirty="0"/>
          </a:p>
        </p:txBody>
      </p:sp>
      <p:sp>
        <p:nvSpPr>
          <p:cNvPr id="3" name="Content Placeholder 2"/>
          <p:cNvSpPr>
            <a:spLocks noGrp="1"/>
          </p:cNvSpPr>
          <p:nvPr>
            <p:ph idx="1"/>
          </p:nvPr>
        </p:nvSpPr>
        <p:spPr>
          <a:xfrm>
            <a:off x="685800" y="1752600"/>
            <a:ext cx="7770813" cy="4572000"/>
          </a:xfrm>
        </p:spPr>
        <p:txBody>
          <a:bodyPr/>
          <a:lstStyle/>
          <a:p>
            <a:pPr>
              <a:buFont typeface="Arial" panose="020B0604020202020204" pitchFamily="34" charset="0"/>
              <a:buChar char="•"/>
            </a:pPr>
            <a:r>
              <a:rPr lang="en-US" sz="1800" dirty="0" smtClean="0"/>
              <a:t>Approved during today’s FCC Open Meeting</a:t>
            </a:r>
          </a:p>
          <a:p>
            <a:pPr>
              <a:buFont typeface="Arial" panose="020B0604020202020204" pitchFamily="34" charset="0"/>
              <a:buChar char="•"/>
            </a:pPr>
            <a:r>
              <a:rPr lang="en-US" sz="1800" dirty="0" smtClean="0"/>
              <a:t>3700 MHz to 4200 MHz</a:t>
            </a:r>
          </a:p>
          <a:p>
            <a:pPr lvl="1">
              <a:buFont typeface="Arial" panose="020B0604020202020204" pitchFamily="34" charset="0"/>
              <a:buChar char="•"/>
            </a:pPr>
            <a:r>
              <a:rPr lang="en-US" sz="1600" dirty="0"/>
              <a:t>CBRS extension band?</a:t>
            </a:r>
          </a:p>
          <a:p>
            <a:pPr lvl="1">
              <a:buFont typeface="Arial" panose="020B0604020202020204" pitchFamily="34" charset="0"/>
              <a:buChar char="•"/>
            </a:pPr>
            <a:r>
              <a:rPr lang="en-US" sz="1600" dirty="0"/>
              <a:t>T-Mobile petition to extend PALs, etc</a:t>
            </a:r>
            <a:r>
              <a:rPr lang="en-US" sz="1600" dirty="0" smtClean="0"/>
              <a:t>.</a:t>
            </a:r>
          </a:p>
          <a:p>
            <a:pPr>
              <a:buFont typeface="Arial" panose="020B0604020202020204" pitchFamily="34" charset="0"/>
              <a:buChar char="•"/>
            </a:pPr>
            <a:r>
              <a:rPr lang="en-US" sz="1800" dirty="0" smtClean="0"/>
              <a:t>5925 MHz to 6425 MHz</a:t>
            </a:r>
          </a:p>
          <a:p>
            <a:pPr lvl="1">
              <a:buFont typeface="Arial" panose="020B0604020202020204" pitchFamily="34" charset="0"/>
              <a:buChar char="•"/>
            </a:pPr>
            <a:r>
              <a:rPr lang="en-US" sz="1600" dirty="0"/>
              <a:t>For unlicensed sharing</a:t>
            </a:r>
          </a:p>
          <a:p>
            <a:pPr lvl="1">
              <a:buFont typeface="Arial" panose="020B0604020202020204" pitchFamily="34" charset="0"/>
              <a:buChar char="•"/>
            </a:pPr>
            <a:r>
              <a:rPr lang="en-US" sz="1600" dirty="0"/>
              <a:t>C-band uplinks</a:t>
            </a:r>
          </a:p>
          <a:p>
            <a:pPr lvl="1">
              <a:buFont typeface="Arial" panose="020B0604020202020204" pitchFamily="34" charset="0"/>
              <a:buChar char="•"/>
            </a:pPr>
            <a:r>
              <a:rPr lang="en-US" sz="1600" dirty="0"/>
              <a:t>Fixed microwave </a:t>
            </a:r>
            <a:r>
              <a:rPr lang="en-US" sz="1600" dirty="0" smtClean="0"/>
              <a:t>links</a:t>
            </a:r>
          </a:p>
          <a:p>
            <a:pPr>
              <a:buFont typeface="Arial" panose="020B0604020202020204" pitchFamily="34" charset="0"/>
              <a:buChar char="•"/>
            </a:pPr>
            <a:r>
              <a:rPr lang="en-US" sz="1800" dirty="0" smtClean="0"/>
              <a:t>6425 MHz to 7125 MHz</a:t>
            </a:r>
          </a:p>
          <a:p>
            <a:pPr lvl="1">
              <a:buFont typeface="Arial" panose="020B0604020202020204" pitchFamily="34" charset="0"/>
              <a:buChar char="•"/>
            </a:pPr>
            <a:r>
              <a:rPr lang="en-US" sz="1600" dirty="0" smtClean="0"/>
              <a:t>Opportunity for additional unlicensed sharing</a:t>
            </a:r>
          </a:p>
          <a:p>
            <a:pPr lvl="1">
              <a:buFont typeface="Arial" panose="020B0604020202020204" pitchFamily="34" charset="0"/>
              <a:buChar char="•"/>
            </a:pPr>
            <a:r>
              <a:rPr lang="en-US" sz="1600" dirty="0" smtClean="0"/>
              <a:t>Asks for additional licensed space</a:t>
            </a:r>
          </a:p>
          <a:p>
            <a:pPr>
              <a:buFont typeface="Arial" panose="020B0604020202020204" pitchFamily="34" charset="0"/>
              <a:buChar char="•"/>
            </a:pPr>
            <a:r>
              <a:rPr lang="en-US" sz="1800" dirty="0" smtClean="0"/>
              <a:t>Other bands between 3.7 GHz and 24 GHz</a:t>
            </a:r>
          </a:p>
          <a:p>
            <a:pPr>
              <a:buFont typeface="Arial" panose="020B0604020202020204" pitchFamily="34" charset="0"/>
              <a:buChar char="•"/>
            </a:pPr>
            <a:r>
              <a:rPr lang="en-US" sz="1800" dirty="0" smtClean="0"/>
              <a:t>60-day Comment period</a:t>
            </a:r>
          </a:p>
          <a:p>
            <a:pPr>
              <a:buFont typeface="Arial" panose="020B0604020202020204" pitchFamily="34" charset="0"/>
              <a:buChar char="•"/>
            </a:pPr>
            <a:r>
              <a:rPr lang="en-US" sz="1800" dirty="0" smtClean="0"/>
              <a:t>30-day Reply Comment period</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0204446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Mid-band </a:t>
            </a:r>
            <a:r>
              <a:rPr lang="en-US" dirty="0" smtClean="0"/>
              <a:t>NOI – Next Steps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Review the highlighted NOI</a:t>
            </a:r>
          </a:p>
          <a:p>
            <a:pPr marL="800100" lvl="1" indent="-342900">
              <a:buFont typeface="Arial" panose="020B0604020202020204" pitchFamily="34" charset="0"/>
              <a:buChar char="•"/>
            </a:pPr>
            <a:r>
              <a:rPr lang="en-US" dirty="0">
                <a:hlinkClick r:id="rId2"/>
              </a:rPr>
              <a:t>https://</a:t>
            </a:r>
            <a:r>
              <a:rPr lang="en-US" dirty="0" smtClean="0">
                <a:hlinkClick r:id="rId2"/>
              </a:rPr>
              <a:t>mentor.ieee.org/802.18/dcn/17/18-17-0105-00-0000-highlighted-fcc-mid-band-spectrum-noi.docx</a:t>
            </a:r>
            <a:r>
              <a:rPr lang="en-US" dirty="0" smtClean="0"/>
              <a:t> </a:t>
            </a:r>
            <a:r>
              <a:rPr lang="en-US" sz="2400" dirty="0"/>
              <a:t> </a:t>
            </a:r>
          </a:p>
          <a:p>
            <a:pPr>
              <a:buFont typeface="Arial" panose="020B0604020202020204" pitchFamily="34" charset="0"/>
              <a:buChar char="•"/>
            </a:pPr>
            <a:r>
              <a:rPr lang="en-US" dirty="0"/>
              <a:t>Develop an outline of Comments</a:t>
            </a:r>
          </a:p>
          <a:p>
            <a:pPr lvl="1">
              <a:buFont typeface="Arial" panose="020B0604020202020204" pitchFamily="34" charset="0"/>
              <a:buChar char="•"/>
            </a:pPr>
            <a:r>
              <a:rPr lang="en-US" dirty="0" smtClean="0"/>
              <a:t>5925 MHz to 6425 MHz band</a:t>
            </a:r>
          </a:p>
          <a:p>
            <a:pPr lvl="1">
              <a:buFont typeface="Arial" panose="020B0604020202020204" pitchFamily="34" charset="0"/>
              <a:buChar char="•"/>
            </a:pPr>
            <a:r>
              <a:rPr lang="en-US" dirty="0" smtClean="0"/>
              <a:t>6425 MHz to 7125 MHz band</a:t>
            </a:r>
          </a:p>
          <a:p>
            <a:pPr lvl="1">
              <a:buFont typeface="Arial" panose="020B0604020202020204" pitchFamily="34" charset="0"/>
              <a:buChar char="•"/>
            </a:pPr>
            <a:r>
              <a:rPr lang="en-US" dirty="0" smtClean="0"/>
              <a:t>3.7 GHz to 4.2 GHz band</a:t>
            </a:r>
          </a:p>
          <a:p>
            <a:pPr lvl="1">
              <a:buFont typeface="Arial" panose="020B0604020202020204" pitchFamily="34" charset="0"/>
              <a:buChar char="•"/>
            </a:pPr>
            <a:r>
              <a:rPr lang="en-US" dirty="0" smtClean="0"/>
              <a:t>DFS</a:t>
            </a:r>
          </a:p>
          <a:p>
            <a:pPr lvl="1">
              <a:buFont typeface="Arial" panose="020B0604020202020204" pitchFamily="34" charset="0"/>
              <a:buChar char="•"/>
            </a:pPr>
            <a:r>
              <a:rPr lang="en-US" dirty="0" smtClean="0"/>
              <a:t>Other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192652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651271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August 10, 2017 at 2:30pm EDT</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August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p>
          <a:p>
            <a:pPr>
              <a:buFont typeface="Arial" panose="020B0604020202020204" pitchFamily="34" charset="0"/>
              <a:buChar char="•"/>
            </a:pPr>
            <a:r>
              <a:rPr lang="en-US" altLang="en-US" dirty="0" smtClean="0"/>
              <a:t>Discussion items</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Preparing for the FCC Mid-band NOI</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August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August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August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685800" y="304800"/>
            <a:ext cx="1876425"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800" b="1">
                <a:solidFill>
                  <a:srgbClr val="000000"/>
                </a:solidFill>
                <a:ea typeface="MS Gothic" panose="020B0609070205080204" pitchFamily="49" charset="-128"/>
              </a:rPr>
              <a:t>March 2017</a:t>
            </a:r>
          </a:p>
        </p:txBody>
      </p:sp>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5</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p:txBody>
          <a:bodyPr/>
          <a:lstStyle/>
          <a:p>
            <a:r>
              <a:rPr lang="en-US" smtClean="0"/>
              <a:t>August 2017</a:t>
            </a:r>
            <a:endParaRPr lang="en-GB"/>
          </a:p>
        </p:txBody>
      </p:sp>
      <p:sp>
        <p:nvSpPr>
          <p:cNvPr id="3" name="Footer Placeholder 2"/>
          <p:cNvSpPr>
            <a:spLocks noGrp="1"/>
          </p:cNvSpPr>
          <p:nvPr>
            <p:ph type="ftr" idx="11"/>
          </p:nvPr>
        </p:nvSpPr>
        <p:spPr/>
        <p:txBody>
          <a:bodyPr/>
          <a:lstStyle/>
          <a:p>
            <a:r>
              <a:rPr lang="en-GB" smtClean="0"/>
              <a:t>Rich Kennedy, HP Enterprise</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ISED 5G consultation response – EC voting</a:t>
            </a:r>
          </a:p>
          <a:p>
            <a:r>
              <a:rPr lang="en-US" altLang="en-US" sz="2000" dirty="0" smtClean="0"/>
              <a:t>ACMA 3.6 GHz consultation – EC voting</a:t>
            </a:r>
          </a:p>
          <a:p>
            <a:r>
              <a:rPr lang="en-US" altLang="en-US" sz="2000" dirty="0" smtClean="0"/>
              <a:t>FCC Mid-band NOI</a:t>
            </a:r>
          </a:p>
        </p:txBody>
      </p:sp>
      <p:sp>
        <p:nvSpPr>
          <p:cNvPr id="4" name="Date Placeholder 3"/>
          <p:cNvSpPr>
            <a:spLocks noGrp="1"/>
          </p:cNvSpPr>
          <p:nvPr>
            <p:ph type="dt" sz="quarter" idx="10"/>
          </p:nvPr>
        </p:nvSpPr>
        <p:spPr/>
        <p:txBody>
          <a:bodyPr/>
          <a:lstStyle/>
          <a:p>
            <a:pPr>
              <a:defRPr/>
            </a:pPr>
            <a:r>
              <a:rPr lang="en-US" smtClean="0"/>
              <a:t>August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ISED 5G Consultation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Canada </a:t>
            </a:r>
            <a:r>
              <a:rPr lang="en-US" dirty="0"/>
              <a:t>ISED consultation on </a:t>
            </a:r>
            <a:r>
              <a:rPr lang="en-US" dirty="0" smtClean="0"/>
              <a:t>5G</a:t>
            </a:r>
          </a:p>
          <a:p>
            <a:pPr lvl="1">
              <a:buFont typeface="Arial" panose="020B0604020202020204" pitchFamily="34" charset="0"/>
              <a:buChar char="•"/>
            </a:pPr>
            <a:r>
              <a:rPr lang="en-US" sz="1800" b="1" dirty="0"/>
              <a:t>RELEASING MILLIMETRE WAVE SPECTRUM TO SUPPORT 5G</a:t>
            </a:r>
            <a:endParaRPr lang="en-US" sz="1800" dirty="0"/>
          </a:p>
          <a:p>
            <a:pPr lvl="1">
              <a:buFont typeface="Arial" panose="020B0604020202020204" pitchFamily="34" charset="0"/>
              <a:buChar char="•"/>
            </a:pPr>
            <a:r>
              <a:rPr lang="en-US" sz="1800" dirty="0">
                <a:hlinkClick r:id="rId2"/>
              </a:rPr>
              <a:t>https://mentor.ieee.org/802.18/dcn/17/18-17-0082-00-0000-canada-ised-5g-consultation.pdf  </a:t>
            </a:r>
            <a:endParaRPr lang="en-US" sz="1800" dirty="0" smtClean="0"/>
          </a:p>
          <a:p>
            <a:pPr lvl="1">
              <a:buFont typeface="Arial" panose="020B0604020202020204" pitchFamily="34" charset="0"/>
              <a:buChar char="•"/>
            </a:pPr>
            <a:r>
              <a:rPr lang="en-US" sz="1800" dirty="0">
                <a:hlinkClick r:id="rId3"/>
              </a:rPr>
              <a:t>https://</a:t>
            </a:r>
            <a:r>
              <a:rPr lang="en-US" sz="1800" dirty="0" smtClean="0">
                <a:hlinkClick r:id="rId3"/>
              </a:rPr>
              <a:t>mentor.ieee.org/802.18/dcn/17/18-17-0098-04-0000-proposed-response-to-ised-consultation-on-mmwave-5g.docx</a:t>
            </a:r>
            <a:r>
              <a:rPr lang="en-US" sz="1800" dirty="0" smtClean="0"/>
              <a:t> </a:t>
            </a:r>
            <a:endParaRPr lang="en-US" sz="1800" dirty="0"/>
          </a:p>
          <a:p>
            <a:pPr lvl="1">
              <a:buFont typeface="Arial" panose="020B0604020202020204" pitchFamily="34" charset="0"/>
              <a:buChar char="•"/>
            </a:pPr>
            <a:r>
              <a:rPr lang="en-US" dirty="0"/>
              <a:t>Deadline Aug </a:t>
            </a:r>
            <a:r>
              <a:rPr lang="en-US" dirty="0" smtClean="0"/>
              <a:t>4</a:t>
            </a:r>
            <a:r>
              <a:rPr lang="en-US" baseline="30000" dirty="0" smtClean="0"/>
              <a:t>th</a:t>
            </a:r>
            <a:endParaRPr lang="en-US" dirty="0" smtClean="0"/>
          </a:p>
          <a:p>
            <a:pPr>
              <a:buFont typeface="Arial" panose="020B0604020202020204" pitchFamily="34" charset="0"/>
              <a:buChar char="•"/>
            </a:pPr>
            <a:r>
              <a:rPr lang="en-US" dirty="0" smtClean="0"/>
              <a:t>Submitted for 10-day EC online vote</a:t>
            </a:r>
          </a:p>
          <a:p>
            <a:pPr lvl="1">
              <a:buFont typeface="Arial" panose="020B0604020202020204" pitchFamily="34" charset="0"/>
              <a:buChar char="•"/>
            </a:pPr>
            <a:r>
              <a:rPr lang="en-US" dirty="0" smtClean="0"/>
              <a:t>Ballot closes today</a:t>
            </a:r>
          </a:p>
          <a:p>
            <a:pPr lvl="1">
              <a:buFont typeface="Arial" panose="020B0604020202020204" pitchFamily="34" charset="0"/>
              <a:buChar char="•"/>
            </a:pPr>
            <a:r>
              <a:rPr lang="en-US" smtClean="0"/>
              <a:t>Currently 9/1/</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970746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ACMA Consultation</a:t>
            </a:r>
            <a:endParaRPr lang="en-US" dirty="0"/>
          </a:p>
        </p:txBody>
      </p:sp>
      <p:sp>
        <p:nvSpPr>
          <p:cNvPr id="3" name="Content Placeholder 2"/>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dirty="0"/>
              <a:t>Australia </a:t>
            </a:r>
            <a:r>
              <a:rPr lang="en-US" altLang="en-US" dirty="0" smtClean="0"/>
              <a:t>consultation</a:t>
            </a:r>
            <a:endParaRPr lang="en-US" altLang="en-US" dirty="0"/>
          </a:p>
          <a:p>
            <a:pPr lvl="1">
              <a:buFont typeface="Arial" panose="020B0604020202020204" pitchFamily="34" charset="0"/>
              <a:buChar char="•"/>
            </a:pPr>
            <a:r>
              <a:rPr lang="en-US" altLang="en-US" dirty="0" smtClean="0"/>
              <a:t>“</a:t>
            </a:r>
            <a:r>
              <a:rPr lang="en-AU" b="1" dirty="0"/>
              <a:t>Future use of the 3.6 GHz </a:t>
            </a:r>
            <a:r>
              <a:rPr lang="en-AU" b="1" dirty="0" smtClean="0"/>
              <a:t>band</a:t>
            </a:r>
            <a:r>
              <a:rPr lang="en-US" b="1" dirty="0" smtClean="0"/>
              <a:t>, Options paper</a:t>
            </a:r>
            <a:r>
              <a:rPr lang="en-US" altLang="en-US" dirty="0" smtClean="0"/>
              <a:t>”</a:t>
            </a:r>
          </a:p>
          <a:p>
            <a:pPr lvl="1">
              <a:buFont typeface="Arial" panose="020B0604020202020204" pitchFamily="34" charset="0"/>
              <a:buChar char="•"/>
            </a:pPr>
            <a:r>
              <a:rPr lang="en-US" altLang="en-US" sz="1800" dirty="0">
                <a:hlinkClick r:id="rId2"/>
              </a:rPr>
              <a:t>https://</a:t>
            </a:r>
            <a:r>
              <a:rPr lang="en-US" altLang="en-US" sz="1800" dirty="0" smtClean="0">
                <a:hlinkClick r:id="rId2"/>
              </a:rPr>
              <a:t>mentor.ieee.org/802.18/dcn/17/18-17-0092-00-0000-acma-future-use-of-the-3-6-ghz-band.docx</a:t>
            </a:r>
            <a:r>
              <a:rPr lang="en-US" altLang="en-US" sz="1800" dirty="0" smtClean="0"/>
              <a:t>  </a:t>
            </a:r>
            <a:endParaRPr lang="en-US" altLang="en-US" sz="1800" dirty="0"/>
          </a:p>
          <a:p>
            <a:pPr lvl="1">
              <a:buFont typeface="Arial" panose="020B0604020202020204" pitchFamily="34" charset="0"/>
              <a:buChar char="•"/>
            </a:pPr>
            <a:r>
              <a:rPr lang="en-US" sz="1800" dirty="0">
                <a:hlinkClick r:id="rId3"/>
              </a:rPr>
              <a:t>https://</a:t>
            </a:r>
            <a:r>
              <a:rPr lang="en-US" sz="1800" dirty="0" smtClean="0">
                <a:hlinkClick r:id="rId3"/>
              </a:rPr>
              <a:t>mentor.ieee.org/802.18/dcn/17/18-17-0102-02-0000-comments-in-acma-3-6-ghz-consultation.docx</a:t>
            </a:r>
            <a:endParaRPr lang="en-US" sz="1800" dirty="0" smtClean="0"/>
          </a:p>
          <a:p>
            <a:pPr lvl="1">
              <a:buFont typeface="Arial" panose="020B0604020202020204" pitchFamily="34" charset="0"/>
              <a:buChar char="•"/>
            </a:pPr>
            <a:r>
              <a:rPr lang="en-US" dirty="0" smtClean="0"/>
              <a:t>Deadline: August 11, 2017 (Sydney time zone)</a:t>
            </a:r>
          </a:p>
          <a:p>
            <a:pPr>
              <a:buFont typeface="Arial" panose="020B0604020202020204" pitchFamily="34" charset="0"/>
              <a:buChar char="•"/>
            </a:pPr>
            <a:r>
              <a:rPr lang="en-US" dirty="0"/>
              <a:t>Submitted for 10-day EC online </a:t>
            </a:r>
            <a:r>
              <a:rPr lang="en-US" dirty="0" smtClean="0"/>
              <a:t>vote</a:t>
            </a:r>
          </a:p>
          <a:p>
            <a:pPr lvl="1">
              <a:buFont typeface="Arial" panose="020B0604020202020204" pitchFamily="34" charset="0"/>
              <a:buChar char="•"/>
            </a:pPr>
            <a:r>
              <a:rPr lang="en-US" dirty="0" smtClean="0"/>
              <a:t>Ballot </a:t>
            </a:r>
            <a:r>
              <a:rPr lang="en-US" smtClean="0"/>
              <a:t>closes August 9</a:t>
            </a:r>
            <a:r>
              <a:rPr lang="en-US" baseline="30000" smtClean="0"/>
              <a:t>th</a:t>
            </a:r>
            <a:r>
              <a:rPr lang="en-US"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980441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ACMA 3.6 GHz consultation response</a:t>
            </a:r>
          </a:p>
        </p:txBody>
      </p:sp>
      <p:sp>
        <p:nvSpPr>
          <p:cNvPr id="4" name="Date Placeholder 3"/>
          <p:cNvSpPr>
            <a:spLocks noGrp="1"/>
          </p:cNvSpPr>
          <p:nvPr>
            <p:ph type="dt" sz="quarter" idx="10"/>
          </p:nvPr>
        </p:nvSpPr>
        <p:spPr/>
        <p:txBody>
          <a:bodyPr/>
          <a:lstStyle/>
          <a:p>
            <a:pPr>
              <a:defRPr/>
            </a:pPr>
            <a:r>
              <a:rPr lang="en-US" smtClean="0"/>
              <a:t>August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9</a:t>
            </a:fld>
            <a:endParaRPr lang="en-GB"/>
          </a:p>
        </p:txBody>
      </p:sp>
    </p:spTree>
    <p:extLst>
      <p:ext uri="{BB962C8B-B14F-4D97-AF65-F5344CB8AC3E}">
        <p14:creationId xmlns:p14="http://schemas.microsoft.com/office/powerpoint/2010/main" val="3331238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49621</TotalTime>
  <Words>894</Words>
  <Application>Microsoft Office PowerPoint</Application>
  <PresentationFormat>On-screen Show (4:3)</PresentationFormat>
  <Paragraphs>155</Paragraphs>
  <Slides>13</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Arial Unicode MS</vt:lpstr>
      <vt:lpstr>MS Gothic</vt:lpstr>
      <vt:lpstr>ＭＳ Ｐゴシック</vt:lpstr>
      <vt:lpstr>Arial</vt:lpstr>
      <vt:lpstr>Helvetica</vt:lpstr>
      <vt:lpstr>Monotype Sorts</vt:lpstr>
      <vt:lpstr>Times New Roman</vt:lpstr>
      <vt:lpstr>Office Theme</vt:lpstr>
      <vt:lpstr>Document</vt:lpstr>
      <vt:lpstr>IEEE 802.18 RR-TAG August 3rd Teleconference Agenda</vt:lpstr>
      <vt:lpstr>Agenda</vt:lpstr>
      <vt:lpstr>Administrative Items</vt:lpstr>
      <vt:lpstr>Other Guidelines for IEEE WG Meetings</vt:lpstr>
      <vt:lpstr>PowerPoint Presentation</vt:lpstr>
      <vt:lpstr>Discussion Items</vt:lpstr>
      <vt:lpstr>ISED 5G Consultation</vt:lpstr>
      <vt:lpstr>ACMA Consultation</vt:lpstr>
      <vt:lpstr>Actions [Required]</vt:lpstr>
      <vt:lpstr>The Mid-band NOI</vt:lpstr>
      <vt:lpstr>The Mid-band NOI – Next Steps</vt:lpstr>
      <vt:lpstr>Notes</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291</cp:revision>
  <cp:lastPrinted>2017-08-03T16:59:47Z</cp:lastPrinted>
  <dcterms:created xsi:type="dcterms:W3CDTF">2016-03-03T14:54:45Z</dcterms:created>
  <dcterms:modified xsi:type="dcterms:W3CDTF">2017-08-03T17:32:14Z</dcterms:modified>
</cp:coreProperties>
</file>