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331" r:id="rId5"/>
    <p:sldId id="388" r:id="rId6"/>
    <p:sldId id="382" r:id="rId7"/>
    <p:sldId id="389" r:id="rId8"/>
    <p:sldId id="392" r:id="rId9"/>
    <p:sldId id="391" r:id="rId10"/>
    <p:sldId id="393" r:id="rId11"/>
    <p:sldId id="394" r:id="rId12"/>
    <p:sldId id="395" r:id="rId13"/>
    <p:sldId id="386" r:id="rId14"/>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8/3/2017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802.18-17/0104r0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98-04-0000-proposed-response-to-ised-consultation-on-mmwave-5g.docx" TargetMode="External"/><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02-02-0000-comments-in-acma-3-6-ghz-consultation.docx" TargetMode="External"/><Relationship Id="rId2" Type="http://schemas.openxmlformats.org/officeDocument/2006/relationships/hyperlink" Target="https://mentor.ieee.org/802.18/dcn/17/18-17-0092-00-0000-acma-future-use-of-the-3-6-ghz-band.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August 3</a:t>
            </a:r>
            <a:r>
              <a:rPr lang="en-US" baseline="30000" dirty="0" smtClean="0">
                <a:latin typeface="Times New Roman" charset="0"/>
              </a:rPr>
              <a:t>rd</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2017-08-03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1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Approved during today’s FCC Open Meeting</a:t>
            </a:r>
          </a:p>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a:t>T-Mobile petition to extend PALs, etc</a:t>
            </a:r>
            <a:r>
              <a:rPr lang="en-US" sz="1600" dirty="0" smtClean="0"/>
              <a:t>.</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60-day Comment period</a:t>
            </a:r>
          </a:p>
          <a:p>
            <a:pPr>
              <a:buFont typeface="Arial" panose="020B0604020202020204" pitchFamily="34" charset="0"/>
              <a:buChar char="•"/>
            </a:pPr>
            <a:r>
              <a:rPr lang="en-US" sz="1800" dirty="0" smtClean="0"/>
              <a:t>30-day Reply Comment period</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Review the highlighted NOI</a:t>
            </a:r>
          </a:p>
          <a:p>
            <a:pPr marL="800100" lvl="1" indent="-342900">
              <a:buFont typeface="Arial" panose="020B0604020202020204" pitchFamily="34" charset="0"/>
              <a:buChar char="•"/>
            </a:pPr>
            <a:r>
              <a:rPr lang="en-US" dirty="0">
                <a:hlinkClick r:id="rId2"/>
              </a:rPr>
              <a:t>https://</a:t>
            </a:r>
            <a:r>
              <a:rPr lang="en-US" dirty="0" smtClean="0">
                <a:hlinkClick r:id="rId2"/>
              </a:rPr>
              <a:t>mentor.ieee.org/802.18/dcn/17/18-17-0105-00-0000-highlighted-fcc-mid-band-spectrum-noi.docx</a:t>
            </a:r>
            <a:r>
              <a:rPr lang="en-US" dirty="0" smtClean="0"/>
              <a:t> </a:t>
            </a:r>
            <a:r>
              <a:rPr lang="en-US" sz="2400" dirty="0"/>
              <a:t> </a:t>
            </a:r>
          </a:p>
          <a:p>
            <a:pPr>
              <a:buFont typeface="Arial" panose="020B0604020202020204" pitchFamily="34" charset="0"/>
              <a:buChar char="•"/>
            </a:pPr>
            <a:r>
              <a:rPr lang="en-US" dirty="0"/>
              <a:t>Develop an outline of Comments</a:t>
            </a:r>
          </a:p>
          <a:p>
            <a:pPr lvl="1">
              <a:buFont typeface="Arial" panose="020B0604020202020204" pitchFamily="34" charset="0"/>
              <a:buChar char="•"/>
            </a:pPr>
            <a:r>
              <a:rPr lang="en-US" dirty="0" smtClean="0"/>
              <a:t>5925 MHz to 6425 MHz band</a:t>
            </a:r>
          </a:p>
          <a:p>
            <a:pPr lvl="1">
              <a:buFont typeface="Arial" panose="020B0604020202020204" pitchFamily="34" charset="0"/>
              <a:buChar char="•"/>
            </a:pPr>
            <a:r>
              <a:rPr lang="en-US" dirty="0" smtClean="0"/>
              <a:t>6425 MHz to 7125 MHz band</a:t>
            </a:r>
          </a:p>
          <a:p>
            <a:pPr lvl="1">
              <a:buFont typeface="Arial" panose="020B0604020202020204" pitchFamily="34" charset="0"/>
              <a:buChar char="•"/>
            </a:pPr>
            <a:r>
              <a:rPr lang="en-US" dirty="0" smtClean="0"/>
              <a:t>3.7 GHz to 4.2 GHz band</a:t>
            </a:r>
          </a:p>
          <a:p>
            <a:pPr lvl="1">
              <a:buFont typeface="Arial" panose="020B0604020202020204" pitchFamily="34" charset="0"/>
              <a:buChar char="•"/>
            </a:pPr>
            <a:r>
              <a:rPr lang="en-US" dirty="0" smtClean="0"/>
              <a:t>DFS</a:t>
            </a:r>
          </a:p>
          <a:p>
            <a:pPr lvl="1">
              <a:buFont typeface="Arial" panose="020B0604020202020204" pitchFamily="34" charset="0"/>
              <a:buChar char="•"/>
            </a:pPr>
            <a:r>
              <a:rPr lang="en-US" dirty="0" smtClean="0"/>
              <a:t>Other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12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10, 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Preparing for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August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August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5G consultation response – EC voting</a:t>
            </a:r>
          </a:p>
          <a:p>
            <a:r>
              <a:rPr lang="en-US" altLang="en-US" sz="2000" dirty="0" smtClean="0"/>
              <a:t>ACMA 3.6 GHz consultation – EC voting</a:t>
            </a:r>
          </a:p>
          <a:p>
            <a:r>
              <a:rPr lang="en-US" altLang="en-US" sz="2000" dirty="0" smtClean="0"/>
              <a:t>FCC Mid-band NOI</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5G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Canada </a:t>
            </a:r>
            <a:r>
              <a:rPr lang="en-US" dirty="0"/>
              <a:t>ISED consultation on </a:t>
            </a:r>
            <a:r>
              <a:rPr lang="en-US" dirty="0" smtClean="0"/>
              <a:t>5G</a:t>
            </a:r>
          </a:p>
          <a:p>
            <a:pPr lvl="1">
              <a:buFont typeface="Arial" panose="020B0604020202020204" pitchFamily="34" charset="0"/>
              <a:buChar char="•"/>
            </a:pPr>
            <a:r>
              <a:rPr lang="en-US" sz="1800" b="1" dirty="0"/>
              <a:t>RELEASING MILLIMETRE WAVE SPECTRUM TO SUPPORT 5G</a:t>
            </a:r>
            <a:endParaRPr lang="en-US" sz="1800" dirty="0"/>
          </a:p>
          <a:p>
            <a:pPr lvl="1">
              <a:buFont typeface="Arial" panose="020B0604020202020204" pitchFamily="34" charset="0"/>
              <a:buChar char="•"/>
            </a:pPr>
            <a:r>
              <a:rPr lang="en-US" sz="1800" dirty="0">
                <a:hlinkClick r:id="rId2"/>
              </a:rPr>
              <a:t>https://mentor.ieee.org/802.18/dcn/17/18-17-0082-00-0000-canada-ised-5g-consultation.pdf  </a:t>
            </a:r>
            <a:endParaRPr lang="en-US" sz="1800" dirty="0" smtClean="0"/>
          </a:p>
          <a:p>
            <a:pPr lvl="1">
              <a:buFont typeface="Arial" panose="020B0604020202020204" pitchFamily="34" charset="0"/>
              <a:buChar char="•"/>
            </a:pPr>
            <a:r>
              <a:rPr lang="en-US" sz="1800" dirty="0">
                <a:hlinkClick r:id="rId3"/>
              </a:rPr>
              <a:t>https://</a:t>
            </a:r>
            <a:r>
              <a:rPr lang="en-US" sz="1800" dirty="0" smtClean="0">
                <a:hlinkClick r:id="rId3"/>
              </a:rPr>
              <a:t>mentor.ieee.org/802.18/dcn/17/18-17-0098-04-0000-proposed-response-to-ised-consultation-on-mmwave-5g.docx</a:t>
            </a:r>
            <a:r>
              <a:rPr lang="en-US" sz="1800" dirty="0" smtClean="0"/>
              <a:t> </a:t>
            </a:r>
            <a:endParaRPr lang="en-US" sz="1800" dirty="0"/>
          </a:p>
          <a:p>
            <a:pPr lvl="1">
              <a:buFont typeface="Arial" panose="020B0604020202020204" pitchFamily="34" charset="0"/>
              <a:buChar char="•"/>
            </a:pPr>
            <a:r>
              <a:rPr lang="en-US" dirty="0"/>
              <a:t>Deadline Aug </a:t>
            </a:r>
            <a:r>
              <a:rPr lang="en-US" dirty="0" smtClean="0"/>
              <a:t>4</a:t>
            </a:r>
            <a:r>
              <a:rPr lang="en-US" baseline="30000" dirty="0" smtClean="0"/>
              <a:t>th</a:t>
            </a:r>
            <a:endParaRPr lang="en-US" dirty="0" smtClean="0"/>
          </a:p>
          <a:p>
            <a:pPr>
              <a:buFont typeface="Arial" panose="020B0604020202020204" pitchFamily="34" charset="0"/>
              <a:buChar char="•"/>
            </a:pPr>
            <a:r>
              <a:rPr lang="en-US" dirty="0" smtClean="0"/>
              <a:t>Submitted for 10-day EC online vote</a:t>
            </a:r>
          </a:p>
          <a:p>
            <a:pPr lvl="1">
              <a:buFont typeface="Arial" panose="020B0604020202020204" pitchFamily="34" charset="0"/>
              <a:buChar char="•"/>
            </a:pPr>
            <a:r>
              <a:rPr lang="en-US" dirty="0" smtClean="0"/>
              <a:t>Ballot closes today</a:t>
            </a:r>
          </a:p>
          <a:p>
            <a:pPr lvl="1">
              <a:buFont typeface="Arial" panose="020B0604020202020204" pitchFamily="34" charset="0"/>
              <a:buChar char="•"/>
            </a:pPr>
            <a:r>
              <a:rPr lang="en-US" smtClean="0"/>
              <a:t>Currently 9/1/</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70746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Consultation</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dirty="0"/>
              <a:t>Australia </a:t>
            </a:r>
            <a:r>
              <a:rPr lang="en-US" altLang="en-US" dirty="0" smtClean="0"/>
              <a:t>consultation</a:t>
            </a:r>
            <a:endParaRPr lang="en-US" altLang="en-US" dirty="0"/>
          </a:p>
          <a:p>
            <a:pPr lvl="1">
              <a:buFont typeface="Arial" panose="020B0604020202020204" pitchFamily="34" charset="0"/>
              <a:buChar char="•"/>
            </a:pPr>
            <a:r>
              <a:rPr lang="en-US" altLang="en-US" dirty="0" smtClean="0"/>
              <a:t>“</a:t>
            </a:r>
            <a:r>
              <a:rPr lang="en-AU" b="1" dirty="0"/>
              <a:t>Future use of the 3.6 GHz </a:t>
            </a:r>
            <a:r>
              <a:rPr lang="en-AU" b="1" dirty="0" smtClean="0"/>
              <a:t>band</a:t>
            </a:r>
            <a:r>
              <a:rPr lang="en-US" b="1" dirty="0" smtClean="0"/>
              <a:t>, Options paper</a:t>
            </a:r>
            <a:r>
              <a:rPr lang="en-US" altLang="en-US" dirty="0" smtClean="0"/>
              <a:t>”</a:t>
            </a:r>
          </a:p>
          <a:p>
            <a:pPr lvl="1">
              <a:buFont typeface="Arial" panose="020B0604020202020204" pitchFamily="34" charset="0"/>
              <a:buChar char="•"/>
            </a:pPr>
            <a:r>
              <a:rPr lang="en-US" altLang="en-US" sz="1800" dirty="0">
                <a:hlinkClick r:id="rId2"/>
              </a:rPr>
              <a:t>https://</a:t>
            </a:r>
            <a:r>
              <a:rPr lang="en-US" altLang="en-US" sz="1800" dirty="0" smtClean="0">
                <a:hlinkClick r:id="rId2"/>
              </a:rPr>
              <a:t>mentor.ieee.org/802.18/dcn/17/18-17-0092-00-0000-acma-future-use-of-the-3-6-ghz-band.docx</a:t>
            </a:r>
            <a:r>
              <a:rPr lang="en-US" altLang="en-US" sz="1800" dirty="0" smtClean="0"/>
              <a:t>  </a:t>
            </a:r>
            <a:endParaRPr lang="en-US" altLang="en-US" sz="1800" dirty="0"/>
          </a:p>
          <a:p>
            <a:pPr lvl="1">
              <a:buFont typeface="Arial" panose="020B0604020202020204" pitchFamily="34" charset="0"/>
              <a:buChar char="•"/>
            </a:pPr>
            <a:r>
              <a:rPr lang="en-US" sz="1800" dirty="0">
                <a:hlinkClick r:id="rId3"/>
              </a:rPr>
              <a:t>https://</a:t>
            </a:r>
            <a:r>
              <a:rPr lang="en-US" sz="1800" dirty="0" smtClean="0">
                <a:hlinkClick r:id="rId3"/>
              </a:rPr>
              <a:t>mentor.ieee.org/802.18/dcn/17/18-17-0102-02-0000-comments-in-acma-3-6-ghz-consultation.docx</a:t>
            </a:r>
            <a:endParaRPr lang="en-US" sz="1800" dirty="0" smtClean="0"/>
          </a:p>
          <a:p>
            <a:pPr lvl="1">
              <a:buFont typeface="Arial" panose="020B0604020202020204" pitchFamily="34" charset="0"/>
              <a:buChar char="•"/>
            </a:pPr>
            <a:r>
              <a:rPr lang="en-US" dirty="0" smtClean="0"/>
              <a:t>Deadline: August 11, 2017 (Sydney time zone)</a:t>
            </a:r>
          </a:p>
          <a:p>
            <a:pPr>
              <a:buFont typeface="Arial" panose="020B0604020202020204" pitchFamily="34" charset="0"/>
              <a:buChar char="•"/>
            </a:pPr>
            <a:r>
              <a:rPr lang="en-US" dirty="0"/>
              <a:t>Submitted for 10-day EC online </a:t>
            </a:r>
            <a:r>
              <a:rPr lang="en-US" dirty="0" smtClean="0"/>
              <a:t>vote</a:t>
            </a:r>
          </a:p>
          <a:p>
            <a:pPr lvl="1">
              <a:buFont typeface="Arial" panose="020B0604020202020204" pitchFamily="34" charset="0"/>
              <a:buChar char="•"/>
            </a:pPr>
            <a:r>
              <a:rPr lang="en-US" dirty="0" smtClean="0"/>
              <a:t>Ballot </a:t>
            </a:r>
            <a:r>
              <a:rPr lang="en-US" smtClean="0"/>
              <a:t>closes August 9</a:t>
            </a:r>
            <a:r>
              <a:rPr lang="en-US" baseline="30000" smtClean="0"/>
              <a:t>th</a:t>
            </a:r>
            <a:r>
              <a:rPr lang="en-US"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80441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ACMA 3.6 GHz consultation response</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9</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49621</TotalTime>
  <Words>894</Words>
  <Application>Microsoft Office PowerPoint</Application>
  <PresentationFormat>On-screen Show (4:3)</PresentationFormat>
  <Paragraphs>155</Paragraphs>
  <Slides>13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August 3rd Teleconference Agenda</vt:lpstr>
      <vt:lpstr>Agenda</vt:lpstr>
      <vt:lpstr>Administrative Items</vt:lpstr>
      <vt:lpstr>Other Guidelines for IEEE WG Meetings</vt:lpstr>
      <vt:lpstr>PowerPoint Presentation</vt:lpstr>
      <vt:lpstr>Discussion Items</vt:lpstr>
      <vt:lpstr>ISED 5G Consultation</vt:lpstr>
      <vt:lpstr>ACMA Consultation</vt:lpstr>
      <vt:lpstr>Actions [Required]</vt:lpstr>
      <vt:lpstr>The Mid-band NOI</vt:lpstr>
      <vt:lpstr>The Mid-band NOI – Next Steps</vt:lpstr>
      <vt:lpstr>Notes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291</cp:revision>
  <cp:lastPrinted>2017-08-03T16:59:47Z</cp:lastPrinted>
  <dcterms:created xsi:type="dcterms:W3CDTF">2016-03-03T14:54:45Z</dcterms:created>
  <dcterms:modified xsi:type="dcterms:W3CDTF">2017-08-03T17:32:14Z</dcterms:modified>
</cp:coreProperties>
</file>