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66" r:id="rId3"/>
    <p:sldId id="267" r:id="rId4"/>
    <p:sldId id="331" r:id="rId5"/>
    <p:sldId id="388" r:id="rId6"/>
    <p:sldId id="382" r:id="rId7"/>
    <p:sldId id="389" r:id="rId8"/>
    <p:sldId id="391" r:id="rId9"/>
    <p:sldId id="392" r:id="rId10"/>
    <p:sldId id="390" r:id="rId11"/>
    <p:sldId id="386" r:id="rId1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661" autoAdjust="0"/>
    <p:restoredTop sz="95501" autoAdjust="0"/>
  </p:normalViewPr>
  <p:slideViewPr>
    <p:cSldViewPr>
      <p:cViewPr varScale="1">
        <p:scale>
          <a:sx n="95" d="100"/>
          <a:sy n="95" d="100"/>
        </p:scale>
        <p:origin x="1458" y="90"/>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7/25/2017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t>doc.: IEEE 802.11-16/1124r0</a:t>
            </a:r>
          </a:p>
        </p:txBody>
      </p:sp>
      <p:sp>
        <p:nvSpPr>
          <p:cNvPr id="13315" name="Rectangle 3"/>
          <p:cNvSpPr>
            <a:spLocks noGrp="1" noChangeArrowheads="1"/>
          </p:cNvSpPr>
          <p:nvPr>
            <p:ph type="dt" sz="quarter" idx="1"/>
          </p:nvPr>
        </p:nvSpPr>
        <p:spPr>
          <a:noFill/>
        </p:spPr>
        <p:txBody>
          <a:bodyPr/>
          <a:lstStyle/>
          <a:p>
            <a:r>
              <a:rPr lang="en-US"/>
              <a:t>September 2016</a:t>
            </a:r>
          </a:p>
        </p:txBody>
      </p:sp>
      <p:sp>
        <p:nvSpPr>
          <p:cNvPr id="13316" name="Rectangle 6"/>
          <p:cNvSpPr>
            <a:spLocks noGrp="1" noChangeArrowheads="1"/>
          </p:cNvSpPr>
          <p:nvPr>
            <p:ph type="ftr" sz="quarter" idx="4"/>
          </p:nvPr>
        </p:nvSpPr>
        <p:spPr>
          <a:noFill/>
        </p:spPr>
        <p:txBody>
          <a:bodyPr/>
          <a:lstStyle/>
          <a:p>
            <a:pPr lvl="4"/>
            <a:r>
              <a:rPr lang="en-US"/>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a:t>Page </a:t>
            </a:r>
            <a:fld id="{A3D196C6-C4A5-4DEA-A136-C30BCA8401B0}" type="slidenum">
              <a:rPr lang="en-US"/>
              <a:pPr/>
              <a:t>4</a:t>
            </a:fld>
            <a:endParaRPr lang="en-US"/>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a:p>
        </p:txBody>
      </p:sp>
    </p:spTree>
    <p:extLst>
      <p:ext uri="{BB962C8B-B14F-4D97-AF65-F5344CB8AC3E}">
        <p14:creationId xmlns:p14="http://schemas.microsoft.com/office/powerpoint/2010/main" val="8764909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 name="Rectangle 10"/>
          <p:cNvSpPr>
            <a:spLocks noGrp="1" noChangeArrowheads="1"/>
          </p:cNvSpPr>
          <p:nvPr>
            <p:ph type="sldNum"/>
          </p:nvPr>
        </p:nvSpPr>
        <p:spPr>
          <a:ln/>
        </p:spPr>
        <p:txBody>
          <a:bodyPr/>
          <a:lstStyle/>
          <a:p>
            <a:fld id="{3115A5AF-EDEE-4953-98FB-D20D7E392A85}" type="slidenum">
              <a:rPr lang="en-US" altLang="en-US"/>
              <a:pPr/>
              <a:t>5</a:t>
            </a:fld>
            <a:endParaRPr lang="en-US" altLang="en-US"/>
          </a:p>
        </p:txBody>
      </p:sp>
      <p:sp>
        <p:nvSpPr>
          <p:cNvPr id="5121" name="Text Box 1"/>
          <p:cNvSpPr txBox="1">
            <a:spLocks noChangeArrowheads="1"/>
          </p:cNvSpPr>
          <p:nvPr/>
        </p:nvSpPr>
        <p:spPr bwMode="auto">
          <a:xfrm>
            <a:off x="4398963" y="9555163"/>
            <a:ext cx="3368675" cy="498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lnSpc>
                <a:spcPct val="93000"/>
              </a:lnSpc>
              <a:buClrTx/>
              <a:buFontTx/>
              <a:buNone/>
            </a:pPr>
            <a:fld id="{4630622D-C3D3-4022-AB10-3CE586E8A7F2}" type="slidenum">
              <a:rPr lang="en-US" altLang="en-US" sz="1400">
                <a:solidFill>
                  <a:srgbClr val="000000"/>
                </a:solidFill>
              </a:rPr>
              <a:pPr algn="r">
                <a:lnSpc>
                  <a:spcPct val="93000"/>
                </a:lnSpc>
                <a:buClrTx/>
                <a:buFontTx/>
                <a:buNone/>
              </a:pPr>
              <a:t>5</a:t>
            </a:fld>
            <a:endParaRPr lang="en-US" altLang="en-US" sz="1400">
              <a:solidFill>
                <a:srgbClr val="000000"/>
              </a:solidFill>
            </a:endParaRPr>
          </a:p>
        </p:txBody>
      </p:sp>
      <p:sp>
        <p:nvSpPr>
          <p:cNvPr id="5122" name="Text Box 2"/>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buClrTx/>
              <a:buFontTx/>
              <a:buNone/>
            </a:pPr>
            <a:r>
              <a:rPr lang="en-US" altLang="en-US" sz="1400" b="1">
                <a:solidFill>
                  <a:srgbClr val="000000"/>
                </a:solidFill>
                <a:ea typeface="MS Gothic" panose="020B0609070205080204" pitchFamily="49" charset="-128"/>
              </a:rPr>
              <a:t>doc.: ec-16-0149-00-00EC</a:t>
            </a:r>
          </a:p>
        </p:txBody>
      </p:sp>
      <p:sp>
        <p:nvSpPr>
          <p:cNvPr id="5123" name="Text Box 3"/>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buClrTx/>
              <a:buFontTx/>
              <a:buNone/>
            </a:pPr>
            <a:r>
              <a:rPr lang="en-US" altLang="en-US" sz="1400" b="1">
                <a:solidFill>
                  <a:srgbClr val="000000"/>
                </a:solidFill>
                <a:ea typeface="MS Gothic" panose="020B0609070205080204" pitchFamily="49" charset="-128"/>
              </a:rPr>
              <a:t>November 2016</a:t>
            </a:r>
          </a:p>
        </p:txBody>
      </p:sp>
      <p:sp>
        <p:nvSpPr>
          <p:cNvPr id="5124" name="Text Box 4"/>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buClrTx/>
              <a:buFontTx/>
              <a:buNone/>
            </a:pPr>
            <a:r>
              <a:rPr lang="en-US" altLang="en-US">
                <a:solidFill>
                  <a:srgbClr val="000000"/>
                </a:solidFill>
                <a:ea typeface="MS Gothic" panose="020B0609070205080204" pitchFamily="49" charset="-128"/>
              </a:rPr>
              <a:t>Dorothy Stanley, HP Enterprise</a:t>
            </a:r>
          </a:p>
        </p:txBody>
      </p:sp>
      <p:sp>
        <p:nvSpPr>
          <p:cNvPr id="5125" name="Text Box 5"/>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buClrTx/>
              <a:buFontTx/>
              <a:buNone/>
            </a:pPr>
            <a:r>
              <a:rPr lang="en-US" altLang="en-US">
                <a:solidFill>
                  <a:srgbClr val="000000"/>
                </a:solidFill>
                <a:ea typeface="MS Gothic" panose="020B0609070205080204" pitchFamily="49" charset="-128"/>
              </a:rPr>
              <a:t>Page </a:t>
            </a:r>
            <a:fld id="{E28B3B23-C020-494A-A13E-CAF2F6087A3A}" type="slidenum">
              <a:rPr lang="en-US" altLang="en-US">
                <a:solidFill>
                  <a:srgbClr val="000000"/>
                </a:solidFill>
                <a:ea typeface="MS Gothic" panose="020B0609070205080204" pitchFamily="49" charset="-128"/>
              </a:rPr>
              <a:pPr algn="r">
                <a:buClrTx/>
                <a:buFontTx/>
                <a:buNone/>
              </a:pPr>
              <a:t>5</a:t>
            </a:fld>
            <a:endParaRPr lang="en-US" altLang="en-US">
              <a:solidFill>
                <a:srgbClr val="000000"/>
              </a:solidFill>
              <a:ea typeface="MS Gothic" panose="020B0609070205080204" pitchFamily="49" charset="-128"/>
            </a:endParaRPr>
          </a:p>
        </p:txBody>
      </p:sp>
      <p:sp>
        <p:nvSpPr>
          <p:cNvPr id="5126" name="Rectangle 6"/>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7" name="Text Box 7"/>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extLst>
      <p:ext uri="{BB962C8B-B14F-4D97-AF65-F5344CB8AC3E}">
        <p14:creationId xmlns:p14="http://schemas.microsoft.com/office/powerpoint/2010/main" val="9356483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a:t>
            </a:fld>
            <a:endParaRPr lang="en-US"/>
          </a:p>
        </p:txBody>
      </p:sp>
    </p:spTree>
    <p:extLst>
      <p:ext uri="{BB962C8B-B14F-4D97-AF65-F5344CB8AC3E}">
        <p14:creationId xmlns:p14="http://schemas.microsoft.com/office/powerpoint/2010/main" val="5416038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8</a:t>
            </a:fld>
            <a:endParaRPr lang="en-US"/>
          </a:p>
        </p:txBody>
      </p:sp>
    </p:spTree>
    <p:extLst>
      <p:ext uri="{BB962C8B-B14F-4D97-AF65-F5344CB8AC3E}">
        <p14:creationId xmlns:p14="http://schemas.microsoft.com/office/powerpoint/2010/main" val="31460904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July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Rich Kennedy, HP Enterprise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2017</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smtClean="0"/>
              <a:t>July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smtClean="0"/>
              <a:t>July 2017</a:t>
            </a:r>
            <a:endParaRPr lang="en-GB"/>
          </a:p>
        </p:txBody>
      </p:sp>
      <p:sp>
        <p:nvSpPr>
          <p:cNvPr id="6" name="Footer Placeholder 5"/>
          <p:cNvSpPr>
            <a:spLocks noGrp="1"/>
          </p:cNvSpPr>
          <p:nvPr>
            <p:ph type="ftr" idx="11"/>
          </p:nvPr>
        </p:nvSpPr>
        <p:spPr/>
        <p:txBody>
          <a:bodyPr/>
          <a:lstStyle>
            <a:lvl1pPr>
              <a:defRPr/>
            </a:lvl1pPr>
          </a:lstStyle>
          <a:p>
            <a:r>
              <a:rPr lang="en-GB"/>
              <a:t>Rich Kennedy, HP Enterprise</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smtClean="0"/>
              <a:t>July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Rich Kennedy, HP Enterprise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July 2017</a:t>
            </a:r>
            <a:endParaRPr lang="en-GB"/>
          </a:p>
        </p:txBody>
      </p:sp>
      <p:sp>
        <p:nvSpPr>
          <p:cNvPr id="4" name="Footer Placeholder 3"/>
          <p:cNvSpPr>
            <a:spLocks noGrp="1"/>
          </p:cNvSpPr>
          <p:nvPr>
            <p:ph type="ftr" idx="11"/>
          </p:nvPr>
        </p:nvSpPr>
        <p:spPr/>
        <p:txBody>
          <a:bodyPr/>
          <a:lstStyle>
            <a:lvl1pPr>
              <a:defRPr/>
            </a:lvl1pPr>
          </a:lstStyle>
          <a:p>
            <a:r>
              <a:rPr lang="en-GB"/>
              <a:t>Rich Kennedy, HP Enterprise</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July 2017</a:t>
            </a:r>
            <a:endParaRPr lang="en-GB"/>
          </a:p>
        </p:txBody>
      </p:sp>
      <p:sp>
        <p:nvSpPr>
          <p:cNvPr id="3" name="Footer Placeholder 2"/>
          <p:cNvSpPr>
            <a:spLocks noGrp="1"/>
          </p:cNvSpPr>
          <p:nvPr>
            <p:ph type="ftr" idx="11"/>
          </p:nvPr>
        </p:nvSpPr>
        <p:spPr/>
        <p:txBody>
          <a:bodyPr/>
          <a:lstStyle>
            <a:lvl1pPr>
              <a:defRPr/>
            </a:lvl1pPr>
          </a:lstStyle>
          <a:p>
            <a:r>
              <a:rPr lang="en-GB"/>
              <a:t>Rich Kennedy, HP Enterprise</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Rich Kennedy, HP Enterprise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802.18-17/0101r1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www.ieee.org/portal/cms_docs/about/CoE_poster.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develop/policies/bylaws/sb_bylaws.pdf%20%20section%205.2.1"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8/dcn/17/18-17-0082-00-0000-canada-ised-5g-consultation.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17/18-17-0102-00-0000-comments-in-acma-3-6-ghz-consultation.docx" TargetMode="External"/><Relationship Id="rId2" Type="http://schemas.openxmlformats.org/officeDocument/2006/relationships/hyperlink" Target="https://mentor.ieee.org/802.18/dcn/17/18-17-0092-00-0000-acma-future-use-of-the-3-6-ghz-band.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July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Rich Kennedy, HP Enterprise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smtClean="0">
                <a:latin typeface="Times New Roman" charset="0"/>
              </a:rPr>
              <a:t>July 27</a:t>
            </a:r>
            <a:r>
              <a:rPr lang="en-US" baseline="30000" smtClean="0">
                <a:latin typeface="Times New Roman" charset="0"/>
              </a:rPr>
              <a:t>th</a:t>
            </a:r>
            <a:r>
              <a:rPr lang="en-US" smtClean="0">
                <a:latin typeface="Times New Roman" charset="0"/>
              </a:rPr>
              <a:t> </a:t>
            </a:r>
            <a:r>
              <a:rPr lang="en-US" dirty="0" smtClean="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889125"/>
            <a:ext cx="7772400" cy="701675"/>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smtClean="0"/>
              <a:t>	Date</a:t>
            </a:r>
            <a:r>
              <a:rPr lang="en-GB" sz="2000"/>
              <a:t>:</a:t>
            </a:r>
            <a:r>
              <a:rPr lang="en-GB" sz="2000" b="0"/>
              <a:t> </a:t>
            </a:r>
            <a:r>
              <a:rPr lang="en-GB" sz="2000" b="0" smtClean="0"/>
              <a:t>2017-07-27</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670041994"/>
              </p:ext>
            </p:extLst>
          </p:nvPr>
        </p:nvGraphicFramePr>
        <p:xfrm>
          <a:off x="518319" y="3609975"/>
          <a:ext cx="8107362" cy="2486025"/>
        </p:xfrm>
        <a:graphic>
          <a:graphicData uri="http://schemas.openxmlformats.org/presentationml/2006/ole">
            <mc:AlternateContent xmlns:mc="http://schemas.openxmlformats.org/markup-compatibility/2006">
              <mc:Choice xmlns:v="urn:schemas-microsoft-com:vml" Requires="v">
                <p:oleObj spid="_x0000_s3305" name="Document" r:id="rId4" imgW="8253180" imgH="2531134" progId="Word.Document.8">
                  <p:embed/>
                </p:oleObj>
              </mc:Choice>
              <mc:Fallback>
                <p:oleObj name="Document" r:id="rId4" imgW="8253180" imgH="2531134" progId="Word.Document.8">
                  <p:embed/>
                  <p:pic>
                    <p:nvPicPr>
                      <p:cNvPr id="0" name="Picture 3"/>
                      <p:cNvPicPr>
                        <a:picLocks noChangeAspect="1" noChangeArrowheads="1"/>
                      </p:cNvPicPr>
                      <p:nvPr/>
                    </p:nvPicPr>
                    <p:blipFill>
                      <a:blip r:embed="rId5"/>
                      <a:srcRect/>
                      <a:stretch>
                        <a:fillRect/>
                      </a:stretch>
                    </p:blipFill>
                    <p:spPr bwMode="auto">
                      <a:xfrm>
                        <a:off x="518319" y="3609975"/>
                        <a:ext cx="8107362" cy="24860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#1</a:t>
            </a:r>
            <a:endParaRPr lang="en-US" dirty="0"/>
          </a:p>
        </p:txBody>
      </p:sp>
      <p:sp>
        <p:nvSpPr>
          <p:cNvPr id="3" name="Content Placeholder 2"/>
          <p:cNvSpPr>
            <a:spLocks noGrp="1"/>
          </p:cNvSpPr>
          <p:nvPr>
            <p:ph idx="1"/>
          </p:nvPr>
        </p:nvSpPr>
        <p:spPr/>
        <p:txBody>
          <a:bodyPr/>
          <a:lstStyle/>
          <a:p>
            <a:pPr marL="228600" indent="0">
              <a:spcBef>
                <a:spcPts val="0"/>
              </a:spcBef>
            </a:pPr>
            <a:r>
              <a:rPr lang="en-US" sz="2000" dirty="0"/>
              <a:t>To approve </a:t>
            </a:r>
            <a:r>
              <a:rPr lang="en-US" sz="2000" dirty="0" smtClean="0"/>
              <a:t>18-17/0102r2, </a:t>
            </a:r>
            <a:r>
              <a:rPr lang="en-US" sz="2000" dirty="0"/>
              <a:t>Comments to </a:t>
            </a:r>
            <a:r>
              <a:rPr lang="en-US" sz="2000" dirty="0" smtClean="0"/>
              <a:t>ACMA (Australia)</a:t>
            </a:r>
            <a:r>
              <a:rPr lang="en-US" sz="2000" dirty="0" smtClean="0"/>
              <a:t> </a:t>
            </a:r>
            <a:r>
              <a:rPr lang="en-US" sz="2000" dirty="0"/>
              <a:t>Consultation on </a:t>
            </a:r>
            <a:r>
              <a:rPr lang="en-US" sz="2000" dirty="0" smtClean="0"/>
              <a:t>the 3.6 GHz band, with questions on license-exempt use of 5600-5650 MHz; </a:t>
            </a:r>
            <a:r>
              <a:rPr lang="en-US" sz="2000" dirty="0"/>
              <a:t>for submission to the EC for an EC 10-day email ballot to forward to </a:t>
            </a:r>
            <a:r>
              <a:rPr lang="en-US" sz="2000" dirty="0" smtClean="0"/>
              <a:t>ACMA.</a:t>
            </a:r>
            <a:r>
              <a:rPr lang="en-US" sz="2000" dirty="0"/>
              <a:t>  The Chair of the RR-TAG is authorized to make editorial changes as necessary.</a:t>
            </a:r>
          </a:p>
          <a:p>
            <a:r>
              <a:rPr lang="en-US" sz="2000" dirty="0"/>
              <a:t> </a:t>
            </a:r>
          </a:p>
          <a:p>
            <a:r>
              <a:rPr lang="en-US" sz="2000" dirty="0"/>
              <a:t>Move by: </a:t>
            </a:r>
            <a:r>
              <a:rPr lang="en-US" sz="2000" dirty="0" smtClean="0"/>
              <a:t>John N.</a:t>
            </a:r>
            <a:endParaRPr lang="en-US" sz="2000" dirty="0"/>
          </a:p>
          <a:p>
            <a:r>
              <a:rPr lang="en-US" sz="2000" dirty="0"/>
              <a:t>Second by: </a:t>
            </a:r>
            <a:r>
              <a:rPr lang="en-US" sz="2000" dirty="0" smtClean="0"/>
              <a:t>Mike L.</a:t>
            </a:r>
            <a:endParaRPr lang="en-US" sz="2000" dirty="0"/>
          </a:p>
          <a:p>
            <a:r>
              <a:rPr lang="en-US" sz="2000" dirty="0" smtClean="0"/>
              <a:t>Discussion?</a:t>
            </a:r>
            <a:r>
              <a:rPr lang="en-US" sz="2000" dirty="0"/>
              <a:t>      None</a:t>
            </a:r>
          </a:p>
          <a:p>
            <a:r>
              <a:rPr lang="en-US" sz="2000" dirty="0"/>
              <a:t>Vote:    </a:t>
            </a:r>
            <a:r>
              <a:rPr lang="en-US" sz="2000" dirty="0" smtClean="0"/>
              <a:t>Unanimous consent </a:t>
            </a:r>
            <a:r>
              <a:rPr lang="en-US" sz="2000" dirty="0" smtClean="0"/>
              <a:t>(7 </a:t>
            </a:r>
            <a:r>
              <a:rPr lang="en-US" sz="2000" dirty="0" smtClean="0"/>
              <a:t>voters present)</a:t>
            </a:r>
            <a:endParaRPr lang="en-US" sz="2000" dirty="0"/>
          </a:p>
          <a:p>
            <a:r>
              <a:rPr lang="en-US" sz="2000" dirty="0"/>
              <a:t>Motion: Passed</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42921652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Any Other Business</a:t>
            </a:r>
            <a:endParaRPr lang="en-US" sz="40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Next meeting: </a:t>
            </a:r>
            <a:r>
              <a:rPr lang="en-US" b="0" dirty="0" smtClean="0"/>
              <a:t>August 3, </a:t>
            </a:r>
            <a:r>
              <a:rPr lang="en-US" b="0" dirty="0" smtClean="0"/>
              <a:t>2017 at 2:30pm EDT</a:t>
            </a:r>
          </a:p>
          <a:p>
            <a:pPr>
              <a:buFont typeface="Arial" panose="020B0604020202020204" pitchFamily="34" charset="0"/>
              <a:buChar char="•"/>
            </a:pPr>
            <a:endParaRPr lang="en-US" b="0" dirty="0" smtClean="0"/>
          </a:p>
          <a:p>
            <a:pPr>
              <a:buFont typeface="Arial" panose="020B0604020202020204" pitchFamily="34" charset="0"/>
              <a:buChar char="•"/>
            </a:pPr>
            <a:endParaRPr lang="en-US" b="0" dirty="0"/>
          </a:p>
        </p:txBody>
      </p:sp>
      <p:sp>
        <p:nvSpPr>
          <p:cNvPr id="4" name="Date Placeholder 3"/>
          <p:cNvSpPr>
            <a:spLocks noGrp="1"/>
          </p:cNvSpPr>
          <p:nvPr>
            <p:ph type="dt" sz="half" idx="4294967295"/>
          </p:nvPr>
        </p:nvSpPr>
        <p:spPr>
          <a:xfrm>
            <a:off x="696912" y="333375"/>
            <a:ext cx="1589087" cy="276225"/>
          </a:xfrm>
          <a:prstGeom prst="rect">
            <a:avLst/>
          </a:prstGeom>
        </p:spPr>
        <p:txBody>
          <a:bodyPr/>
          <a:lstStyle/>
          <a:p>
            <a:pPr>
              <a:defRPr/>
            </a:pPr>
            <a:r>
              <a:rPr lang="en-US" smtClean="0"/>
              <a:t>July 2017</a:t>
            </a:r>
            <a:endParaRPr lang="en-US"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7" name="Footer Placeholder 6"/>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22948288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pPr eaLnBrk="1" hangingPunct="1"/>
            <a:r>
              <a:rPr lang="en-US" sz="4000" dirty="0">
                <a:latin typeface="Times New Roman" charset="0"/>
              </a:rPr>
              <a:t>Agenda</a:t>
            </a:r>
          </a:p>
        </p:txBody>
      </p:sp>
      <p:sp>
        <p:nvSpPr>
          <p:cNvPr id="31746" name="Content Placeholder 2"/>
          <p:cNvSpPr>
            <a:spLocks noGrp="1"/>
          </p:cNvSpPr>
          <p:nvPr>
            <p:ph idx="1"/>
          </p:nvPr>
        </p:nvSpPr>
        <p:spPr>
          <a:xfrm>
            <a:off x="685800" y="2057398"/>
            <a:ext cx="7772400" cy="4114800"/>
          </a:xfrm>
        </p:spPr>
        <p:txBody>
          <a:bodyPr/>
          <a:lstStyle/>
          <a:p>
            <a:pPr>
              <a:buFont typeface="Arial" panose="020B0604020202020204" pitchFamily="34" charset="0"/>
              <a:buChar char="•"/>
            </a:pPr>
            <a:r>
              <a:rPr lang="en-US" altLang="en-US" dirty="0"/>
              <a:t>Approve </a:t>
            </a:r>
            <a:r>
              <a:rPr lang="en-US" altLang="en-US" dirty="0" smtClean="0"/>
              <a:t>the agenda</a:t>
            </a:r>
          </a:p>
          <a:p>
            <a:pPr>
              <a:buFont typeface="Arial" panose="020B0604020202020204" pitchFamily="34" charset="0"/>
              <a:buChar char="•"/>
            </a:pPr>
            <a:r>
              <a:rPr lang="en-US" altLang="en-US" dirty="0" smtClean="0"/>
              <a:t>Discussion items</a:t>
            </a:r>
            <a:endParaRPr lang="en-US" altLang="en-US" dirty="0" smtClean="0"/>
          </a:p>
          <a:p>
            <a:pPr>
              <a:buFont typeface="Arial" panose="020B0604020202020204" pitchFamily="34" charset="0"/>
              <a:buChar char="•"/>
            </a:pPr>
            <a:r>
              <a:rPr lang="en-US" altLang="en-US" dirty="0" smtClean="0"/>
              <a:t>Actions </a:t>
            </a:r>
            <a:r>
              <a:rPr lang="en-US" altLang="en-US" dirty="0"/>
              <a:t>required</a:t>
            </a:r>
          </a:p>
          <a:p>
            <a:pPr lvl="1">
              <a:buFont typeface="Arial" panose="020B0604020202020204" pitchFamily="34" charset="0"/>
              <a:buChar char="•"/>
            </a:pPr>
            <a:r>
              <a:rPr lang="en-US" altLang="en-US" dirty="0" smtClean="0"/>
              <a:t>ACMA 3.6 GHz consultation response</a:t>
            </a:r>
            <a:endParaRPr lang="en-US" altLang="en-US" dirty="0"/>
          </a:p>
          <a:p>
            <a:pPr>
              <a:buFont typeface="Arial" panose="020B0604020202020204" pitchFamily="34" charset="0"/>
              <a:buChar char="•"/>
            </a:pPr>
            <a:r>
              <a:rPr lang="en-US" altLang="en-US" dirty="0" smtClean="0"/>
              <a:t>AOB </a:t>
            </a:r>
            <a:r>
              <a:rPr lang="en-US" altLang="en-US" dirty="0"/>
              <a:t>and Adjourn</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smtClean="0"/>
              <a:t>July 2017</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p:txBody>
          <a:bodyPr/>
          <a:lstStyle/>
          <a:p>
            <a:r>
              <a:rPr lang="en-GB" dirty="0"/>
              <a:t>Rich Kennedy, HP Enterprise</a:t>
            </a:r>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Tree>
    <p:extLst>
      <p:ext uri="{BB962C8B-B14F-4D97-AF65-F5344CB8AC3E}">
        <p14:creationId xmlns:p14="http://schemas.microsoft.com/office/powerpoint/2010/main" val="19471039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pPr eaLnBrk="1" hangingPunct="1"/>
            <a:r>
              <a:rPr lang="en-US" sz="4000" dirty="0">
                <a:latin typeface="Times New Roman" charset="0"/>
              </a:rPr>
              <a:t>Administrative Items</a:t>
            </a:r>
          </a:p>
        </p:txBody>
      </p:sp>
      <p:sp>
        <p:nvSpPr>
          <p:cNvPr id="5123" name="Content Placeholder 2"/>
          <p:cNvSpPr>
            <a:spLocks noGrp="1"/>
          </p:cNvSpPr>
          <p:nvPr>
            <p:ph idx="1"/>
          </p:nvPr>
        </p:nvSpPr>
        <p:spPr>
          <a:xfrm>
            <a:off x="685800" y="2057400"/>
            <a:ext cx="7772400" cy="4114800"/>
          </a:xfrm>
        </p:spPr>
        <p:txBody>
          <a:bodyPr/>
          <a:lstStyle/>
          <a:p>
            <a:pPr eaLnBrk="1" hangingPunct="1">
              <a:defRPr/>
            </a:pPr>
            <a:r>
              <a:rPr lang="en-US" sz="2000" dirty="0">
                <a:ea typeface="+mn-ea"/>
                <a:cs typeface="+mn-cs"/>
              </a:rPr>
              <a:t>Required notices</a:t>
            </a:r>
          </a:p>
          <a:p>
            <a:pPr lvl="1">
              <a:defRPr/>
            </a:pPr>
            <a:r>
              <a:rPr lang="en-US" sz="1800" kern="1600" spc="-100" dirty="0"/>
              <a:t>Affiliation FAQ - </a:t>
            </a:r>
            <a:r>
              <a:rPr lang="en-US" sz="1800" u="sng" kern="1600" spc="-100" dirty="0">
                <a:hlinkClick r:id="rId2"/>
              </a:rPr>
              <a:t>http://standards.ieee.org/faqs/affiliationFAQ.html</a:t>
            </a:r>
            <a:endParaRPr lang="en-US" sz="1800" kern="1600" spc="-100" dirty="0"/>
          </a:p>
          <a:p>
            <a:pPr lvl="1">
              <a:defRPr/>
            </a:pPr>
            <a:r>
              <a:rPr lang="en-US" sz="1800" kern="1600" spc="-100" dirty="0"/>
              <a:t>Anti-Trust FAQ - </a:t>
            </a:r>
            <a:r>
              <a:rPr lang="en-US" sz="1800" u="sng" kern="1600" spc="-100" dirty="0">
                <a:hlinkClick r:id="rId3"/>
              </a:rPr>
              <a:t>http://standards.ieee.org/resources/antitrust-guidelines.pdf</a:t>
            </a:r>
            <a:endParaRPr lang="en-US" sz="1800" kern="1600" spc="-100" dirty="0"/>
          </a:p>
          <a:p>
            <a:pPr lvl="1">
              <a:defRPr/>
            </a:pPr>
            <a:r>
              <a:rPr lang="en-US" sz="1800" kern="1600" spc="-100" dirty="0"/>
              <a:t>Ethics - </a:t>
            </a:r>
            <a:r>
              <a:rPr lang="en-US" sz="1800" u="sng" kern="1600" spc="-100" dirty="0">
                <a:hlinkClick r:id="rId4"/>
              </a:rPr>
              <a:t>http://www.ieee.org/portal/cms_docs/about/CoE_poster.pdf</a:t>
            </a:r>
            <a:endParaRPr lang="en-US" sz="1800" kern="1600" spc="-100" dirty="0"/>
          </a:p>
          <a:p>
            <a:pPr lvl="1">
              <a:defRPr/>
            </a:pPr>
            <a:r>
              <a:rPr lang="en-US" sz="1800" kern="1600" spc="-100" dirty="0"/>
              <a:t>IEEE 802 WG Policies and Procedures - </a:t>
            </a:r>
            <a:r>
              <a:rPr lang="en-US" sz="1800" u="sng" kern="1600" spc="-100" dirty="0">
                <a:hlinkClick r:id="rId5"/>
              </a:rPr>
              <a:t>http://www.ieee802.org/devdocs.shtml</a:t>
            </a:r>
            <a:r>
              <a:rPr lang="en-US" sz="1800" u="sng" kern="1600" spc="-100" dirty="0"/>
              <a:t> </a:t>
            </a:r>
            <a:endParaRPr lang="en-US" sz="1800" b="1" spc="-100" dirty="0"/>
          </a:p>
          <a:p>
            <a:pPr eaLnBrk="1" hangingPunct="1">
              <a:defRPr/>
            </a:pPr>
            <a:r>
              <a:rPr lang="en-US" sz="2000" dirty="0">
                <a:ea typeface="+mn-ea"/>
                <a:cs typeface="+mn-cs"/>
              </a:rPr>
              <a:t>Officers</a:t>
            </a:r>
          </a:p>
          <a:p>
            <a:pPr lvl="1" eaLnBrk="1" hangingPunct="1">
              <a:defRPr/>
            </a:pPr>
            <a:r>
              <a:rPr lang="en-US" sz="1800" dirty="0"/>
              <a:t>Chair is Rich Kennedy (HP Enterprise)</a:t>
            </a:r>
          </a:p>
          <a:p>
            <a:pPr lvl="1" eaLnBrk="1" hangingPunct="1">
              <a:defRPr/>
            </a:pPr>
            <a:r>
              <a:rPr lang="en-US" sz="1800" dirty="0"/>
              <a:t>Vice-chair is Jay Holcomb (</a:t>
            </a:r>
            <a:r>
              <a:rPr lang="en-US" sz="1800" dirty="0" err="1"/>
              <a:t>Itron</a:t>
            </a:r>
            <a:r>
              <a:rPr lang="en-US" sz="1800" dirty="0"/>
              <a:t>) </a:t>
            </a:r>
          </a:p>
          <a:p>
            <a:pPr lvl="1" eaLnBrk="1" hangingPunct="1">
              <a:defRPr/>
            </a:pPr>
            <a:r>
              <a:rPr lang="en-US" sz="1800" dirty="0"/>
              <a:t>Secretary: Allan Zhu (Huawei)</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smtClean="0"/>
              <a:t>July 2017</a:t>
            </a:r>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3" name="Footer Placeholder 2"/>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40186627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July 2017</a:t>
            </a:r>
            <a:endParaRPr lang="en-US"/>
          </a:p>
        </p:txBody>
      </p:sp>
      <p:sp>
        <p:nvSpPr>
          <p:cNvPr id="7171" name="Footer Placeholder 2"/>
          <p:cNvSpPr>
            <a:spLocks noGrp="1"/>
          </p:cNvSpPr>
          <p:nvPr>
            <p:ph type="ftr" sz="quarter" idx="11"/>
          </p:nvPr>
        </p:nvSpPr>
        <p:spPr>
          <a:noFill/>
        </p:spPr>
        <p:txBody>
          <a:bodyPr/>
          <a:lstStyle/>
          <a:p>
            <a:r>
              <a:rPr lang="en-US"/>
              <a:t>Rich Kennedy, HP Enterprise</a:t>
            </a:r>
          </a:p>
        </p:txBody>
      </p:sp>
      <p:sp>
        <p:nvSpPr>
          <p:cNvPr id="7173" name="Rectangle 2"/>
          <p:cNvSpPr>
            <a:spLocks noGrp="1" noChangeArrowheads="1"/>
          </p:cNvSpPr>
          <p:nvPr>
            <p:ph type="title" idx="4294967295"/>
          </p:nvPr>
        </p:nvSpPr>
        <p:spPr>
          <a:xfrm>
            <a:off x="381000" y="685800"/>
            <a:ext cx="8458200" cy="914400"/>
          </a:xfrm>
        </p:spPr>
        <p:txBody>
          <a:bodyPr lIns="91440" tIns="45720" rIns="91440" bIns="45720"/>
          <a:lstStyle/>
          <a:p>
            <a:r>
              <a:rPr lang="en-US" sz="2800" u="sng"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685800" y="1600200"/>
            <a:ext cx="7772400" cy="4114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
        <p:nvSpPr>
          <p:cNvPr id="2" name="Slide Number Placeholder 1"/>
          <p:cNvSpPr>
            <a:spLocks noGrp="1"/>
          </p:cNvSpPr>
          <p:nvPr>
            <p:ph type="sldNum" sz="quarter" idx="12"/>
          </p:nvPr>
        </p:nvSpPr>
        <p:spPr/>
        <p:txBody>
          <a:bodyPr/>
          <a:lstStyle/>
          <a:p>
            <a:pPr>
              <a:defRPr/>
            </a:pPr>
            <a:r>
              <a:rPr lang="en-US"/>
              <a:t>Slide </a:t>
            </a:r>
            <a:fld id="{4F8DB7B0-6F79-49ED-8154-EC3DF243439D}" type="slidenum">
              <a:rPr lang="en-US" smtClean="0"/>
              <a:pPr>
                <a:defRPr/>
              </a:pPr>
              <a:t>4</a:t>
            </a:fld>
            <a:endParaRPr lang="en-US"/>
          </a:p>
        </p:txBody>
      </p:sp>
    </p:spTree>
    <p:extLst>
      <p:ext uri="{BB962C8B-B14F-4D97-AF65-F5344CB8AC3E}">
        <p14:creationId xmlns:p14="http://schemas.microsoft.com/office/powerpoint/2010/main" val="3099155495"/>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Text Box 1"/>
          <p:cNvSpPr txBox="1">
            <a:spLocks noChangeArrowheads="1"/>
          </p:cNvSpPr>
          <p:nvPr/>
        </p:nvSpPr>
        <p:spPr bwMode="auto">
          <a:xfrm>
            <a:off x="685800" y="304800"/>
            <a:ext cx="1876425"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buClrTx/>
              <a:buFontTx/>
              <a:buNone/>
            </a:pPr>
            <a:r>
              <a:rPr lang="en-US" altLang="en-US" sz="1800" b="1">
                <a:solidFill>
                  <a:srgbClr val="000000"/>
                </a:solidFill>
                <a:ea typeface="MS Gothic" panose="020B0609070205080204" pitchFamily="49" charset="-128"/>
              </a:rPr>
              <a:t>March 2017</a:t>
            </a:r>
          </a:p>
        </p:txBody>
      </p:sp>
      <p:sp>
        <p:nvSpPr>
          <p:cNvPr id="4099" name="Text Box 3"/>
          <p:cNvSpPr txBox="1">
            <a:spLocks noChangeArrowheads="1"/>
          </p:cNvSpPr>
          <p:nvPr/>
        </p:nvSpPr>
        <p:spPr bwMode="auto">
          <a:xfrm>
            <a:off x="4344988" y="6475413"/>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buClrTx/>
              <a:buFontTx/>
              <a:buNone/>
            </a:pPr>
            <a:r>
              <a:rPr lang="en-US" altLang="en-US">
                <a:solidFill>
                  <a:srgbClr val="000000"/>
                </a:solidFill>
                <a:ea typeface="MS Gothic" panose="020B0609070205080204" pitchFamily="49" charset="-128"/>
              </a:rPr>
              <a:t>Slide </a:t>
            </a:r>
            <a:fld id="{A69C2200-593A-4461-A730-611B8567F5BC}" type="slidenum">
              <a:rPr lang="en-US" altLang="en-US">
                <a:solidFill>
                  <a:srgbClr val="000000"/>
                </a:solidFill>
                <a:ea typeface="MS Gothic" panose="020B0609070205080204" pitchFamily="49" charset="-128"/>
              </a:rPr>
              <a:pPr>
                <a:buClrTx/>
                <a:buFontTx/>
                <a:buNone/>
              </a:pPr>
              <a:t>5</a:t>
            </a:fld>
            <a:endParaRPr lang="en-US" altLang="en-US">
              <a:solidFill>
                <a:srgbClr val="000000"/>
              </a:solidFill>
              <a:ea typeface="MS Gothic" panose="020B0609070205080204" pitchFamily="49" charset="-128"/>
            </a:endParaRPr>
          </a:p>
        </p:txBody>
      </p:sp>
      <p:sp>
        <p:nvSpPr>
          <p:cNvPr id="4100" name="Text Box 4"/>
          <p:cNvSpPr txBox="1">
            <a:spLocks noChangeArrowheads="1"/>
          </p:cNvSpPr>
          <p:nvPr/>
        </p:nvSpPr>
        <p:spPr bwMode="auto">
          <a:xfrm>
            <a:off x="685800" y="609600"/>
            <a:ext cx="8001000" cy="1160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ctr">
              <a:buClrTx/>
              <a:buFontTx/>
              <a:buNone/>
            </a:pPr>
            <a:r>
              <a:rPr lang="en-GB" altLang="en-US" sz="3200" b="1">
                <a:solidFill>
                  <a:srgbClr val="000000"/>
                </a:solidFill>
                <a:ea typeface="MS Gothic" panose="020B0609070205080204" pitchFamily="49" charset="-128"/>
              </a:rPr>
              <a:t>Participation in IEEE 802 Meetings</a:t>
            </a:r>
          </a:p>
        </p:txBody>
      </p:sp>
      <p:sp>
        <p:nvSpPr>
          <p:cNvPr id="4101" name="Text Box 5"/>
          <p:cNvSpPr txBox="1">
            <a:spLocks noChangeArrowheads="1"/>
          </p:cNvSpPr>
          <p:nvPr/>
        </p:nvSpPr>
        <p:spPr bwMode="auto">
          <a:xfrm>
            <a:off x="685800" y="1554163"/>
            <a:ext cx="7848600" cy="46180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GB" altLang="en-US" sz="1600" b="1" dirty="0">
                <a:solidFill>
                  <a:srgbClr val="000000"/>
                </a:solidFill>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in the IEEE standards development individual process shall act based on their qualifications and experience. (</a:t>
            </a:r>
            <a:r>
              <a:rPr lang="en-GB" altLang="en-US" sz="1400" b="1" dirty="0">
                <a:solidFill>
                  <a:srgbClr val="000000"/>
                </a:solidFill>
                <a:ea typeface="MS Gothic" panose="020B0609070205080204" pitchFamily="49" charset="-128"/>
                <a:hlinkClick r:id="rId3"/>
              </a:rPr>
              <a:t>https://standards.ieee.org/develop/policies/bylaws/sb_bylaws.pdf  section 5.2.1</a:t>
            </a:r>
            <a:r>
              <a:rPr lang="en-GB" altLang="en-US" sz="1400" b="1" dirty="0">
                <a:solidFill>
                  <a:srgbClr val="000000"/>
                </a:solidFill>
                <a:ea typeface="MS Gothic" panose="020B0609070205080204" pitchFamily="49" charset="-128"/>
              </a:rPr>
              <a:t>)</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solidFill>
                  <a:srgbClr val="000000"/>
                </a:solidFill>
                <a:ea typeface="MS Gothic" panose="020B0609070205080204" pitchFamily="49" charset="-128"/>
              </a:rPr>
              <a:t>subclause</a:t>
            </a:r>
            <a:r>
              <a:rPr lang="en-GB" altLang="en-US" sz="1400" b="1" dirty="0">
                <a:solidFill>
                  <a:srgbClr val="000000"/>
                </a:solidFill>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solidFill>
                  <a:srgbClr val="000000"/>
                </a:solidFill>
                <a:ea typeface="MS Gothic" panose="020B0609070205080204" pitchFamily="49" charset="-128"/>
                <a:hlinkClick r:id="rId4"/>
              </a:rPr>
              <a:t>https://standards.ieee.org/develop/policies/bylaws/sb_bylaws.pdf </a:t>
            </a:r>
            <a:r>
              <a:rPr lang="en-GB" altLang="en-US" sz="1400" b="1" dirty="0">
                <a:solidFill>
                  <a:srgbClr val="000000"/>
                </a:solidFill>
                <a:ea typeface="MS Gothic" panose="020B0609070205080204" pitchFamily="49" charset="-128"/>
                <a:hlinkClick r:id="rId4"/>
              </a:rPr>
              <a:t> </a:t>
            </a:r>
            <a:r>
              <a:rPr lang="en-GB" altLang="en-US" sz="1400" b="1" dirty="0">
                <a:solidFill>
                  <a:srgbClr val="000000"/>
                </a:solidFill>
                <a:ea typeface="MS Gothic" panose="020B0609070205080204" pitchFamily="49" charset="-128"/>
              </a:rPr>
              <a:t>section 5.2.1.3 and the IEEE 802 LMSC Working Group Policies and Procedures, </a:t>
            </a:r>
            <a:r>
              <a:rPr lang="en-GB" altLang="en-US" sz="1400" b="1" dirty="0" err="1">
                <a:solidFill>
                  <a:srgbClr val="000000"/>
                </a:solidFill>
                <a:ea typeface="MS Gothic" panose="020B0609070205080204" pitchFamily="49" charset="-128"/>
              </a:rPr>
              <a:t>subclause</a:t>
            </a:r>
            <a:r>
              <a:rPr lang="en-GB" altLang="en-US" sz="1400" b="1" dirty="0">
                <a:solidFill>
                  <a:srgbClr val="000000"/>
                </a:solidFill>
                <a:ea typeface="MS Gothic" panose="020B0609070205080204" pitchFamily="49" charset="-128"/>
              </a:rPr>
              <a:t> 3.4.1 “Chair”, list item x.</a:t>
            </a:r>
          </a:p>
          <a:p>
            <a:pPr>
              <a:spcBef>
                <a:spcPts val="600"/>
              </a:spcBef>
              <a:buClrTx/>
              <a:buFontTx/>
              <a:buNone/>
            </a:pPr>
            <a:r>
              <a:rPr lang="en-GB" altLang="en-US" sz="1600" b="1" dirty="0">
                <a:solidFill>
                  <a:srgbClr val="000000"/>
                </a:solidFill>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solidFill>
                  <a:srgbClr val="000000"/>
                </a:solidFill>
                <a:ea typeface="MS Gothic" panose="020B0609070205080204" pitchFamily="49" charset="-128"/>
              </a:rPr>
              <a:t>(Latest revision of IEEE 802 LMSC Working Group Policies and Procedures: </a:t>
            </a:r>
            <a:r>
              <a:rPr lang="en-GB" altLang="en-US" dirty="0">
                <a:solidFill>
                  <a:srgbClr val="000000"/>
                </a:solidFill>
                <a:ea typeface="MS Gothic" panose="020B0609070205080204" pitchFamily="49" charset="-128"/>
                <a:hlinkClick r:id="rId5"/>
              </a:rPr>
              <a:t>http://www.ieee802.org/devdocs.shtml</a:t>
            </a:r>
            <a:r>
              <a:rPr lang="en-GB" altLang="en-US" dirty="0">
                <a:solidFill>
                  <a:srgbClr val="000000"/>
                </a:solidFill>
                <a:ea typeface="MS Gothic" panose="020B0609070205080204" pitchFamily="49" charset="-128"/>
              </a:rPr>
              <a:t>)</a:t>
            </a:r>
          </a:p>
          <a:p>
            <a:pPr>
              <a:spcBef>
                <a:spcPts val="600"/>
              </a:spcBef>
              <a:buClrTx/>
              <a:buFontTx/>
              <a:buNone/>
            </a:pPr>
            <a:endParaRPr lang="en-GB" altLang="en-US" dirty="0">
              <a:solidFill>
                <a:srgbClr val="000000"/>
              </a:solidFill>
              <a:ea typeface="MS Gothic" panose="020B0609070205080204" pitchFamily="49" charset="-128"/>
            </a:endParaRPr>
          </a:p>
        </p:txBody>
      </p:sp>
      <p:sp>
        <p:nvSpPr>
          <p:cNvPr id="2" name="Date Placeholder 1"/>
          <p:cNvSpPr>
            <a:spLocks noGrp="1"/>
          </p:cNvSpPr>
          <p:nvPr>
            <p:ph type="dt" idx="10"/>
          </p:nvPr>
        </p:nvSpPr>
        <p:spPr/>
        <p:txBody>
          <a:bodyPr/>
          <a:lstStyle/>
          <a:p>
            <a:r>
              <a:rPr lang="en-US" smtClean="0"/>
              <a:t>July 2017</a:t>
            </a:r>
            <a:endParaRPr lang="en-GB"/>
          </a:p>
        </p:txBody>
      </p:sp>
      <p:sp>
        <p:nvSpPr>
          <p:cNvPr id="3" name="Footer Placeholder 2"/>
          <p:cNvSpPr>
            <a:spLocks noGrp="1"/>
          </p:cNvSpPr>
          <p:nvPr>
            <p:ph type="ftr" idx="11"/>
          </p:nvPr>
        </p:nvSpPr>
        <p:spPr/>
        <p:txBody>
          <a:bodyPr/>
          <a:lstStyle/>
          <a:p>
            <a:r>
              <a:rPr lang="en-GB" smtClean="0"/>
              <a:t>Rich Kennedy, HP Enterprise</a:t>
            </a:r>
            <a:endParaRPr lang="en-GB"/>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5</a:t>
            </a:fld>
            <a:endParaRPr lang="en-GB"/>
          </a:p>
        </p:txBody>
      </p:sp>
    </p:spTree>
    <p:extLst>
      <p:ext uri="{BB962C8B-B14F-4D97-AF65-F5344CB8AC3E}">
        <p14:creationId xmlns:p14="http://schemas.microsoft.com/office/powerpoint/2010/main" val="108682676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p:txBody>
          <a:bodyPr/>
          <a:lstStyle/>
          <a:p>
            <a:r>
              <a:rPr lang="en-US" altLang="en-US" sz="4000" dirty="0" smtClean="0"/>
              <a:t>Discussion Items</a:t>
            </a:r>
            <a:endParaRPr lang="en-US" altLang="en-US" sz="4000" dirty="0" smtClean="0"/>
          </a:p>
        </p:txBody>
      </p:sp>
      <p:sp>
        <p:nvSpPr>
          <p:cNvPr id="18435" name="Subtitle 7"/>
          <p:cNvSpPr>
            <a:spLocks noGrp="1"/>
          </p:cNvSpPr>
          <p:nvPr>
            <p:ph type="subTitle" idx="1"/>
          </p:nvPr>
        </p:nvSpPr>
        <p:spPr>
          <a:xfrm>
            <a:off x="1371600" y="3505200"/>
            <a:ext cx="6400800" cy="2743200"/>
          </a:xfrm>
        </p:spPr>
        <p:txBody>
          <a:bodyPr/>
          <a:lstStyle/>
          <a:p>
            <a:r>
              <a:rPr lang="en-US" altLang="en-US" sz="2000" dirty="0" smtClean="0"/>
              <a:t>ISED 5G consultation </a:t>
            </a:r>
            <a:r>
              <a:rPr lang="en-US" altLang="en-US" sz="2000" dirty="0" smtClean="0"/>
              <a:t>response – EC voting</a:t>
            </a:r>
          </a:p>
          <a:p>
            <a:r>
              <a:rPr lang="en-US" altLang="en-US" sz="2000" dirty="0" smtClean="0"/>
              <a:t>ACMA 3.6 GHz consultation</a:t>
            </a:r>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Rich Kennedy, HP Enterprise</a:t>
            </a:r>
            <a:endParaRPr lang="en-US"/>
          </a:p>
        </p:txBody>
      </p:sp>
      <p:sp>
        <p:nvSpPr>
          <p:cNvPr id="2" name="Slide Number Placeholder 1"/>
          <p:cNvSpPr>
            <a:spLocks noGrp="1"/>
          </p:cNvSpPr>
          <p:nvPr>
            <p:ph type="sldNum" idx="12"/>
          </p:nvPr>
        </p:nvSpPr>
        <p:spPr/>
        <p:txBody>
          <a:bodyPr/>
          <a:lstStyle/>
          <a:p>
            <a:r>
              <a:rPr lang="en-GB" smtClean="0"/>
              <a:t>Slide </a:t>
            </a:r>
            <a:fld id="{DE40C9FC-4879-4F20-9ECA-A574A90476B7}" type="slidenum">
              <a:rPr lang="en-GB" smtClean="0"/>
              <a:pPr/>
              <a:t>6</a:t>
            </a:fld>
            <a:endParaRPr lang="en-GB"/>
          </a:p>
        </p:txBody>
      </p:sp>
    </p:spTree>
    <p:extLst>
      <p:ext uri="{BB962C8B-B14F-4D97-AF65-F5344CB8AC3E}">
        <p14:creationId xmlns:p14="http://schemas.microsoft.com/office/powerpoint/2010/main" val="19425677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ISED 5G Consultation</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smtClean="0"/>
              <a:t>Canada </a:t>
            </a:r>
            <a:r>
              <a:rPr lang="en-US" sz="2000" dirty="0"/>
              <a:t>ISED consultation on </a:t>
            </a:r>
            <a:r>
              <a:rPr lang="en-US" sz="2000" dirty="0" smtClean="0"/>
              <a:t>5G</a:t>
            </a:r>
          </a:p>
          <a:p>
            <a:pPr lvl="1">
              <a:buFont typeface="Arial" panose="020B0604020202020204" pitchFamily="34" charset="0"/>
              <a:buChar char="•"/>
            </a:pPr>
            <a:r>
              <a:rPr lang="en-US" sz="1600" b="1" dirty="0"/>
              <a:t>RELEASING MILLIMETRE WAVE SPECTRUM TO SUPPORT 5G</a:t>
            </a:r>
            <a:endParaRPr lang="en-US" sz="1600" dirty="0"/>
          </a:p>
          <a:p>
            <a:pPr lvl="1">
              <a:buFont typeface="Arial" panose="020B0604020202020204" pitchFamily="34" charset="0"/>
              <a:buChar char="•"/>
            </a:pPr>
            <a:r>
              <a:rPr lang="en-US" sz="1600" dirty="0">
                <a:hlinkClick r:id="rId2"/>
              </a:rPr>
              <a:t>https://mentor.ieee.org/802.18/dcn/17/18-17-0082-00-0000-canada-ised-5g-consultation.pdf  </a:t>
            </a:r>
            <a:endParaRPr lang="en-US" sz="1600" dirty="0"/>
          </a:p>
          <a:p>
            <a:pPr lvl="1">
              <a:buFont typeface="Arial" panose="020B0604020202020204" pitchFamily="34" charset="0"/>
              <a:buChar char="•"/>
            </a:pPr>
            <a:r>
              <a:rPr lang="en-US" sz="1800" dirty="0"/>
              <a:t>Deadline Aug </a:t>
            </a:r>
            <a:r>
              <a:rPr lang="en-US" sz="1800" dirty="0" smtClean="0"/>
              <a:t>4</a:t>
            </a:r>
            <a:r>
              <a:rPr lang="en-US" sz="1800" baseline="30000" dirty="0" smtClean="0"/>
              <a:t>th</a:t>
            </a:r>
            <a:endParaRPr lang="en-US" sz="1800" dirty="0" smtClean="0"/>
          </a:p>
          <a:p>
            <a:pPr>
              <a:buFont typeface="Arial" panose="020B0604020202020204" pitchFamily="34" charset="0"/>
              <a:buChar char="•"/>
            </a:pPr>
            <a:r>
              <a:rPr lang="en-US" sz="2200" dirty="0" smtClean="0"/>
              <a:t>Submitted for 10-day EC online vote</a:t>
            </a:r>
            <a:endParaRPr lang="en-US" sz="1800"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29707461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p:txBody>
          <a:bodyPr/>
          <a:lstStyle/>
          <a:p>
            <a:r>
              <a:rPr lang="en-US" altLang="en-US" sz="4000" dirty="0" smtClean="0"/>
              <a:t>Actions [Required]</a:t>
            </a:r>
          </a:p>
        </p:txBody>
      </p:sp>
      <p:sp>
        <p:nvSpPr>
          <p:cNvPr id="18435" name="Subtitle 7"/>
          <p:cNvSpPr>
            <a:spLocks noGrp="1"/>
          </p:cNvSpPr>
          <p:nvPr>
            <p:ph type="subTitle" idx="1"/>
          </p:nvPr>
        </p:nvSpPr>
        <p:spPr>
          <a:xfrm>
            <a:off x="1371600" y="3505200"/>
            <a:ext cx="6400800" cy="2743200"/>
          </a:xfrm>
        </p:spPr>
        <p:txBody>
          <a:bodyPr/>
          <a:lstStyle/>
          <a:p>
            <a:r>
              <a:rPr lang="en-US" altLang="en-US" sz="2000" dirty="0" smtClean="0"/>
              <a:t>ACMA 3.6 GHz </a:t>
            </a:r>
            <a:r>
              <a:rPr lang="en-US" altLang="en-US" sz="2000" dirty="0" smtClean="0"/>
              <a:t>consultation response</a:t>
            </a:r>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Rich Kennedy, HP Enterprise</a:t>
            </a:r>
            <a:endParaRPr lang="en-US"/>
          </a:p>
        </p:txBody>
      </p:sp>
      <p:sp>
        <p:nvSpPr>
          <p:cNvPr id="2" name="Slide Number Placeholder 1"/>
          <p:cNvSpPr>
            <a:spLocks noGrp="1"/>
          </p:cNvSpPr>
          <p:nvPr>
            <p:ph type="sldNum" idx="12"/>
          </p:nvPr>
        </p:nvSpPr>
        <p:spPr/>
        <p:txBody>
          <a:bodyPr/>
          <a:lstStyle/>
          <a:p>
            <a:r>
              <a:rPr lang="en-GB" smtClean="0"/>
              <a:t>Slide </a:t>
            </a:r>
            <a:fld id="{DE40C9FC-4879-4F20-9ECA-A574A90476B7}" type="slidenum">
              <a:rPr lang="en-GB" smtClean="0"/>
              <a:pPr/>
              <a:t>8</a:t>
            </a:fld>
            <a:endParaRPr lang="en-GB"/>
          </a:p>
        </p:txBody>
      </p:sp>
    </p:spTree>
    <p:extLst>
      <p:ext uri="{BB962C8B-B14F-4D97-AF65-F5344CB8AC3E}">
        <p14:creationId xmlns:p14="http://schemas.microsoft.com/office/powerpoint/2010/main" val="33312381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ACMA Consultation</a:t>
            </a:r>
            <a:endParaRPr lang="en-US" dirty="0"/>
          </a:p>
        </p:txBody>
      </p:sp>
      <p:sp>
        <p:nvSpPr>
          <p:cNvPr id="3" name="Content Placeholder 2"/>
          <p:cNvSpPr>
            <a:spLocks noGrp="1"/>
          </p:cNvSpPr>
          <p:nvPr>
            <p:ph idx="1"/>
          </p:nvPr>
        </p:nvSpPr>
        <p:spPr>
          <a:xfrm>
            <a:off x="685800" y="1981200"/>
            <a:ext cx="7770813" cy="4419600"/>
          </a:xfrm>
        </p:spPr>
        <p:txBody>
          <a:bodyPr/>
          <a:lstStyle/>
          <a:p>
            <a:pPr>
              <a:buFont typeface="Arial" panose="020B0604020202020204" pitchFamily="34" charset="0"/>
              <a:buChar char="•"/>
            </a:pPr>
            <a:r>
              <a:rPr lang="en-US" altLang="en-US" dirty="0"/>
              <a:t>Australia </a:t>
            </a:r>
            <a:r>
              <a:rPr lang="en-US" altLang="en-US" dirty="0" smtClean="0"/>
              <a:t>consultation</a:t>
            </a:r>
            <a:endParaRPr lang="en-US" altLang="en-US" dirty="0"/>
          </a:p>
          <a:p>
            <a:pPr lvl="1">
              <a:buFont typeface="Arial" panose="020B0604020202020204" pitchFamily="34" charset="0"/>
              <a:buChar char="•"/>
            </a:pPr>
            <a:r>
              <a:rPr lang="en-US" altLang="en-US" dirty="0" smtClean="0"/>
              <a:t>“</a:t>
            </a:r>
            <a:r>
              <a:rPr lang="en-AU" b="1" dirty="0"/>
              <a:t>Future use of the 3.6 GHz </a:t>
            </a:r>
            <a:r>
              <a:rPr lang="en-AU" b="1" dirty="0" smtClean="0"/>
              <a:t>band</a:t>
            </a:r>
            <a:r>
              <a:rPr lang="en-US" b="1" dirty="0" smtClean="0"/>
              <a:t>, Options paper</a:t>
            </a:r>
            <a:r>
              <a:rPr lang="en-US" altLang="en-US" dirty="0" smtClean="0"/>
              <a:t>”</a:t>
            </a:r>
          </a:p>
          <a:p>
            <a:pPr lvl="1">
              <a:buFont typeface="Arial" panose="020B0604020202020204" pitchFamily="34" charset="0"/>
              <a:buChar char="•"/>
            </a:pPr>
            <a:r>
              <a:rPr lang="en-US" altLang="en-US" sz="1800" dirty="0">
                <a:hlinkClick r:id="rId2"/>
              </a:rPr>
              <a:t>https://</a:t>
            </a:r>
            <a:r>
              <a:rPr lang="en-US" altLang="en-US" sz="1800" dirty="0" smtClean="0">
                <a:hlinkClick r:id="rId2"/>
              </a:rPr>
              <a:t>mentor.ieee.org/802.18/dcn/17/18-17-0092-00-0000-acma-future-use-of-the-3-6-ghz-band.docx</a:t>
            </a:r>
            <a:r>
              <a:rPr lang="en-US" altLang="en-US" sz="1800" dirty="0" smtClean="0"/>
              <a:t>  </a:t>
            </a:r>
            <a:endParaRPr lang="en-US" altLang="en-US" sz="1800" dirty="0"/>
          </a:p>
          <a:p>
            <a:pPr lvl="1">
              <a:buFont typeface="Arial" panose="020B0604020202020204" pitchFamily="34" charset="0"/>
              <a:buChar char="•"/>
            </a:pPr>
            <a:r>
              <a:rPr lang="en-US" dirty="0" smtClean="0"/>
              <a:t>Questions related to the 5.6 GHz band</a:t>
            </a:r>
          </a:p>
          <a:p>
            <a:pPr marL="1200150" lvl="4" indent="-285750" defTabSz="914400" fontAlgn="auto">
              <a:spcBef>
                <a:spcPts val="600"/>
              </a:spcBef>
              <a:spcAft>
                <a:spcPts val="0"/>
              </a:spcAft>
              <a:buClrTx/>
              <a:buSzTx/>
              <a:buFont typeface="Arial" panose="020B0604020202020204" pitchFamily="34" charset="0"/>
              <a:buChar char="•"/>
              <a:defRPr/>
            </a:pPr>
            <a:r>
              <a:rPr lang="en-US" dirty="0"/>
              <a:t>Q8: Is the 5.6 GHz band a viable option for wireless broadband systems?</a:t>
            </a:r>
          </a:p>
          <a:p>
            <a:pPr marL="1200150" lvl="4" indent="-285750" defTabSz="914400" fontAlgn="auto">
              <a:spcBef>
                <a:spcPts val="600"/>
              </a:spcBef>
              <a:spcAft>
                <a:spcPts val="0"/>
              </a:spcAft>
              <a:buClrTx/>
              <a:buSzTx/>
              <a:buFont typeface="Arial" panose="020B0604020202020204" pitchFamily="34" charset="0"/>
              <a:buChar char="•"/>
              <a:defRPr/>
            </a:pPr>
            <a:r>
              <a:rPr lang="en-US" dirty="0"/>
              <a:t>Q9: Under what circumstances should apparatus- and class licensed arrangements be considered for the 5.6 GHz band?</a:t>
            </a:r>
          </a:p>
          <a:p>
            <a:pPr marL="1200150" lvl="4" indent="-285750" defTabSz="914400" fontAlgn="auto">
              <a:spcBef>
                <a:spcPts val="600"/>
              </a:spcBef>
              <a:spcAft>
                <a:spcPts val="0"/>
              </a:spcAft>
              <a:buClrTx/>
              <a:buSzTx/>
              <a:buFont typeface="Arial" panose="020B0604020202020204" pitchFamily="34" charset="0"/>
              <a:buChar char="•"/>
              <a:defRPr/>
            </a:pPr>
            <a:r>
              <a:rPr lang="en-US" dirty="0"/>
              <a:t>Q10:  If apparatus licensing arrangements are developed for wireless broadband systems in the 5.6 GHz band, are the notional arrangements proposed in Appendix 3 suitable?</a:t>
            </a:r>
          </a:p>
          <a:p>
            <a:pPr lvl="1">
              <a:buFont typeface="Arial" panose="020B0604020202020204" pitchFamily="34" charset="0"/>
              <a:buChar char="•"/>
            </a:pPr>
            <a:r>
              <a:rPr lang="en-US" sz="1800" dirty="0">
                <a:hlinkClick r:id="rId3"/>
              </a:rPr>
              <a:t>https://</a:t>
            </a:r>
            <a:r>
              <a:rPr lang="en-US" sz="1800" dirty="0" smtClean="0">
                <a:hlinkClick r:id="rId3"/>
              </a:rPr>
              <a:t>mentor.ieee.org/802.18/dcn/17/18-17-0102-00-0000-comments-in-acma-3-6-ghz-consultation.docx</a:t>
            </a:r>
            <a:r>
              <a:rPr lang="en-US" sz="1800" dirty="0" smtClean="0"/>
              <a:t> </a:t>
            </a:r>
            <a:endParaRPr lang="en-US" sz="1800" dirty="0" smtClean="0"/>
          </a:p>
          <a:p>
            <a:pPr lvl="1">
              <a:buFont typeface="Arial" panose="020B0604020202020204" pitchFamily="34" charset="0"/>
              <a:buChar char="•"/>
            </a:pPr>
            <a:r>
              <a:rPr lang="en-US" dirty="0" smtClean="0"/>
              <a:t>Deadline</a:t>
            </a:r>
            <a:r>
              <a:rPr lang="en-US" dirty="0" smtClean="0"/>
              <a:t>: August </a:t>
            </a:r>
            <a:r>
              <a:rPr lang="en-US" dirty="0" smtClean="0"/>
              <a:t>12, 2017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98044189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7030A0"/>
      </a:hlink>
      <a:folHlink>
        <a:srgbClr val="00002D"/>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44898</TotalTime>
  <Words>807</Words>
  <Application>Microsoft Office PowerPoint</Application>
  <PresentationFormat>On-screen Show (4:3)</PresentationFormat>
  <Paragraphs>130</Paragraphs>
  <Slides>11</Slides>
  <Notes>5</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20" baseType="lpstr">
      <vt:lpstr>Arial Unicode MS</vt:lpstr>
      <vt:lpstr>MS Gothic</vt:lpstr>
      <vt:lpstr>MS PGothic</vt:lpstr>
      <vt:lpstr>Arial</vt:lpstr>
      <vt:lpstr>Helvetica</vt:lpstr>
      <vt:lpstr>Monotype Sorts</vt:lpstr>
      <vt:lpstr>Times New Roman</vt:lpstr>
      <vt:lpstr>Office Theme</vt:lpstr>
      <vt:lpstr>Document</vt:lpstr>
      <vt:lpstr>IEEE 802.18 RR-TAG July 27th Teleconference Agenda</vt:lpstr>
      <vt:lpstr>Agenda</vt:lpstr>
      <vt:lpstr>Administrative Items</vt:lpstr>
      <vt:lpstr>Other Guidelines for IEEE WG Meetings</vt:lpstr>
      <vt:lpstr>PowerPoint Presentation</vt:lpstr>
      <vt:lpstr>Discussion Items</vt:lpstr>
      <vt:lpstr>ISED 5G Consultation</vt:lpstr>
      <vt:lpstr>Actions [Required]</vt:lpstr>
      <vt:lpstr>ACMA Consultation</vt:lpstr>
      <vt:lpstr>Motion #1</vt:lpstr>
      <vt:lpstr>Any Other Business</vt:lpstr>
    </vt:vector>
  </TitlesOfParts>
  <Company>Hewlett 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Kennedy, Rich</cp:lastModifiedBy>
  <cp:revision>276</cp:revision>
  <cp:lastPrinted>1601-01-01T00:00:00Z</cp:lastPrinted>
  <dcterms:created xsi:type="dcterms:W3CDTF">2016-03-03T14:54:45Z</dcterms:created>
  <dcterms:modified xsi:type="dcterms:W3CDTF">2017-07-27T19:12:23Z</dcterms:modified>
</cp:coreProperties>
</file>