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66" r:id="rId3"/>
    <p:sldId id="267" r:id="rId4"/>
    <p:sldId id="331" r:id="rId5"/>
    <p:sldId id="388" r:id="rId6"/>
    <p:sldId id="382" r:id="rId7"/>
    <p:sldId id="389" r:id="rId8"/>
    <p:sldId id="390" r:id="rId9"/>
    <p:sldId id="386" r:id="rId1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61" autoAdjust="0"/>
    <p:restoredTop sz="95501" autoAdjust="0"/>
  </p:normalViewPr>
  <p:slideViewPr>
    <p:cSldViewPr>
      <p:cViewPr varScale="1">
        <p:scale>
          <a:sx n="95" d="100"/>
          <a:sy n="95" d="100"/>
        </p:scale>
        <p:origin x="1458" y="90"/>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7/20/2017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802.11-16/1124r0</a:t>
            </a:r>
          </a:p>
        </p:txBody>
      </p:sp>
      <p:sp>
        <p:nvSpPr>
          <p:cNvPr id="13315" name="Rectangle 3"/>
          <p:cNvSpPr>
            <a:spLocks noGrp="1" noChangeArrowheads="1"/>
          </p:cNvSpPr>
          <p:nvPr>
            <p:ph type="dt" sz="quarter" idx="1"/>
          </p:nvPr>
        </p:nvSpPr>
        <p:spPr>
          <a:noFill/>
        </p:spPr>
        <p:txBody>
          <a:bodyPr/>
          <a:lstStyle/>
          <a:p>
            <a:r>
              <a:rPr lang="en-US"/>
              <a:t>September 2016</a:t>
            </a:r>
          </a:p>
        </p:txBody>
      </p:sp>
      <p:sp>
        <p:nvSpPr>
          <p:cNvPr id="13316" name="Rectangle 6"/>
          <p:cNvSpPr>
            <a:spLocks noGrp="1" noChangeArrowheads="1"/>
          </p:cNvSpPr>
          <p:nvPr>
            <p:ph type="ftr" sz="quarter" idx="4"/>
          </p:nvPr>
        </p:nvSpPr>
        <p:spPr>
          <a:noFill/>
        </p:spPr>
        <p:txBody>
          <a:bodyPr/>
          <a:lstStyle/>
          <a:p>
            <a:pPr lvl="4"/>
            <a:r>
              <a:rPr lang="en-US"/>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4</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a:p>
        </p:txBody>
      </p:sp>
    </p:spTree>
    <p:extLst>
      <p:ext uri="{BB962C8B-B14F-4D97-AF65-F5344CB8AC3E}">
        <p14:creationId xmlns:p14="http://schemas.microsoft.com/office/powerpoint/2010/main" val="876490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10"/>
          <p:cNvSpPr>
            <a:spLocks noGrp="1" noChangeArrowheads="1"/>
          </p:cNvSpPr>
          <p:nvPr>
            <p:ph type="sldNum"/>
          </p:nvPr>
        </p:nvSpPr>
        <p:spPr>
          <a:ln/>
        </p:spPr>
        <p:txBody>
          <a:bodyPr/>
          <a:lstStyle/>
          <a:p>
            <a:fld id="{3115A5AF-EDEE-4953-98FB-D20D7E392A85}" type="slidenum">
              <a:rPr lang="en-US" altLang="en-US"/>
              <a:pPr/>
              <a:t>5</a:t>
            </a:fld>
            <a:endParaRPr lang="en-US" altLang="en-US"/>
          </a:p>
        </p:txBody>
      </p:sp>
      <p:sp>
        <p:nvSpPr>
          <p:cNvPr id="5121" name="Text Box 1"/>
          <p:cNvSpPr txBox="1">
            <a:spLocks noChangeArrowheads="1"/>
          </p:cNvSpPr>
          <p:nvPr/>
        </p:nvSpPr>
        <p:spPr bwMode="auto">
          <a:xfrm>
            <a:off x="4398963" y="9555163"/>
            <a:ext cx="3368675"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lnSpc>
                <a:spcPct val="93000"/>
              </a:lnSpc>
              <a:buClrTx/>
              <a:buFontTx/>
              <a:buNone/>
            </a:pPr>
            <a:fld id="{4630622D-C3D3-4022-AB10-3CE586E8A7F2}" type="slidenum">
              <a:rPr lang="en-US" altLang="en-US" sz="1400">
                <a:solidFill>
                  <a:srgbClr val="000000"/>
                </a:solidFill>
              </a:rPr>
              <a:pPr algn="r">
                <a:lnSpc>
                  <a:spcPct val="93000"/>
                </a:lnSpc>
                <a:buClrTx/>
                <a:buFontTx/>
                <a:buNone/>
              </a:pPr>
              <a:t>5</a:t>
            </a:fld>
            <a:endParaRPr lang="en-US" altLang="en-US" sz="1400">
              <a:solidFill>
                <a:srgbClr val="000000"/>
              </a:solidFill>
            </a:endParaRPr>
          </a:p>
        </p:txBody>
      </p:sp>
      <p:sp>
        <p:nvSpPr>
          <p:cNvPr id="5122" name="Text Box 2"/>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sz="1400" b="1">
                <a:solidFill>
                  <a:srgbClr val="000000"/>
                </a:solidFill>
                <a:ea typeface="MS Gothic" panose="020B0609070205080204" pitchFamily="49" charset="-128"/>
              </a:rPr>
              <a:t>doc.: ec-16-0149-00-00EC</a:t>
            </a:r>
          </a:p>
        </p:txBody>
      </p:sp>
      <p:sp>
        <p:nvSpPr>
          <p:cNvPr id="5123" name="Text Box 3"/>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sz="1400" b="1">
                <a:solidFill>
                  <a:srgbClr val="000000"/>
                </a:solidFill>
                <a:ea typeface="MS Gothic" panose="020B0609070205080204" pitchFamily="49" charset="-128"/>
              </a:rPr>
              <a:t>November 2016</a:t>
            </a:r>
          </a:p>
        </p:txBody>
      </p:sp>
      <p:sp>
        <p:nvSpPr>
          <p:cNvPr id="5124" name="Text Box 4"/>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Dorothy Stanley, HP Enterprise</a:t>
            </a:r>
          </a:p>
        </p:txBody>
      </p:sp>
      <p:sp>
        <p:nvSpPr>
          <p:cNvPr id="5125" name="Text Box 5"/>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Page </a:t>
            </a:r>
            <a:fld id="{E28B3B23-C020-494A-A13E-CAF2F6087A3A}" type="slidenum">
              <a:rPr lang="en-US" altLang="en-US">
                <a:solidFill>
                  <a:srgbClr val="000000"/>
                </a:solidFill>
                <a:ea typeface="MS Gothic" panose="020B0609070205080204" pitchFamily="49" charset="-128"/>
              </a:rPr>
              <a:pPr algn="r">
                <a:buClrTx/>
                <a:buFontTx/>
                <a:buNone/>
              </a:pPr>
              <a:t>5</a:t>
            </a:fld>
            <a:endParaRPr lang="en-US" altLang="en-US">
              <a:solidFill>
                <a:srgbClr val="000000"/>
              </a:solidFill>
              <a:ea typeface="MS Gothic" panose="020B0609070205080204" pitchFamily="49" charset="-128"/>
            </a:endParaRPr>
          </a:p>
        </p:txBody>
      </p:sp>
      <p:sp>
        <p:nvSpPr>
          <p:cNvPr id="5126" name="Rectangle 6"/>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7" name="Text Box 7"/>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935648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541603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2017</a:t>
            </a:r>
            <a:endParaRPr lang="en-GB"/>
          </a:p>
        </p:txBody>
      </p:sp>
      <p:sp>
        <p:nvSpPr>
          <p:cNvPr id="6" name="Footer Placeholder 5"/>
          <p:cNvSpPr>
            <a:spLocks noGrp="1"/>
          </p:cNvSpPr>
          <p:nvPr>
            <p:ph type="ftr" idx="11"/>
          </p:nvPr>
        </p:nvSpPr>
        <p:spPr/>
        <p:txBody>
          <a:bodyPr/>
          <a:lstStyle>
            <a:lvl1pPr>
              <a:defRPr/>
            </a:lvl1pPr>
          </a:lstStyle>
          <a:p>
            <a:r>
              <a:rPr lang="en-GB"/>
              <a:t>Rich Kennedy, HP Enterprise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2017</a:t>
            </a:r>
            <a:endParaRPr lang="en-GB"/>
          </a:p>
        </p:txBody>
      </p:sp>
      <p:sp>
        <p:nvSpPr>
          <p:cNvPr id="4" name="Footer Placeholder 3"/>
          <p:cNvSpPr>
            <a:spLocks noGrp="1"/>
          </p:cNvSpPr>
          <p:nvPr>
            <p:ph type="ftr" idx="11"/>
          </p:nvPr>
        </p:nvSpPr>
        <p:spPr/>
        <p:txBody>
          <a:bodyPr/>
          <a:lstStyle>
            <a:lvl1pPr>
              <a:defRPr/>
            </a:lvl1pPr>
          </a:lstStyle>
          <a:p>
            <a:r>
              <a:rPr lang="en-GB"/>
              <a:t>Rich Kennedy, HP Enterprise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2017</a:t>
            </a:r>
            <a:endParaRPr lang="en-GB"/>
          </a:p>
        </p:txBody>
      </p:sp>
      <p:sp>
        <p:nvSpPr>
          <p:cNvPr id="3" name="Footer Placeholder 2"/>
          <p:cNvSpPr>
            <a:spLocks noGrp="1"/>
          </p:cNvSpPr>
          <p:nvPr>
            <p:ph type="ftr" idx="11"/>
          </p:nvPr>
        </p:nvSpPr>
        <p:spPr/>
        <p:txBody>
          <a:bodyPr/>
          <a:lstStyle>
            <a:lvl1pPr>
              <a:defRPr/>
            </a:lvl1pPr>
          </a:lstStyle>
          <a:p>
            <a:r>
              <a:rPr lang="en-GB"/>
              <a:t>Rich Kennedy, HP Enterprise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802.18-17/0099r1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8/dcn/17/18-17-0098-00-0000-intel-proposed-response-to-ised-consultation-on-mmwave-5g.docx" TargetMode="External"/><Relationship Id="rId2" Type="http://schemas.openxmlformats.org/officeDocument/2006/relationships/hyperlink" Target="https://mentor.ieee.org/802.18/dcn/17/18-17-0082-00-0000-canada-ised-5g-consultation.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July 20</a:t>
            </a:r>
            <a:r>
              <a:rPr lang="en-US" baseline="30000" dirty="0" smtClean="0">
                <a:latin typeface="Times New Roman" charset="0"/>
              </a:rPr>
              <a:t>th</a:t>
            </a:r>
            <a:r>
              <a:rPr lang="en-US" dirty="0" smtClean="0">
                <a:latin typeface="Times New Roman" charset="0"/>
              </a:rPr>
              <a:t> Teleconference </a:t>
            </a:r>
            <a:r>
              <a:rPr lang="en-US" dirty="0" smtClean="0">
                <a:latin typeface="Times New Roman" charset="0"/>
              </a:rPr>
              <a:t>Agenda</a:t>
            </a:r>
            <a:endParaRPr lang="en-GB" dirty="0"/>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2017-07-20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295"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398"/>
            <a:ext cx="7772400" cy="4114800"/>
          </a:xfrm>
        </p:spPr>
        <p:txBody>
          <a:bodyPr/>
          <a:lstStyle/>
          <a:p>
            <a:pPr>
              <a:buFont typeface="Arial" panose="020B0604020202020204" pitchFamily="34" charset="0"/>
              <a:buChar char="•"/>
            </a:pPr>
            <a:r>
              <a:rPr lang="en-US" altLang="en-US" dirty="0"/>
              <a:t>Approve </a:t>
            </a:r>
            <a:r>
              <a:rPr lang="en-US" altLang="en-US" dirty="0" smtClean="0"/>
              <a:t>the agenda</a:t>
            </a:r>
          </a:p>
          <a:p>
            <a:pPr>
              <a:buFont typeface="Arial" panose="020B0604020202020204" pitchFamily="34" charset="0"/>
              <a:buChar char="•"/>
            </a:pPr>
            <a:r>
              <a:rPr lang="en-US" altLang="en-US" dirty="0" smtClean="0"/>
              <a:t>Actions </a:t>
            </a:r>
            <a:r>
              <a:rPr lang="en-US" altLang="en-US" dirty="0"/>
              <a:t>required</a:t>
            </a:r>
          </a:p>
          <a:p>
            <a:pPr lvl="1">
              <a:buFont typeface="Arial" panose="020B0604020202020204" pitchFamily="34" charset="0"/>
              <a:buChar char="•"/>
            </a:pPr>
            <a:r>
              <a:rPr lang="en-US" altLang="en-US" dirty="0" smtClean="0"/>
              <a:t>ISED 5G consultation response</a:t>
            </a:r>
            <a:endParaRPr lang="en-US" altLang="en-US" dirty="0"/>
          </a:p>
          <a:p>
            <a:pPr>
              <a:buFont typeface="Arial" panose="020B0604020202020204" pitchFamily="34" charset="0"/>
              <a:buChar char="•"/>
            </a:pPr>
            <a:r>
              <a:rPr lang="en-US" altLang="en-US" dirty="0" smtClean="0"/>
              <a:t>AOB </a:t>
            </a:r>
            <a:r>
              <a:rPr lang="en-US" altLang="en-US" dirty="0"/>
              <a:t>and Adjourn</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July 2017</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dirty="0"/>
              <a:t>Rich Kennedy, HP Enterprise</a:t>
            </a:r>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1947103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2057400"/>
            <a:ext cx="7772400" cy="4114800"/>
          </a:xfrm>
        </p:spPr>
        <p:txBody>
          <a:bodyPr/>
          <a:lstStyle/>
          <a:p>
            <a:pPr eaLnBrk="1" hangingPunct="1">
              <a:defRPr/>
            </a:pPr>
            <a:r>
              <a:rPr lang="en-US" sz="2000" dirty="0">
                <a:ea typeface="+mn-ea"/>
                <a:cs typeface="+mn-cs"/>
              </a:rPr>
              <a:t>Required notices</a:t>
            </a:r>
          </a:p>
          <a:p>
            <a:pPr lvl="1">
              <a:defRPr/>
            </a:pPr>
            <a:r>
              <a:rPr lang="en-US" sz="1800" kern="1600" spc="-100" dirty="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a:t>Anti-Trust FAQ - </a:t>
            </a:r>
            <a:r>
              <a:rPr lang="en-US" sz="1800" u="sng" kern="1600" spc="-100" dirty="0">
                <a:hlinkClick r:id="rId3"/>
              </a:rPr>
              <a:t>http://standards.ieee.org/resources/antitrust-guidelines.pdf</a:t>
            </a:r>
            <a:endParaRPr lang="en-US" sz="1800" kern="1600" spc="-100" dirty="0"/>
          </a:p>
          <a:p>
            <a:pPr lvl="1">
              <a:defRPr/>
            </a:pPr>
            <a:r>
              <a:rPr lang="en-US" sz="1800" kern="1600" spc="-100" dirty="0"/>
              <a:t>Ethics - </a:t>
            </a:r>
            <a:r>
              <a:rPr lang="en-US" sz="1800" u="sng" kern="1600" spc="-100" dirty="0">
                <a:hlinkClick r:id="rId4"/>
              </a:rPr>
              <a:t>http://www.ieee.org/portal/cms_docs/about/CoE_poster.pdf</a:t>
            </a:r>
            <a:endParaRPr lang="en-US" sz="1800" kern="1600" spc="-100" dirty="0"/>
          </a:p>
          <a:p>
            <a:pPr lvl="1">
              <a:defRPr/>
            </a:pPr>
            <a:r>
              <a:rPr lang="en-US" sz="1800" kern="1600" spc="-100" dirty="0"/>
              <a:t>IEEE 802 WG Policies and Procedures - </a:t>
            </a:r>
            <a:r>
              <a:rPr lang="en-US" sz="1800" u="sng" kern="1600" spc="-100" dirty="0">
                <a:hlinkClick r:id="rId5"/>
              </a:rPr>
              <a:t>http://www.ieee802.org/devdocs.shtml</a:t>
            </a:r>
            <a:r>
              <a:rPr lang="en-US" sz="1800" u="sng" kern="1600" spc="-100" dirty="0"/>
              <a:t> </a:t>
            </a:r>
            <a:endParaRPr lang="en-US" sz="1800" b="1" spc="-100" dirty="0"/>
          </a:p>
          <a:p>
            <a:pPr eaLnBrk="1" hangingPunct="1">
              <a:defRPr/>
            </a:pPr>
            <a:r>
              <a:rPr lang="en-US" sz="2000" dirty="0">
                <a:ea typeface="+mn-ea"/>
                <a:cs typeface="+mn-cs"/>
              </a:rPr>
              <a:t>Officers</a:t>
            </a:r>
          </a:p>
          <a:p>
            <a:pPr lvl="1" eaLnBrk="1" hangingPunct="1">
              <a:defRPr/>
            </a:pPr>
            <a:r>
              <a:rPr lang="en-US" sz="1800" dirty="0"/>
              <a:t>Chair is Rich Kennedy (HP Enterprise)</a:t>
            </a:r>
          </a:p>
          <a:p>
            <a:pPr lvl="1" eaLnBrk="1" hangingPunct="1">
              <a:defRPr/>
            </a:pPr>
            <a:r>
              <a:rPr lang="en-US" sz="1800" dirty="0"/>
              <a:t>Vice-chair is Jay Holcomb (</a:t>
            </a:r>
            <a:r>
              <a:rPr lang="en-US" sz="1800" dirty="0" err="1"/>
              <a:t>Itron</a:t>
            </a:r>
            <a:r>
              <a:rPr lang="en-US" sz="1800" dirty="0"/>
              <a:t>) </a:t>
            </a:r>
          </a:p>
          <a:p>
            <a:pPr lvl="1" eaLnBrk="1" hangingPunct="1">
              <a:defRPr/>
            </a:pPr>
            <a:r>
              <a:rPr lang="en-US" sz="1800" dirty="0"/>
              <a:t>Secretary: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July 2017</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4018662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July 2017</a:t>
            </a:r>
            <a:endParaRPr lang="en-US"/>
          </a:p>
        </p:txBody>
      </p:sp>
      <p:sp>
        <p:nvSpPr>
          <p:cNvPr id="7171" name="Footer Placeholder 2"/>
          <p:cNvSpPr>
            <a:spLocks noGrp="1"/>
          </p:cNvSpPr>
          <p:nvPr>
            <p:ph type="ftr" sz="quarter" idx="11"/>
          </p:nvPr>
        </p:nvSpPr>
        <p:spPr>
          <a:noFill/>
        </p:spPr>
        <p:txBody>
          <a:bodyPr/>
          <a:lstStyle/>
          <a:p>
            <a:r>
              <a:rPr lang="en-US"/>
              <a:t>Rich Kennedy, HP Enterprise</a:t>
            </a:r>
          </a:p>
        </p:txBody>
      </p:sp>
      <p:sp>
        <p:nvSpPr>
          <p:cNvPr id="7173" name="Rectangle 2"/>
          <p:cNvSpPr>
            <a:spLocks noGrp="1" noChangeArrowheads="1"/>
          </p:cNvSpPr>
          <p:nvPr>
            <p:ph type="title" idx="4294967295"/>
          </p:nvPr>
        </p:nvSpPr>
        <p:spPr>
          <a:xfrm>
            <a:off x="381000" y="685800"/>
            <a:ext cx="8458200" cy="914400"/>
          </a:xfrm>
        </p:spPr>
        <p:txBody>
          <a:bodyPr lIns="91440" tIns="45720" rIns="91440" bIns="45720"/>
          <a:lstStyle/>
          <a:p>
            <a:r>
              <a:rPr lang="en-US" sz="2800" u="sng"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685800" y="1600200"/>
            <a:ext cx="7772400" cy="4114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a:t>Slide </a:t>
            </a:r>
            <a:fld id="{4F8DB7B0-6F79-49ED-8154-EC3DF243439D}" type="slidenum">
              <a:rPr lang="en-US" smtClean="0"/>
              <a:pPr>
                <a:defRPr/>
              </a:pPr>
              <a:t>4</a:t>
            </a:fld>
            <a:endParaRPr lang="en-US"/>
          </a:p>
        </p:txBody>
      </p:sp>
    </p:spTree>
    <p:extLst>
      <p:ext uri="{BB962C8B-B14F-4D97-AF65-F5344CB8AC3E}">
        <p14:creationId xmlns:p14="http://schemas.microsoft.com/office/powerpoint/2010/main" val="309915549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685800" y="304800"/>
            <a:ext cx="187642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sz="1800" b="1">
                <a:solidFill>
                  <a:srgbClr val="000000"/>
                </a:solidFill>
                <a:ea typeface="MS Gothic" panose="020B0609070205080204" pitchFamily="49" charset="-128"/>
              </a:rPr>
              <a:t>March 2017</a:t>
            </a:r>
          </a:p>
        </p:txBody>
      </p:sp>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a:solidFill>
                  <a:srgbClr val="000000"/>
                </a:solidFill>
                <a:ea typeface="MS Gothic" panose="020B0609070205080204" pitchFamily="49" charset="-128"/>
              </a:rPr>
              <a:t>Slide </a:t>
            </a:r>
            <a:fld id="{A69C2200-593A-4461-A730-611B8567F5BC}" type="slidenum">
              <a:rPr lang="en-US" altLang="en-US">
                <a:solidFill>
                  <a:srgbClr val="000000"/>
                </a:solidFill>
                <a:ea typeface="MS Gothic" panose="020B0609070205080204" pitchFamily="49" charset="-128"/>
              </a:rPr>
              <a:pPr>
                <a:buClrTx/>
                <a:buFontTx/>
                <a:buNone/>
              </a:pPr>
              <a:t>5</a:t>
            </a:fld>
            <a:endParaRPr lang="en-US" altLang="en-US">
              <a:solidFill>
                <a:srgbClr val="000000"/>
              </a:solidFill>
              <a:ea typeface="MS Gothic" panose="020B0609070205080204" pitchFamily="49" charset="-128"/>
            </a:endParaRPr>
          </a:p>
        </p:txBody>
      </p:sp>
      <p:sp>
        <p:nvSpPr>
          <p:cNvPr id="4100" name="Text Box 4"/>
          <p:cNvSpPr txBox="1">
            <a:spLocks noChangeArrowheads="1"/>
          </p:cNvSpPr>
          <p:nvPr/>
        </p:nvSpPr>
        <p:spPr bwMode="auto">
          <a:xfrm>
            <a:off x="685800" y="609600"/>
            <a:ext cx="8001000" cy="1160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ctr">
              <a:buClrTx/>
              <a:buFontTx/>
              <a:buNone/>
            </a:pPr>
            <a:r>
              <a:rPr lang="en-GB" altLang="en-US" sz="3200" b="1">
                <a:solidFill>
                  <a:srgbClr val="000000"/>
                </a:solidFill>
                <a:ea typeface="MS Gothic" panose="020B0609070205080204" pitchFamily="49" charset="-128"/>
              </a:rPr>
              <a:t>Participation in IEEE 802 Meetings</a:t>
            </a:r>
          </a:p>
        </p:txBody>
      </p:sp>
      <p:sp>
        <p:nvSpPr>
          <p:cNvPr id="4101" name="Text Box 5"/>
          <p:cNvSpPr txBox="1">
            <a:spLocks noChangeArrowheads="1"/>
          </p:cNvSpPr>
          <p:nvPr/>
        </p:nvSpPr>
        <p:spPr bwMode="auto">
          <a:xfrm>
            <a:off x="685800" y="1554163"/>
            <a:ext cx="7848600" cy="4618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solidFill>
                  <a:srgbClr val="000000"/>
                </a:solidFill>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in the IEEE standards development individual process shall act based on their qualifications and experience. (</a:t>
            </a:r>
            <a:r>
              <a:rPr lang="en-GB" altLang="en-US" sz="1400" b="1" dirty="0">
                <a:solidFill>
                  <a:srgbClr val="000000"/>
                </a:solidFill>
                <a:ea typeface="MS Gothic" panose="020B0609070205080204" pitchFamily="49" charset="-128"/>
                <a:hlinkClick r:id="rId3"/>
              </a:rPr>
              <a:t>https://standards.ieee.org/develop/policies/bylaws/sb_bylaws.pdf  section 5.2.1</a:t>
            </a:r>
            <a:r>
              <a:rPr lang="en-GB" altLang="en-US" sz="1400" b="1" dirty="0">
                <a:solidFill>
                  <a:srgbClr val="000000"/>
                </a:solidFill>
                <a:ea typeface="MS Gothic" panose="020B0609070205080204" pitchFamily="49" charset="-128"/>
              </a:rPr>
              <a:t>)</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000000"/>
                </a:solidFill>
                <a:ea typeface="MS Gothic" panose="020B0609070205080204" pitchFamily="49" charset="-128"/>
                <a:hlinkClick r:id="rId4"/>
              </a:rPr>
              <a:t>https://standards.ieee.org/develop/policies/bylaws/sb_bylaws.pdf </a:t>
            </a:r>
            <a:r>
              <a:rPr lang="en-GB" altLang="en-US" sz="1400" b="1" dirty="0">
                <a:solidFill>
                  <a:srgbClr val="000000"/>
                </a:solidFill>
                <a:ea typeface="MS Gothic" panose="020B0609070205080204" pitchFamily="49" charset="-128"/>
                <a:hlinkClick r:id="rId4"/>
              </a:rPr>
              <a:t> </a:t>
            </a:r>
            <a:r>
              <a:rPr lang="en-GB" altLang="en-US" sz="1400" b="1" dirty="0">
                <a:solidFill>
                  <a:srgbClr val="000000"/>
                </a:solidFill>
                <a:ea typeface="MS Gothic" panose="020B0609070205080204" pitchFamily="49" charset="-128"/>
              </a:rPr>
              <a:t>section 5.2.1.3 and the IEEE 802 LMSC Working Group Policies and Procedures,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3.4.1 “Chair”, list item x.</a:t>
            </a:r>
          </a:p>
          <a:p>
            <a:pPr>
              <a:spcBef>
                <a:spcPts val="600"/>
              </a:spcBef>
              <a:buClrTx/>
              <a:buFontTx/>
              <a:buNone/>
            </a:pPr>
            <a:r>
              <a:rPr lang="en-GB" altLang="en-US" sz="1600" b="1" dirty="0">
                <a:solidFill>
                  <a:srgbClr val="000000"/>
                </a:solidFill>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solidFill>
                  <a:srgbClr val="000000"/>
                </a:solidFill>
                <a:ea typeface="MS Gothic" panose="020B0609070205080204" pitchFamily="49" charset="-128"/>
              </a:rPr>
              <a:t>(Latest revision of IEEE 802 LMSC Working Group Policies and Procedures: </a:t>
            </a:r>
            <a:r>
              <a:rPr lang="en-GB" altLang="en-US" dirty="0">
                <a:solidFill>
                  <a:srgbClr val="000000"/>
                </a:solidFill>
                <a:ea typeface="MS Gothic" panose="020B0609070205080204" pitchFamily="49" charset="-128"/>
                <a:hlinkClick r:id="rId5"/>
              </a:rPr>
              <a:t>http://www.ieee802.org/devdocs.shtml</a:t>
            </a:r>
            <a:r>
              <a:rPr lang="en-GB" altLang="en-US" dirty="0">
                <a:solidFill>
                  <a:srgbClr val="000000"/>
                </a:solidFill>
                <a:ea typeface="MS Gothic" panose="020B0609070205080204" pitchFamily="49" charset="-128"/>
              </a:rPr>
              <a:t>)</a:t>
            </a:r>
          </a:p>
          <a:p>
            <a:pPr>
              <a:spcBef>
                <a:spcPts val="600"/>
              </a:spcBef>
              <a:buClrTx/>
              <a:buFontTx/>
              <a:buNone/>
            </a:pPr>
            <a:endParaRPr lang="en-GB" altLang="en-US" dirty="0">
              <a:solidFill>
                <a:srgbClr val="000000"/>
              </a:solidFill>
              <a:ea typeface="MS Gothic" panose="020B0609070205080204" pitchFamily="49" charset="-128"/>
            </a:endParaRPr>
          </a:p>
        </p:txBody>
      </p:sp>
      <p:sp>
        <p:nvSpPr>
          <p:cNvPr id="2" name="Date Placeholder 1"/>
          <p:cNvSpPr>
            <a:spLocks noGrp="1"/>
          </p:cNvSpPr>
          <p:nvPr>
            <p:ph type="dt" idx="10"/>
          </p:nvPr>
        </p:nvSpPr>
        <p:spPr/>
        <p:txBody>
          <a:bodyPr/>
          <a:lstStyle/>
          <a:p>
            <a:r>
              <a:rPr lang="en-US" smtClean="0"/>
              <a:t>July 2017</a:t>
            </a:r>
            <a:endParaRPr lang="en-GB"/>
          </a:p>
        </p:txBody>
      </p:sp>
      <p:sp>
        <p:nvSpPr>
          <p:cNvPr id="3" name="Footer Placeholder 2"/>
          <p:cNvSpPr>
            <a:spLocks noGrp="1"/>
          </p:cNvSpPr>
          <p:nvPr>
            <p:ph type="ftr" idx="11"/>
          </p:nvPr>
        </p:nvSpPr>
        <p:spPr/>
        <p:txBody>
          <a:bodyPr/>
          <a:lstStyle/>
          <a:p>
            <a:r>
              <a:rPr lang="en-GB" smtClean="0"/>
              <a:t>Rich Kennedy, HP Enterprise</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5</a:t>
            </a:fld>
            <a:endParaRPr lang="en-GB"/>
          </a:p>
        </p:txBody>
      </p:sp>
    </p:spTree>
    <p:extLst>
      <p:ext uri="{BB962C8B-B14F-4D97-AF65-F5344CB8AC3E}">
        <p14:creationId xmlns:p14="http://schemas.microsoft.com/office/powerpoint/2010/main" val="108682676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Actions [Required]</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smtClean="0"/>
              <a:t>ISED 5G consultation response</a:t>
            </a:r>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6</a:t>
            </a:fld>
            <a:endParaRPr lang="en-GB"/>
          </a:p>
        </p:txBody>
      </p:sp>
    </p:spTree>
    <p:extLst>
      <p:ext uri="{BB962C8B-B14F-4D97-AF65-F5344CB8AC3E}">
        <p14:creationId xmlns:p14="http://schemas.microsoft.com/office/powerpoint/2010/main" val="1942567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ISED 5G Consultation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smtClean="0"/>
              <a:t>Canada </a:t>
            </a:r>
            <a:r>
              <a:rPr lang="en-US" sz="2000" dirty="0"/>
              <a:t>ISED consultation on </a:t>
            </a:r>
            <a:r>
              <a:rPr lang="en-US" sz="2000" dirty="0" smtClean="0"/>
              <a:t>5G</a:t>
            </a:r>
          </a:p>
          <a:p>
            <a:pPr lvl="1">
              <a:buFont typeface="Arial" panose="020B0604020202020204" pitchFamily="34" charset="0"/>
              <a:buChar char="•"/>
            </a:pPr>
            <a:r>
              <a:rPr lang="en-US" sz="1600" b="1" dirty="0"/>
              <a:t>RELEASING MILLIMETRE WAVE SPECTRUM TO SUPPORT 5G</a:t>
            </a:r>
            <a:endParaRPr lang="en-US" sz="1600" dirty="0"/>
          </a:p>
          <a:p>
            <a:pPr lvl="1">
              <a:buFont typeface="Arial" panose="020B0604020202020204" pitchFamily="34" charset="0"/>
              <a:buChar char="•"/>
            </a:pPr>
            <a:r>
              <a:rPr lang="en-US" sz="1600" dirty="0">
                <a:hlinkClick r:id="rId2"/>
              </a:rPr>
              <a:t>https://mentor.ieee.org/802.18/dcn/17/18-17-0082-00-0000-canada-ised-5g-consultation.pdf  </a:t>
            </a:r>
            <a:endParaRPr lang="en-US" sz="1600" dirty="0"/>
          </a:p>
          <a:p>
            <a:pPr lvl="1">
              <a:buFont typeface="Arial" panose="020B0604020202020204" pitchFamily="34" charset="0"/>
              <a:buChar char="•"/>
            </a:pPr>
            <a:r>
              <a:rPr lang="en-US" sz="1800" dirty="0"/>
              <a:t>Deadline Aug </a:t>
            </a:r>
            <a:r>
              <a:rPr lang="en-US" sz="1800" dirty="0" smtClean="0"/>
              <a:t>4</a:t>
            </a:r>
            <a:r>
              <a:rPr lang="en-US" sz="1800" baseline="30000" dirty="0" smtClean="0"/>
              <a:t>th</a:t>
            </a:r>
            <a:endParaRPr lang="en-US" sz="1800" dirty="0" smtClean="0"/>
          </a:p>
          <a:p>
            <a:pPr>
              <a:buFont typeface="Arial" panose="020B0604020202020204" pitchFamily="34" charset="0"/>
              <a:buChar char="•"/>
            </a:pPr>
            <a:r>
              <a:rPr lang="en-US" sz="2200" dirty="0" smtClean="0"/>
              <a:t>Hassan Yaghoobi provided text for this response</a:t>
            </a:r>
          </a:p>
          <a:p>
            <a:pPr lvl="1">
              <a:buFont typeface="Arial" panose="020B0604020202020204" pitchFamily="34" charset="0"/>
              <a:buChar char="•"/>
            </a:pPr>
            <a:r>
              <a:rPr lang="en-US" sz="1800" dirty="0">
                <a:hlinkClick r:id="rId3"/>
              </a:rPr>
              <a:t>https://</a:t>
            </a:r>
            <a:r>
              <a:rPr lang="en-US" sz="1800" dirty="0" smtClean="0">
                <a:hlinkClick r:id="rId3"/>
              </a:rPr>
              <a:t>mentor.ieee.org/802.18/dcn/17/18-17-0098-00-0000-intel-proposed-response-to-ised-consultation-on-mmwave-5g.docx</a:t>
            </a:r>
            <a:r>
              <a:rPr lang="en-US" sz="1800" dirty="0" smtClean="0"/>
              <a:t> </a:t>
            </a:r>
            <a:endParaRPr lang="en-US" sz="1800"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2970746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#1</a:t>
            </a:r>
            <a:endParaRPr lang="en-US" dirty="0"/>
          </a:p>
        </p:txBody>
      </p:sp>
      <p:sp>
        <p:nvSpPr>
          <p:cNvPr id="3" name="Content Placeholder 2"/>
          <p:cNvSpPr>
            <a:spLocks noGrp="1"/>
          </p:cNvSpPr>
          <p:nvPr>
            <p:ph idx="1"/>
          </p:nvPr>
        </p:nvSpPr>
        <p:spPr/>
        <p:txBody>
          <a:bodyPr/>
          <a:lstStyle/>
          <a:p>
            <a:pPr marL="228600" indent="0">
              <a:spcBef>
                <a:spcPts val="0"/>
              </a:spcBef>
            </a:pPr>
            <a:r>
              <a:rPr lang="en-US" sz="2000" dirty="0"/>
              <a:t>To approve </a:t>
            </a:r>
            <a:r>
              <a:rPr lang="en-US" sz="2000" dirty="0" smtClean="0"/>
              <a:t>18-17/0098r2, </a:t>
            </a:r>
            <a:r>
              <a:rPr lang="en-US" sz="2000" dirty="0"/>
              <a:t>Comments to Canada Consultation on Releasing </a:t>
            </a:r>
            <a:r>
              <a:rPr lang="en-US" sz="2000" dirty="0" err="1"/>
              <a:t>Millimetre</a:t>
            </a:r>
            <a:r>
              <a:rPr lang="en-US" sz="2000" dirty="0"/>
              <a:t> Wave Spectrum to Support 5G; for submission to the EC for an EC 10-day email ballot to forward to ISED of Canada.  The Chair of the RR-TAG is authorized to make editorial changes as necessary.</a:t>
            </a:r>
          </a:p>
          <a:p>
            <a:r>
              <a:rPr lang="en-US" sz="2000" dirty="0"/>
              <a:t> </a:t>
            </a:r>
          </a:p>
          <a:p>
            <a:r>
              <a:rPr lang="en-US" sz="2000" dirty="0"/>
              <a:t>Move by: </a:t>
            </a:r>
            <a:r>
              <a:rPr lang="en-US" sz="2000" dirty="0" smtClean="0"/>
              <a:t>Hassan</a:t>
            </a:r>
            <a:r>
              <a:rPr lang="en-US" sz="2000" dirty="0"/>
              <a:t>        </a:t>
            </a:r>
          </a:p>
          <a:p>
            <a:r>
              <a:rPr lang="en-US" sz="2000" dirty="0"/>
              <a:t>Second by: </a:t>
            </a:r>
            <a:r>
              <a:rPr lang="en-US" sz="2000" dirty="0" smtClean="0"/>
              <a:t>Mike L.</a:t>
            </a:r>
            <a:endParaRPr lang="en-US" sz="2000" dirty="0"/>
          </a:p>
          <a:p>
            <a:r>
              <a:rPr lang="en-US" sz="2000" dirty="0" smtClean="0"/>
              <a:t>Discussion?</a:t>
            </a:r>
            <a:r>
              <a:rPr lang="en-US" sz="2000" dirty="0"/>
              <a:t>      None</a:t>
            </a:r>
          </a:p>
          <a:p>
            <a:r>
              <a:rPr lang="en-US" sz="2000" dirty="0"/>
              <a:t>Vote:    </a:t>
            </a:r>
            <a:r>
              <a:rPr lang="en-US" sz="2000" dirty="0" smtClean="0"/>
              <a:t>Unanimous consent (6 voters present)</a:t>
            </a:r>
            <a:endParaRPr lang="en-US" sz="2000" dirty="0"/>
          </a:p>
          <a:p>
            <a:r>
              <a:rPr lang="en-US" sz="2000" dirty="0"/>
              <a:t>Motion: Passed</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4292165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Any Other Business</a:t>
            </a:r>
            <a:endParaRPr lang="en-US" sz="40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Next meeting: </a:t>
            </a:r>
            <a:r>
              <a:rPr lang="en-US" b="0" dirty="0" smtClean="0"/>
              <a:t>July 27, </a:t>
            </a:r>
            <a:r>
              <a:rPr lang="en-US" b="0" dirty="0" smtClean="0"/>
              <a:t>2017 at 2:30pm </a:t>
            </a:r>
            <a:r>
              <a:rPr lang="en-US" b="0" dirty="0" smtClean="0"/>
              <a:t>EDT</a:t>
            </a:r>
          </a:p>
          <a:p>
            <a:pPr>
              <a:buFont typeface="Arial" panose="020B0604020202020204" pitchFamily="34" charset="0"/>
              <a:buChar char="•"/>
            </a:pPr>
            <a:r>
              <a:rPr lang="en-US" b="0" dirty="0" smtClean="0"/>
              <a:t>ACMA consultation on 3.6 GHz, with a section on the 5.6 GHz band</a:t>
            </a:r>
            <a:endParaRPr lang="en-US" b="0" dirty="0" smtClean="0"/>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July 2017</a:t>
            </a:r>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22948288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41611</TotalTime>
  <Words>745</Words>
  <Application>Microsoft Office PowerPoint</Application>
  <PresentationFormat>On-screen Show (4:3)</PresentationFormat>
  <Paragraphs>108</Paragraphs>
  <Slides>9</Slides>
  <Notes>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8" baseType="lpstr">
      <vt:lpstr>Arial Unicode MS</vt:lpstr>
      <vt:lpstr>MS Gothic</vt:lpstr>
      <vt:lpstr>ＭＳ Ｐゴシック</vt:lpstr>
      <vt:lpstr>Arial</vt:lpstr>
      <vt:lpstr>Helvetica</vt:lpstr>
      <vt:lpstr>Monotype Sorts</vt:lpstr>
      <vt:lpstr>Times New Roman</vt:lpstr>
      <vt:lpstr>Office Theme</vt:lpstr>
      <vt:lpstr>Document</vt:lpstr>
      <vt:lpstr>IEEE 802.18 RR-TAG July 20th Teleconference Agenda</vt:lpstr>
      <vt:lpstr>Agenda</vt:lpstr>
      <vt:lpstr>Administrative Items</vt:lpstr>
      <vt:lpstr>Other Guidelines for IEEE WG Meetings</vt:lpstr>
      <vt:lpstr>PowerPoint Presentation</vt:lpstr>
      <vt:lpstr>Actions [Required]</vt:lpstr>
      <vt:lpstr>ISED 5G Consultation</vt:lpstr>
      <vt:lpstr>Motion #1</vt:lpstr>
      <vt:lpstr>Any Other Business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268</cp:revision>
  <cp:lastPrinted>1601-01-01T00:00:00Z</cp:lastPrinted>
  <dcterms:created xsi:type="dcterms:W3CDTF">2016-03-03T14:54:45Z</dcterms:created>
  <dcterms:modified xsi:type="dcterms:W3CDTF">2017-07-20T19:15:51Z</dcterms:modified>
</cp:coreProperties>
</file>