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19" r:id="rId3"/>
    <p:sldId id="328" r:id="rId4"/>
    <p:sldId id="329" r:id="rId5"/>
    <p:sldId id="330" r:id="rId6"/>
    <p:sldId id="331" r:id="rId7"/>
    <p:sldId id="320" r:id="rId8"/>
    <p:sldId id="322" r:id="rId9"/>
    <p:sldId id="323" r:id="rId10"/>
    <p:sldId id="324" r:id="rId11"/>
    <p:sldId id="326" r:id="rId12"/>
    <p:sldId id="325" r:id="rId13"/>
    <p:sldId id="321" r:id="rId14"/>
    <p:sldId id="327"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86" d="100"/>
          <a:sy n="86" d="100"/>
        </p:scale>
        <p:origin x="168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802.18-17/0087r2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7/18-17-0094-00-0000-singapore-5g-consultation.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7/18-17-0092-00-0000-acma-future-use-of-the-3-6-ghz-band.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7/18-17-0082-00-0000-canada-ised-5g-consultation.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Berlin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Dates:</a:t>
            </a:r>
            <a:r>
              <a:rPr lang="en-GB" sz="2000" b="0" dirty="0" smtClean="0"/>
              <a:t> 2017-07-11</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smtClean="0"/>
              <a:t>2017-07-13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96"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APAC</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Singapore </a:t>
            </a:r>
            <a:r>
              <a:rPr lang="en-US" altLang="en-US" dirty="0" smtClean="0"/>
              <a:t>consultation “</a:t>
            </a:r>
            <a:r>
              <a:rPr lang="en-US" dirty="0" smtClean="0"/>
              <a:t>5G </a:t>
            </a:r>
            <a:r>
              <a:rPr lang="en-US" dirty="0"/>
              <a:t>mobile services and </a:t>
            </a:r>
            <a:r>
              <a:rPr lang="en-US" dirty="0" smtClean="0"/>
              <a:t>networks”</a:t>
            </a:r>
            <a:endParaRPr lang="en-US" sz="3200" b="0" dirty="0"/>
          </a:p>
          <a:p>
            <a:pPr lvl="1">
              <a:buFont typeface="Arial" panose="020B0604020202020204" pitchFamily="34" charset="0"/>
              <a:buChar char="•"/>
            </a:pPr>
            <a:r>
              <a:rPr lang="en-US" altLang="en-US" dirty="0" smtClean="0"/>
              <a:t>Deadline: July 7, 2017 (extended to July 21</a:t>
            </a:r>
            <a:r>
              <a:rPr lang="en-US" altLang="en-US" baseline="30000" dirty="0" smtClean="0"/>
              <a:t>st</a:t>
            </a:r>
            <a:r>
              <a:rPr lang="en-US" altLang="en-US" dirty="0" smtClean="0"/>
              <a:t>)</a:t>
            </a:r>
          </a:p>
          <a:p>
            <a:pPr lvl="1">
              <a:buFont typeface="Arial" panose="020B0604020202020204" pitchFamily="34" charset="0"/>
              <a:buChar char="•"/>
            </a:pPr>
            <a:r>
              <a:rPr lang="en-US" altLang="en-US" dirty="0">
                <a:hlinkClick r:id="rId2"/>
              </a:rPr>
              <a:t>https://</a:t>
            </a:r>
            <a:r>
              <a:rPr lang="en-US" altLang="en-US" dirty="0" smtClean="0">
                <a:hlinkClick r:id="rId2"/>
              </a:rPr>
              <a:t>mentor.ieee.org/802.18/dcn/17/18-17-0094-00-0000-singapore-5g-consultation.pdf</a:t>
            </a:r>
            <a:r>
              <a:rPr lang="en-US" altLang="en-US" dirty="0" smtClean="0"/>
              <a:t>   </a:t>
            </a:r>
            <a:endParaRPr lang="en-US" altLang="en-US" dirty="0"/>
          </a:p>
          <a:p>
            <a:pPr>
              <a:buFont typeface="Arial" panose="020B0604020202020204" pitchFamily="34" charset="0"/>
              <a:buChar char="•"/>
            </a:pPr>
            <a:r>
              <a:rPr lang="en-US" altLang="en-US" dirty="0"/>
              <a:t>India (TRAI) </a:t>
            </a:r>
            <a:r>
              <a:rPr lang="en-US" altLang="en-US" dirty="0" smtClean="0"/>
              <a:t>consultations</a:t>
            </a:r>
          </a:p>
          <a:p>
            <a:pPr lvl="1">
              <a:buFont typeface="Arial" panose="020B0604020202020204" pitchFamily="34" charset="0"/>
              <a:buChar char="•"/>
            </a:pPr>
            <a:r>
              <a:rPr lang="en-US" dirty="0" smtClean="0"/>
              <a:t>“Data </a:t>
            </a:r>
            <a:r>
              <a:rPr lang="en-US" dirty="0"/>
              <a:t>Speed Under Wireless Broadband </a:t>
            </a:r>
            <a:r>
              <a:rPr lang="en-US" dirty="0" smtClean="0"/>
              <a:t>Plans”</a:t>
            </a:r>
            <a:endParaRPr lang="en-US" altLang="en-US" dirty="0"/>
          </a:p>
          <a:p>
            <a:pPr lvl="1">
              <a:buFont typeface="Arial" panose="020B0604020202020204" pitchFamily="34" charset="0"/>
              <a:buChar char="•"/>
            </a:pP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562579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APAC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Australia </a:t>
            </a:r>
            <a:r>
              <a:rPr lang="en-US" altLang="en-US" dirty="0" smtClean="0"/>
              <a:t>consultation</a:t>
            </a:r>
            <a:endParaRPr lang="en-US" altLang="en-US" dirty="0"/>
          </a:p>
          <a:p>
            <a:pPr lvl="1">
              <a:buFont typeface="Arial" panose="020B0604020202020204" pitchFamily="34" charset="0"/>
              <a:buChar char="•"/>
            </a:pPr>
            <a:r>
              <a:rPr lang="en-US" altLang="en-US" dirty="0" smtClean="0"/>
              <a:t>“</a:t>
            </a:r>
            <a:r>
              <a:rPr lang="en-AU" b="1" dirty="0"/>
              <a:t>Future use of the 3.6 GHz </a:t>
            </a:r>
            <a:r>
              <a:rPr lang="en-AU" b="1" dirty="0" smtClean="0"/>
              <a:t>band</a:t>
            </a:r>
            <a:r>
              <a:rPr lang="en-US" b="1" dirty="0" smtClean="0"/>
              <a:t>, Options paper</a:t>
            </a:r>
            <a:r>
              <a:rPr lang="en-US" altLang="en-US" dirty="0" smtClean="0"/>
              <a:t>”</a:t>
            </a:r>
          </a:p>
          <a:p>
            <a:pPr lvl="1">
              <a:buFont typeface="Arial" panose="020B0604020202020204" pitchFamily="34" charset="0"/>
              <a:buChar char="•"/>
            </a:pPr>
            <a:r>
              <a:rPr lang="en-US" altLang="en-US" dirty="0">
                <a:hlinkClick r:id="rId2"/>
              </a:rPr>
              <a:t>https://</a:t>
            </a:r>
            <a:r>
              <a:rPr lang="en-US" altLang="en-US" dirty="0" smtClean="0">
                <a:hlinkClick r:id="rId2"/>
              </a:rPr>
              <a:t>mentor.ieee.org/802.18/dcn/17/18-17-0092-00-0000-acma-future-use-of-the-3-6-ghz-band.docx</a:t>
            </a:r>
            <a:r>
              <a:rPr lang="en-US" altLang="en-US" dirty="0" smtClean="0"/>
              <a:t>  </a:t>
            </a:r>
            <a:endParaRPr lang="en-US" altLang="en-US" dirty="0"/>
          </a:p>
          <a:p>
            <a:pPr lvl="1">
              <a:buFont typeface="Arial" panose="020B0604020202020204" pitchFamily="34" charset="0"/>
              <a:buChar char="•"/>
            </a:pPr>
            <a:r>
              <a:rPr lang="en-US" dirty="0" smtClean="0"/>
              <a:t>Questions related to the 5.6 GHz band</a:t>
            </a:r>
          </a:p>
          <a:p>
            <a:pPr marL="1200150" lvl="4" indent="-285750" defTabSz="914400" fontAlgn="auto">
              <a:spcBef>
                <a:spcPts val="600"/>
              </a:spcBef>
              <a:spcAft>
                <a:spcPts val="0"/>
              </a:spcAft>
              <a:buClrTx/>
              <a:buSzTx/>
              <a:buFont typeface="Arial" panose="020B0604020202020204" pitchFamily="34" charset="0"/>
              <a:buChar char="•"/>
              <a:defRPr/>
            </a:pPr>
            <a:r>
              <a:rPr lang="en-US" dirty="0"/>
              <a:t>Q8: Is the 5.6 GHz band a viable option for wireless broadband systems?</a:t>
            </a:r>
          </a:p>
          <a:p>
            <a:pPr marL="1200150" lvl="4" indent="-285750" defTabSz="914400" fontAlgn="auto">
              <a:spcBef>
                <a:spcPts val="600"/>
              </a:spcBef>
              <a:spcAft>
                <a:spcPts val="0"/>
              </a:spcAft>
              <a:buClrTx/>
              <a:buSzTx/>
              <a:buFont typeface="Arial" panose="020B0604020202020204" pitchFamily="34" charset="0"/>
              <a:buChar char="•"/>
              <a:defRPr/>
            </a:pPr>
            <a:r>
              <a:rPr lang="en-US" dirty="0"/>
              <a:t>Q9: Under what circumstances should apparatus- and class licensed arrangements be considered for the 5.6 GHz band?</a:t>
            </a:r>
          </a:p>
          <a:p>
            <a:pPr marL="1200150" lvl="4" indent="-285750" defTabSz="914400" fontAlgn="auto">
              <a:spcBef>
                <a:spcPts val="600"/>
              </a:spcBef>
              <a:spcAft>
                <a:spcPts val="0"/>
              </a:spcAft>
              <a:buClrTx/>
              <a:buSzTx/>
              <a:buFont typeface="Arial" panose="020B0604020202020204" pitchFamily="34" charset="0"/>
              <a:buChar char="•"/>
              <a:defRPr/>
            </a:pPr>
            <a:r>
              <a:rPr lang="en-US" dirty="0"/>
              <a:t>Q10:  If apparatus licensing arrangements are developed for wireless broadband systems in the 5.6 GHz band, are the notional arrangements proposed in Appendix 3 suitable?</a:t>
            </a:r>
          </a:p>
          <a:p>
            <a:pPr lvl="1">
              <a:buFont typeface="Arial" panose="020B0604020202020204" pitchFamily="34" charset="0"/>
              <a:buChar char="•"/>
            </a:pPr>
            <a:r>
              <a:rPr lang="en-US" dirty="0" smtClean="0"/>
              <a:t>Deadline: August 7, 2017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10320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 60 GHz Planning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ITS in 60 GHz</a:t>
            </a:r>
          </a:p>
          <a:p>
            <a:pPr>
              <a:buFont typeface="Arial" panose="020B0604020202020204" pitchFamily="34" charset="0"/>
              <a:buChar char="•"/>
            </a:pPr>
            <a:r>
              <a:rPr lang="en-US" dirty="0" smtClean="0"/>
              <a:t>License exempt use of 60 GHz bands</a:t>
            </a:r>
          </a:p>
          <a:p>
            <a:pPr>
              <a:buFont typeface="Arial" panose="020B0604020202020204" pitchFamily="34" charset="0"/>
              <a:buChar char="•"/>
            </a:pPr>
            <a:r>
              <a:rPr lang="en-US" dirty="0" smtClean="0"/>
              <a:t>Proposal to combine Work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36590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TBD</a:t>
            </a:r>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13</a:t>
            </a:fld>
            <a:endParaRPr lang="en-US" altLang="en-US"/>
          </a:p>
        </p:txBody>
      </p:sp>
      <p:sp>
        <p:nvSpPr>
          <p:cNvPr id="7" name="Date Placeholder 6"/>
          <p:cNvSpPr>
            <a:spLocks noGrp="1"/>
          </p:cNvSpPr>
          <p:nvPr>
            <p:ph type="dt" idx="15"/>
          </p:nvPr>
        </p:nvSpPr>
        <p:spPr/>
        <p:txBody>
          <a:bodyPr/>
          <a:lstStyle/>
          <a:p>
            <a:r>
              <a:rPr lang="en-US" smtClean="0"/>
              <a:t>July 2017</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8947928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IMF </a:t>
            </a:r>
            <a:r>
              <a:rPr lang="en-US" smtClean="0"/>
              <a:t>data in 18-17/93r0</a:t>
            </a:r>
            <a:endParaRPr lang="en-US" dirty="0" smtClean="0"/>
          </a:p>
          <a:p>
            <a:pPr>
              <a:buFont typeface="Arial" panose="020B0604020202020204" pitchFamily="34" charset="0"/>
              <a:buChar char="•"/>
            </a:pPr>
            <a:r>
              <a:rPr lang="en-US" dirty="0" smtClean="0"/>
              <a:t>Next </a:t>
            </a:r>
            <a:r>
              <a:rPr lang="en-US" dirty="0" smtClean="0"/>
              <a:t>teleconference: </a:t>
            </a:r>
            <a:r>
              <a:rPr lang="en-US" dirty="0" smtClean="0"/>
              <a:t>July 20th </a:t>
            </a:r>
            <a:r>
              <a:rPr lang="en-US" dirty="0" smtClean="0"/>
              <a:t>at 2:30pm EDT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765227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a:buFont typeface="Arial" panose="020B0604020202020204" pitchFamily="34" charset="0"/>
              <a:buChar char="•"/>
            </a:pPr>
            <a:r>
              <a:rPr lang="en-US" altLang="en-US" dirty="0" smtClean="0"/>
              <a:t>Approve Daejeon </a:t>
            </a:r>
            <a:r>
              <a:rPr lang="en-US" altLang="en-US" dirty="0"/>
              <a:t>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a:t>
            </a:r>
            <a:r>
              <a:rPr lang="en-US" altLang="en-US" dirty="0" smtClean="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dirty="0"/>
              <a:t>Considerations on 60 GHz ITS systems </a:t>
            </a:r>
            <a:endParaRPr lang="en-US" altLang="en-US" dirty="0" smtClean="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July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2731948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endParaRPr lang="en-US" sz="1800" dirty="0" smtClean="0"/>
          </a:p>
          <a:p>
            <a:pPr lvl="1" eaLnBrk="1" hangingPunct="1">
              <a:defRPr/>
            </a:pPr>
            <a:r>
              <a:rPr lang="en-US" sz="1800" dirty="0" smtClean="0"/>
              <a:t>Secretary</a:t>
            </a:r>
            <a:r>
              <a:rPr lang="en-US" sz="1800" dirty="0"/>
              <a:t>: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732086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906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676400"/>
            <a:ext cx="8229600" cy="4800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86490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a:t>
            </a:r>
            <a:r>
              <a:rPr lang="en-US" altLang="en-US" dirty="0" smtClean="0"/>
              <a:t>Daejeon Minutes</a:t>
            </a:r>
            <a:endParaRPr lang="en-US" altLang="en-US" dirty="0"/>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minutes from the IEEE 802.18 meeting at the </a:t>
            </a:r>
            <a:r>
              <a:rPr lang="en-US" altLang="en-US" dirty="0" smtClean="0"/>
              <a:t>Daejeon Wireless Interim in </a:t>
            </a:r>
            <a:r>
              <a:rPr lang="en-US" altLang="en-US" dirty="0"/>
              <a:t>document </a:t>
            </a:r>
            <a:r>
              <a:rPr lang="en-US" altLang="en-US" dirty="0" smtClean="0"/>
              <a:t>18-17/0086r0.</a:t>
            </a:r>
          </a:p>
          <a:p>
            <a:pPr lvl="1"/>
            <a:r>
              <a:rPr lang="en-US" altLang="en-US" sz="2400" b="1" dirty="0" smtClean="0"/>
              <a:t>Posted: </a:t>
            </a:r>
            <a:r>
              <a:rPr lang="en-US" sz="2400" dirty="0"/>
              <a:t>06-Jul-2017 13:28:25 </a:t>
            </a:r>
            <a:r>
              <a:rPr lang="en-US" sz="2400" dirty="0" smtClean="0"/>
              <a:t>ET</a:t>
            </a:r>
          </a:p>
          <a:p>
            <a:pPr lvl="1"/>
            <a:endParaRPr lang="en-US" altLang="en-US" sz="2400" b="1" dirty="0"/>
          </a:p>
          <a:p>
            <a:pPr lvl="1"/>
            <a:r>
              <a:rPr lang="en-US" altLang="en-US" sz="2400" b="1" dirty="0"/>
              <a:t>Moved by: </a:t>
            </a:r>
            <a:r>
              <a:rPr lang="en-US" altLang="en-US" sz="2400" b="1" dirty="0" smtClean="0"/>
              <a:t>John N.</a:t>
            </a:r>
            <a:r>
              <a:rPr lang="en-US" altLang="en-US" sz="2400" b="1" dirty="0"/>
              <a:t>	</a:t>
            </a:r>
          </a:p>
          <a:p>
            <a:pPr lvl="1"/>
            <a:r>
              <a:rPr lang="en-US" altLang="en-US" sz="2400" b="1" dirty="0"/>
              <a:t>Seconded by: </a:t>
            </a:r>
            <a:r>
              <a:rPr lang="en-US" altLang="en-US" sz="2400" b="1" dirty="0" smtClean="0"/>
              <a:t>Hassan</a:t>
            </a:r>
            <a:endParaRPr lang="en-US" altLang="en-US" sz="2400" b="1" dirty="0"/>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05F356B-740E-4A28-9E01-F63036BF4BB0}" type="slidenum">
              <a:rPr lang="en-US" altLang="en-US" sz="1200" b="0" smtClean="0"/>
              <a:pPr>
                <a:spcBef>
                  <a:spcPct val="0"/>
                </a:spcBef>
                <a:buFontTx/>
                <a:buNone/>
              </a:pPr>
              <a:t>6</a:t>
            </a:fld>
            <a:endParaRPr lang="en-US" altLang="en-US" sz="1200" b="0"/>
          </a:p>
        </p:txBody>
      </p:sp>
      <p:sp>
        <p:nvSpPr>
          <p:cNvPr id="2" name="Date Placeholder 1"/>
          <p:cNvSpPr>
            <a:spLocks noGrp="1"/>
          </p:cNvSpPr>
          <p:nvPr>
            <p:ph type="dt" idx="15"/>
          </p:nvPr>
        </p:nvSpPr>
        <p:spPr/>
        <p:txBody>
          <a:bodyPr/>
          <a:lstStyle/>
          <a:p>
            <a:r>
              <a:rPr lang="en-US" smtClean="0"/>
              <a:t>March 2017</a:t>
            </a:r>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397972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sz="3600" dirty="0" smtClean="0"/>
              <a:t>Discussion Items</a:t>
            </a:r>
          </a:p>
        </p:txBody>
      </p:sp>
      <p:sp>
        <p:nvSpPr>
          <p:cNvPr id="18435" name="Subtitle 7"/>
          <p:cNvSpPr>
            <a:spLocks noGrp="1"/>
          </p:cNvSpPr>
          <p:nvPr>
            <p:ph idx="1"/>
          </p:nvPr>
        </p:nvSpPr>
        <p:spPr>
          <a:xfrm>
            <a:off x="685800" y="2135187"/>
            <a:ext cx="7770813" cy="4265613"/>
          </a:xfrm>
        </p:spPr>
        <p:txBody>
          <a:bodyPr/>
          <a:lstStyle/>
          <a:p>
            <a:pPr>
              <a:buFont typeface="Arial" panose="020B0604020202020204" pitchFamily="34" charset="0"/>
              <a:buChar char="•"/>
            </a:pPr>
            <a:r>
              <a:rPr lang="en-US" altLang="en-US" sz="2000" dirty="0" smtClean="0"/>
              <a:t>Americas updates</a:t>
            </a:r>
          </a:p>
          <a:p>
            <a:pPr lvl="1">
              <a:buFont typeface="Arial" panose="020B0604020202020204" pitchFamily="34" charset="0"/>
              <a:buChar char="•"/>
            </a:pPr>
            <a:r>
              <a:rPr lang="en-US" altLang="en-US" sz="1600" dirty="0" smtClean="0"/>
              <a:t>New Commissioners nominated</a:t>
            </a:r>
          </a:p>
          <a:p>
            <a:pPr lvl="1">
              <a:buFont typeface="Arial" panose="020B0604020202020204" pitchFamily="34" charset="0"/>
              <a:buChar char="•"/>
            </a:pPr>
            <a:r>
              <a:rPr lang="en-US" altLang="en-US" sz="1600" dirty="0" smtClean="0"/>
              <a:t>New NTIA head nominated</a:t>
            </a:r>
          </a:p>
          <a:p>
            <a:pPr lvl="1">
              <a:buFont typeface="Arial" panose="020B0604020202020204" pitchFamily="34" charset="0"/>
              <a:buChar char="•"/>
            </a:pPr>
            <a:r>
              <a:rPr lang="en-US" altLang="en-US" sz="1600" dirty="0" smtClean="0"/>
              <a:t>Canada consultation </a:t>
            </a:r>
          </a:p>
          <a:p>
            <a:pPr>
              <a:buFont typeface="Arial" panose="020B0604020202020204" pitchFamily="34" charset="0"/>
              <a:buChar char="•"/>
            </a:pPr>
            <a:r>
              <a:rPr lang="en-US" altLang="en-US" sz="2000" dirty="0" smtClean="0"/>
              <a:t>EMEA updates</a:t>
            </a:r>
          </a:p>
          <a:p>
            <a:pPr lvl="1">
              <a:buFont typeface="Arial" panose="020B0604020202020204" pitchFamily="34" charset="0"/>
              <a:buChar char="•"/>
            </a:pPr>
            <a:r>
              <a:rPr lang="en-US" altLang="en-US" sz="1600" dirty="0" smtClean="0"/>
              <a:t>RED transition issue resolved (at the eleventh hour)</a:t>
            </a:r>
          </a:p>
          <a:p>
            <a:pPr lvl="1">
              <a:buFont typeface="Arial" panose="020B0604020202020204" pitchFamily="34" charset="0"/>
              <a:buChar char="•"/>
            </a:pPr>
            <a:r>
              <a:rPr lang="en-US" altLang="en-US" sz="1600" dirty="0" smtClean="0"/>
              <a:t>6 GHz Band opening study in process</a:t>
            </a:r>
          </a:p>
          <a:p>
            <a:pPr>
              <a:buFont typeface="Arial" panose="020B0604020202020204" pitchFamily="34" charset="0"/>
              <a:buChar char="•"/>
            </a:pPr>
            <a:r>
              <a:rPr lang="en-US" altLang="en-US" sz="2000" dirty="0" smtClean="0"/>
              <a:t>APAC updates</a:t>
            </a:r>
          </a:p>
          <a:p>
            <a:pPr lvl="1">
              <a:buFont typeface="Arial" panose="020B0604020202020204" pitchFamily="34" charset="0"/>
              <a:buChar char="•"/>
            </a:pPr>
            <a:r>
              <a:rPr lang="en-US" altLang="en-US" sz="1600" dirty="0" smtClean="0"/>
              <a:t>Singapore consultation</a:t>
            </a:r>
          </a:p>
          <a:p>
            <a:pPr lvl="1">
              <a:buFont typeface="Arial" panose="020B0604020202020204" pitchFamily="34" charset="0"/>
              <a:buChar char="•"/>
            </a:pPr>
            <a:r>
              <a:rPr lang="en-US" altLang="en-US" sz="1600" dirty="0" smtClean="0"/>
              <a:t>India (TRAI) consultations</a:t>
            </a:r>
          </a:p>
          <a:p>
            <a:pPr lvl="1">
              <a:buFont typeface="Arial" panose="020B0604020202020204" pitchFamily="34" charset="0"/>
              <a:buChar char="•"/>
            </a:pPr>
            <a:r>
              <a:rPr lang="en-US" altLang="en-US" sz="1600" dirty="0"/>
              <a:t>Australia consultation (with 5600-5650 MHz item</a:t>
            </a:r>
            <a:r>
              <a:rPr lang="en-US" altLang="en-US" sz="1600" dirty="0" smtClean="0"/>
              <a:t>)</a:t>
            </a:r>
          </a:p>
          <a:p>
            <a:pPr>
              <a:buFont typeface="Arial" panose="020B0604020202020204" pitchFamily="34" charset="0"/>
              <a:buChar char="•"/>
            </a:pPr>
            <a:r>
              <a:rPr lang="en-US" sz="2000" dirty="0" smtClean="0"/>
              <a:t>Considerations </a:t>
            </a:r>
            <a:r>
              <a:rPr lang="en-US" sz="2000" dirty="0"/>
              <a:t>on 60 GHz ITS </a:t>
            </a:r>
            <a:r>
              <a:rPr lang="en-US" sz="2000" dirty="0" smtClean="0"/>
              <a:t>systems (Thursday AM1)</a:t>
            </a:r>
            <a:endParaRPr lang="en-US" altLang="en-US" sz="2000" dirty="0" smtClean="0"/>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7</a:t>
            </a:fld>
            <a:endParaRPr lang="en-GB"/>
          </a:p>
        </p:txBody>
      </p:sp>
      <p:sp>
        <p:nvSpPr>
          <p:cNvPr id="5" name="Footer Placeholder 4"/>
          <p:cNvSpPr>
            <a:spLocks noGrp="1"/>
          </p:cNvSpPr>
          <p:nvPr>
            <p:ph type="ftr" idx="14"/>
          </p:nvPr>
        </p:nvSpPr>
        <p:spPr/>
        <p:txBody>
          <a:bodyPr/>
          <a:lstStyle/>
          <a:p>
            <a:pPr>
              <a:defRPr/>
            </a:pPr>
            <a:r>
              <a:rPr lang="en-US" smtClean="0"/>
              <a:t>Rich Kennedy, HP Enterprise</a:t>
            </a:r>
            <a:endParaRPr lang="en-US"/>
          </a:p>
        </p:txBody>
      </p:sp>
      <p:sp>
        <p:nvSpPr>
          <p:cNvPr id="4" name="Date Placeholder 3"/>
          <p:cNvSpPr>
            <a:spLocks noGrp="1"/>
          </p:cNvSpPr>
          <p:nvPr>
            <p:ph type="dt" idx="15"/>
          </p:nvPr>
        </p:nvSpPr>
        <p:spPr/>
        <p:txBody>
          <a:bodyPr/>
          <a:lstStyle/>
          <a:p>
            <a:pPr>
              <a:defRPr/>
            </a:pPr>
            <a:r>
              <a:rPr lang="en-US" smtClean="0"/>
              <a:t>July 2017</a:t>
            </a:r>
            <a:endParaRPr lang="en-US"/>
          </a:p>
        </p:txBody>
      </p:sp>
    </p:spTree>
    <p:extLst>
      <p:ext uri="{BB962C8B-B14F-4D97-AF65-F5344CB8AC3E}">
        <p14:creationId xmlns:p14="http://schemas.microsoft.com/office/powerpoint/2010/main" val="776051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FCC re-staffing</a:t>
            </a:r>
          </a:p>
          <a:p>
            <a:pPr lvl="1">
              <a:buFont typeface="Arial" panose="020B0604020202020204" pitchFamily="34" charset="0"/>
              <a:buChar char="•"/>
            </a:pPr>
            <a:r>
              <a:rPr lang="en-US" sz="1800" dirty="0" smtClean="0"/>
              <a:t>Has been operating with minimum staff since January (3 Commissioners)</a:t>
            </a:r>
          </a:p>
          <a:p>
            <a:pPr lvl="1">
              <a:buFont typeface="Arial" panose="020B0604020202020204" pitchFamily="34" charset="0"/>
              <a:buChar char="•"/>
            </a:pPr>
            <a:r>
              <a:rPr lang="en-US" sz="1800" dirty="0" smtClean="0"/>
              <a:t>Newly nominated, needing Senate confirmation</a:t>
            </a:r>
          </a:p>
          <a:p>
            <a:pPr lvl="2">
              <a:buFont typeface="Arial" panose="020B0604020202020204" pitchFamily="34" charset="0"/>
              <a:buChar char="•"/>
            </a:pPr>
            <a:r>
              <a:rPr lang="en-US" b="1" dirty="0" smtClean="0"/>
              <a:t>Jessica </a:t>
            </a:r>
            <a:r>
              <a:rPr lang="en-US" b="1" dirty="0" err="1" smtClean="0"/>
              <a:t>Rosenworcel</a:t>
            </a:r>
            <a:r>
              <a:rPr lang="en-US" b="1" dirty="0" smtClean="0"/>
              <a:t> (D) </a:t>
            </a:r>
            <a:r>
              <a:rPr lang="en-US" dirty="0" smtClean="0"/>
              <a:t>for return to Commission</a:t>
            </a:r>
          </a:p>
          <a:p>
            <a:pPr lvl="2">
              <a:buFont typeface="Arial" panose="020B0604020202020204" pitchFamily="34" charset="0"/>
              <a:buChar char="•"/>
            </a:pPr>
            <a:r>
              <a:rPr lang="en-US" b="1" dirty="0" smtClean="0"/>
              <a:t>Brendan </a:t>
            </a:r>
            <a:r>
              <a:rPr lang="en-US" b="1" dirty="0" err="1" smtClean="0"/>
              <a:t>Carr</a:t>
            </a:r>
            <a:r>
              <a:rPr lang="en-US" b="1" dirty="0" smtClean="0"/>
              <a:t> (R)</a:t>
            </a:r>
            <a:r>
              <a:rPr lang="en-US" dirty="0" smtClean="0"/>
              <a:t>, former FCC General Counsel</a:t>
            </a:r>
          </a:p>
          <a:p>
            <a:pPr lvl="2">
              <a:buFont typeface="Arial" panose="020B0604020202020204" pitchFamily="34" charset="0"/>
              <a:buChar char="•"/>
            </a:pPr>
            <a:r>
              <a:rPr lang="en-US" b="1" dirty="0" smtClean="0"/>
              <a:t>Chairman </a:t>
            </a:r>
            <a:r>
              <a:rPr lang="en-US" b="1" dirty="0" err="1" smtClean="0"/>
              <a:t>Ajit</a:t>
            </a:r>
            <a:r>
              <a:rPr lang="en-US" b="1" dirty="0" smtClean="0"/>
              <a:t> </a:t>
            </a:r>
            <a:r>
              <a:rPr lang="en-US" b="1" dirty="0" err="1" smtClean="0"/>
              <a:t>Pai</a:t>
            </a:r>
            <a:r>
              <a:rPr lang="en-US" b="1" dirty="0" smtClean="0"/>
              <a:t> (R) </a:t>
            </a:r>
            <a:r>
              <a:rPr lang="en-US" dirty="0" smtClean="0"/>
              <a:t>must be reapproved</a:t>
            </a:r>
          </a:p>
          <a:p>
            <a:pPr>
              <a:buFont typeface="Arial" panose="020B0604020202020204" pitchFamily="34" charset="0"/>
              <a:buChar char="•"/>
            </a:pPr>
            <a:r>
              <a:rPr lang="en-US" sz="2000" dirty="0" smtClean="0"/>
              <a:t>New NTIA head nominated</a:t>
            </a:r>
          </a:p>
          <a:p>
            <a:pPr lvl="1">
              <a:buFont typeface="Arial" panose="020B0604020202020204" pitchFamily="34" charset="0"/>
              <a:buChar char="•"/>
            </a:pPr>
            <a:r>
              <a:rPr lang="en-US" sz="1800" b="1" dirty="0" smtClean="0"/>
              <a:t>David </a:t>
            </a:r>
            <a:r>
              <a:rPr lang="en-US" sz="1800" b="1" dirty="0" err="1" smtClean="0"/>
              <a:t>Redl</a:t>
            </a:r>
            <a:r>
              <a:rPr lang="en-US" sz="1800" b="1" dirty="0" smtClean="0"/>
              <a:t> (R) </a:t>
            </a:r>
            <a:r>
              <a:rPr lang="en-US" sz="1800" dirty="0" smtClean="0"/>
              <a:t>from Energy and Commerce Committee</a:t>
            </a:r>
          </a:p>
          <a:p>
            <a:pPr>
              <a:buFont typeface="Arial" panose="020B0604020202020204" pitchFamily="34" charset="0"/>
              <a:buChar char="•"/>
            </a:pPr>
            <a:r>
              <a:rPr lang="en-US" sz="2000" b="1" dirty="0" smtClean="0"/>
              <a:t>New Canada ISED consultation on 5G</a:t>
            </a:r>
          </a:p>
          <a:p>
            <a:pPr lvl="1">
              <a:buFont typeface="Arial" panose="020B0604020202020204" pitchFamily="34" charset="0"/>
              <a:buChar char="•"/>
            </a:pPr>
            <a:r>
              <a:rPr lang="en-US" sz="1600" dirty="0">
                <a:hlinkClick r:id="rId2"/>
              </a:rPr>
              <a:t>https://mentor.ieee.org/802.18/dcn/17/18-17-0082-00-0000-canada-ised-5g-consultation.pdf </a:t>
            </a:r>
            <a:r>
              <a:rPr lang="en-US" sz="1600" dirty="0" smtClean="0">
                <a:hlinkClick r:id="rId2"/>
              </a:rPr>
              <a:t> </a:t>
            </a:r>
            <a:endParaRPr lang="en-US" sz="1600" dirty="0" smtClean="0"/>
          </a:p>
          <a:p>
            <a:pPr lvl="1">
              <a:buFont typeface="Arial" panose="020B0604020202020204" pitchFamily="34" charset="0"/>
              <a:buChar char="•"/>
            </a:pPr>
            <a:r>
              <a:rPr lang="en-US" sz="1800" dirty="0" smtClean="0"/>
              <a:t>Deadline </a:t>
            </a:r>
            <a:r>
              <a:rPr lang="en-US" sz="1800" dirty="0"/>
              <a:t>Aug 4th</a:t>
            </a:r>
          </a:p>
          <a:p>
            <a:pPr lvl="1">
              <a:buFont typeface="Arial" panose="020B0604020202020204" pitchFamily="34" charset="0"/>
              <a:buChar char="•"/>
            </a:pPr>
            <a:endParaRPr lang="en-US" sz="1600" b="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83825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EMEA</a:t>
            </a:r>
            <a:endParaRPr lang="en-US" dirty="0"/>
          </a:p>
        </p:txBody>
      </p:sp>
      <p:sp>
        <p:nvSpPr>
          <p:cNvPr id="3" name="Content Placeholder 2"/>
          <p:cNvSpPr>
            <a:spLocks noGrp="1"/>
          </p:cNvSpPr>
          <p:nvPr>
            <p:ph idx="1"/>
          </p:nvPr>
        </p:nvSpPr>
        <p:spPr>
          <a:xfrm>
            <a:off x="685800" y="1981200"/>
            <a:ext cx="7770813" cy="4419600"/>
          </a:xfrm>
        </p:spPr>
        <p:txBody>
          <a:bodyPr/>
          <a:lstStyle/>
          <a:p>
            <a:pPr>
              <a:buFont typeface="Arial" panose="020B0604020202020204" pitchFamily="34" charset="0"/>
              <a:buChar char="•"/>
            </a:pPr>
            <a:r>
              <a:rPr lang="en-US" sz="2000" dirty="0" smtClean="0"/>
              <a:t>Radio Equipment Directive issues resolved </a:t>
            </a:r>
          </a:p>
          <a:p>
            <a:pPr lvl="1">
              <a:buFont typeface="Arial" panose="020B0604020202020204" pitchFamily="34" charset="0"/>
              <a:buChar char="•"/>
            </a:pPr>
            <a:r>
              <a:rPr lang="en-US" sz="1800" dirty="0" smtClean="0"/>
              <a:t>EN 301 893 v2.1.1 published</a:t>
            </a:r>
          </a:p>
          <a:p>
            <a:pPr lvl="1">
              <a:buFont typeface="Arial" panose="020B0604020202020204" pitchFamily="34" charset="0"/>
              <a:buChar char="•"/>
            </a:pPr>
            <a:r>
              <a:rPr lang="en-US" sz="1800" dirty="0" smtClean="0"/>
              <a:t>Includes note that allows use of Adaptivity from v1.8.1</a:t>
            </a:r>
          </a:p>
          <a:p>
            <a:pPr lvl="1">
              <a:buFont typeface="Arial" panose="020B0604020202020204" pitchFamily="34" charset="0"/>
              <a:buChar char="•"/>
            </a:pPr>
            <a:r>
              <a:rPr lang="en-US" sz="1800" dirty="0" smtClean="0"/>
              <a:t>Published June 9</a:t>
            </a:r>
            <a:r>
              <a:rPr lang="en-US" sz="1800" baseline="30000" dirty="0" smtClean="0"/>
              <a:t>th</a:t>
            </a:r>
            <a:r>
              <a:rPr lang="en-US" sz="1800" dirty="0" smtClean="0"/>
              <a:t>, three days before the deadline</a:t>
            </a:r>
          </a:p>
          <a:p>
            <a:pPr>
              <a:buFont typeface="Arial" panose="020B0604020202020204" pitchFamily="34" charset="0"/>
              <a:buChar char="•"/>
            </a:pPr>
            <a:r>
              <a:rPr lang="en-US" sz="2000" dirty="0" smtClean="0"/>
              <a:t>ETSI TC BRAN #94 results</a:t>
            </a:r>
          </a:p>
          <a:p>
            <a:pPr lvl="1">
              <a:buFont typeface="Arial" panose="020B0604020202020204" pitchFamily="34" charset="0"/>
              <a:buChar char="•"/>
            </a:pPr>
            <a:r>
              <a:rPr lang="en-US" sz="1600" dirty="0" smtClean="0"/>
              <a:t>TR 103 319 on sharing of 5725 to 5925 MHz with ITS approved </a:t>
            </a:r>
          </a:p>
          <a:p>
            <a:pPr lvl="1">
              <a:buFont typeface="Arial" panose="020B0604020202020204" pitchFamily="34" charset="0"/>
              <a:buChar char="•"/>
            </a:pPr>
            <a:r>
              <a:rPr lang="en-US" sz="1600" dirty="0" smtClean="0"/>
              <a:t>TR 103 524 </a:t>
            </a:r>
            <a:r>
              <a:rPr lang="en-US" sz="1600" dirty="0" err="1" smtClean="0"/>
              <a:t>SRdoc</a:t>
            </a:r>
            <a:r>
              <a:rPr lang="en-US" sz="1600" dirty="0" smtClean="0"/>
              <a:t> for 6 GHz band studies advanced</a:t>
            </a:r>
          </a:p>
          <a:p>
            <a:pPr lvl="1">
              <a:buFont typeface="Arial" panose="020B0604020202020204" pitchFamily="34" charset="0"/>
              <a:buChar char="•"/>
            </a:pPr>
            <a:r>
              <a:rPr lang="en-US" sz="1600" dirty="0" smtClean="0"/>
              <a:t>Edgard Vangeel re-elected as Chair </a:t>
            </a:r>
          </a:p>
          <a:p>
            <a:pPr>
              <a:buFont typeface="Arial" panose="020B0604020202020204" pitchFamily="34" charset="0"/>
              <a:buChar char="•"/>
            </a:pPr>
            <a:r>
              <a:rPr lang="en-US" sz="2000" dirty="0" smtClean="0"/>
              <a:t>6 GHz project started</a:t>
            </a:r>
          </a:p>
          <a:p>
            <a:pPr lvl="1">
              <a:buFont typeface="Arial" panose="020B0604020202020204" pitchFamily="34" charset="0"/>
              <a:buChar char="•"/>
            </a:pPr>
            <a:r>
              <a:rPr lang="en-US" sz="1600" dirty="0"/>
              <a:t>WG FM agreed to request WG SE to conduct studies for WAS/RLAN applications in 5925-6425 GHz. WG FM postponed a decision whether the work on this subject will be in a new WG FM project team or within the existing WG FM structure since the first working phase focus will be in WG </a:t>
            </a:r>
            <a:r>
              <a:rPr lang="en-US" sz="1600" dirty="0" smtClean="0"/>
              <a:t>SE</a:t>
            </a:r>
          </a:p>
          <a:p>
            <a:pPr lvl="1">
              <a:buFont typeface="Arial" panose="020B0604020202020204" pitchFamily="34" charset="0"/>
              <a:buChar char="•"/>
            </a:pPr>
            <a:r>
              <a:rPr lang="en-US" sz="1600" dirty="0" smtClean="0"/>
              <a:t>SE24 to start the study at September meeting with TR 103 524 as input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703799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20576</TotalTime>
  <Words>846</Words>
  <Application>Microsoft Office PowerPoint</Application>
  <PresentationFormat>On-screen Show (4:3)</PresentationFormat>
  <Paragraphs>168</Paragraphs>
  <Slides>14</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 Unicode MS</vt:lpstr>
      <vt:lpstr>MS Gothic</vt:lpstr>
      <vt:lpstr>MS PGothic</vt:lpstr>
      <vt:lpstr>Arial</vt:lpstr>
      <vt:lpstr>Helvetica</vt:lpstr>
      <vt:lpstr>Monotype Sorts</vt:lpstr>
      <vt:lpstr>Times New Roman</vt:lpstr>
      <vt:lpstr>Office Theme</vt:lpstr>
      <vt:lpstr>Document</vt:lpstr>
      <vt:lpstr>IEEE 802.18 RR-TAG Berlin Meeting Agenda</vt:lpstr>
      <vt:lpstr>Agenda</vt:lpstr>
      <vt:lpstr>Administrative Items</vt:lpstr>
      <vt:lpstr>Other Guidelines for IEEE WG Meetings</vt:lpstr>
      <vt:lpstr>Participation in IEEE 802 Meetings</vt:lpstr>
      <vt:lpstr>Approve the Daejeon Minutes</vt:lpstr>
      <vt:lpstr>Discussion Items</vt:lpstr>
      <vt:lpstr>Americas</vt:lpstr>
      <vt:lpstr>EMEA</vt:lpstr>
      <vt:lpstr>APAC</vt:lpstr>
      <vt:lpstr>APAC [2]</vt:lpstr>
      <vt:lpstr>EU 60 GHz Planning</vt:lpstr>
      <vt:lpstr>Actions Required</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135</cp:revision>
  <cp:lastPrinted>1601-01-01T00:00:00Z</cp:lastPrinted>
  <dcterms:created xsi:type="dcterms:W3CDTF">2016-03-03T14:54:45Z</dcterms:created>
  <dcterms:modified xsi:type="dcterms:W3CDTF">2017-07-11T09:19:44Z</dcterms:modified>
</cp:coreProperties>
</file>