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319" r:id="rId3"/>
    <p:sldId id="320" r:id="rId4"/>
    <p:sldId id="322" r:id="rId5"/>
    <p:sldId id="323" r:id="rId6"/>
    <p:sldId id="324" r:id="rId7"/>
    <p:sldId id="326" r:id="rId8"/>
    <p:sldId id="325" r:id="rId9"/>
    <p:sldId id="321" r:id="rId10"/>
    <p:sldId id="327" r:id="rId1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61" autoAdjust="0"/>
    <p:restoredTop sz="94660"/>
  </p:normalViewPr>
  <p:slideViewPr>
    <p:cSldViewPr>
      <p:cViewPr varScale="1">
        <p:scale>
          <a:sx n="88" d="100"/>
          <a:sy n="88" d="100"/>
        </p:scale>
        <p:origin x="1668" y="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1673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Agenda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802.18-17/0087r1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8/dcn/17/18-17-0082-00-0000-canada-ised-5g-consultation.pd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mda.gov.sg/~/media/imda/files/inner/pcdg/consultations/consultation%20paper/public%20consultation%20on%205g%20mobile%20services%20and%20networks/5g-public-consultation.pdf?la=en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cma.gov.au/theACMA/future-use-of-the-1_5-ghz-and-3_6-ghz-bands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</a:t>
            </a:r>
            <a:r>
              <a:rPr lang="en-US" dirty="0" smtClean="0">
                <a:latin typeface="Times New Roman" charset="0"/>
              </a:rPr>
              <a:t>802.18 RR-TAG</a:t>
            </a:r>
            <a:r>
              <a:rPr lang="en-US" dirty="0">
                <a:latin typeface="Times New Roman" charset="0"/>
              </a:rPr>
              <a:t/>
            </a:r>
            <a:br>
              <a:rPr lang="en-US" dirty="0">
                <a:latin typeface="Times New Roman" charset="0"/>
              </a:rPr>
            </a:br>
            <a:r>
              <a:rPr lang="en-US" dirty="0" smtClean="0">
                <a:latin typeface="Times New Roman" charset="0"/>
              </a:rPr>
              <a:t>Berlin Opening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89125"/>
            <a:ext cx="7772400" cy="396875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2017-07-10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0041994"/>
              </p:ext>
            </p:extLst>
          </p:nvPr>
        </p:nvGraphicFramePr>
        <p:xfrm>
          <a:off x="518319" y="3609975"/>
          <a:ext cx="8107362" cy="2486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8" name="Document" r:id="rId4" imgW="8253180" imgH="2531134" progId="Word.Document.8">
                  <p:embed/>
                </p:oleObj>
              </mc:Choice>
              <mc:Fallback>
                <p:oleObj name="Document" r:id="rId4" imgW="8253180" imgH="253113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319" y="3609975"/>
                        <a:ext cx="8107362" cy="2486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49492" y="304006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Any Other Business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Next teleconference: July28th at 2:30pm EDT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5227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>
                <a:latin typeface="Times New Roman" charset="0"/>
              </a:rPr>
              <a:t>Agenda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685800" y="2057400"/>
            <a:ext cx="7772400" cy="4267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Approve Daejeon </a:t>
            </a:r>
            <a:r>
              <a:rPr lang="en-US" altLang="en-US" dirty="0"/>
              <a:t>minutes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Discussion items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Regulatory work in progress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Status of completed work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Actions </a:t>
            </a:r>
            <a:r>
              <a:rPr lang="en-US" altLang="en-US" dirty="0" smtClean="0"/>
              <a:t>required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 smtClean="0"/>
              <a:t>TBD</a:t>
            </a:r>
            <a:endParaRPr lang="en-US" alt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AOB </a:t>
            </a:r>
            <a:r>
              <a:rPr lang="en-US" altLang="en-US" dirty="0"/>
              <a:t>and Adjourn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223962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6504801"/>
            <a:ext cx="8382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Agenda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1948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dirty="0" smtClean="0"/>
              <a:t>Discussion Items</a:t>
            </a:r>
          </a:p>
        </p:txBody>
      </p:sp>
      <p:sp>
        <p:nvSpPr>
          <p:cNvPr id="18435" name="Subtitle 7"/>
          <p:cNvSpPr>
            <a:spLocks noGrp="1"/>
          </p:cNvSpPr>
          <p:nvPr>
            <p:ph idx="1"/>
          </p:nvPr>
        </p:nvSpPr>
        <p:spPr>
          <a:xfrm>
            <a:off x="685800" y="2135187"/>
            <a:ext cx="7770813" cy="42656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Americas updates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dirty="0" smtClean="0"/>
              <a:t>New Commissioners nominated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dirty="0" smtClean="0"/>
              <a:t>New NTIA head nominated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dirty="0" smtClean="0"/>
              <a:t>Canada consultation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EMEA updates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dirty="0" smtClean="0"/>
              <a:t>RED transition issue resolved (at the eleventh hour)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dirty="0" smtClean="0"/>
              <a:t>6 GHz Band opening study in process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APAC updates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dirty="0" smtClean="0"/>
              <a:t>Singapore consultation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dirty="0" smtClean="0"/>
              <a:t>India (TRAI) consultations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dirty="0"/>
              <a:t>Australia consultation (with 5600-5650 MHz item</a:t>
            </a:r>
            <a:r>
              <a:rPr lang="en-US" altLang="en-US" sz="160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Considerations </a:t>
            </a:r>
            <a:r>
              <a:rPr lang="en-US" sz="2000" dirty="0"/>
              <a:t>on 60 GHz ITS </a:t>
            </a:r>
            <a:r>
              <a:rPr lang="en-US" sz="2000" dirty="0" smtClean="0"/>
              <a:t>systems (Thursday AM1)</a:t>
            </a:r>
            <a:endParaRPr lang="en-US" altLang="en-US" sz="20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051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Americas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FCC re-staffing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Has been operating with minimum staff since January (3 Commissioners)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Newly nominated, needing Senate confirmation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b="1" dirty="0" smtClean="0"/>
              <a:t>Jessica </a:t>
            </a:r>
            <a:r>
              <a:rPr lang="en-US" b="1" dirty="0" err="1" smtClean="0"/>
              <a:t>Rosenworcel</a:t>
            </a:r>
            <a:r>
              <a:rPr lang="en-US" b="1" dirty="0" smtClean="0"/>
              <a:t> (D) </a:t>
            </a:r>
            <a:r>
              <a:rPr lang="en-US" dirty="0" smtClean="0"/>
              <a:t>for return to Commission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b="1" dirty="0" smtClean="0"/>
              <a:t>Brendan </a:t>
            </a:r>
            <a:r>
              <a:rPr lang="en-US" b="1" dirty="0" err="1" smtClean="0"/>
              <a:t>Carr</a:t>
            </a:r>
            <a:r>
              <a:rPr lang="en-US" b="1" dirty="0" smtClean="0"/>
              <a:t> (R)</a:t>
            </a:r>
            <a:r>
              <a:rPr lang="en-US" dirty="0" smtClean="0"/>
              <a:t>, former FCC General Counsel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b="1" dirty="0" smtClean="0"/>
              <a:t>Chairman </a:t>
            </a:r>
            <a:r>
              <a:rPr lang="en-US" b="1" dirty="0" err="1" smtClean="0"/>
              <a:t>Ajit</a:t>
            </a:r>
            <a:r>
              <a:rPr lang="en-US" b="1" dirty="0" smtClean="0"/>
              <a:t> </a:t>
            </a:r>
            <a:r>
              <a:rPr lang="en-US" b="1" dirty="0" err="1" smtClean="0"/>
              <a:t>Pai</a:t>
            </a:r>
            <a:r>
              <a:rPr lang="en-US" b="1" dirty="0" smtClean="0"/>
              <a:t> (R) </a:t>
            </a:r>
            <a:r>
              <a:rPr lang="en-US" dirty="0" smtClean="0"/>
              <a:t>must be reapproved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New NTIA head nominated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 smtClean="0"/>
              <a:t>David </a:t>
            </a:r>
            <a:r>
              <a:rPr lang="en-US" sz="1800" b="1" dirty="0" err="1" smtClean="0"/>
              <a:t>Redl</a:t>
            </a:r>
            <a:r>
              <a:rPr lang="en-US" sz="1800" b="1" dirty="0" smtClean="0"/>
              <a:t> (R) </a:t>
            </a:r>
            <a:r>
              <a:rPr lang="en-US" sz="1800" dirty="0" smtClean="0"/>
              <a:t>from Energy and Commerce Committee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1" dirty="0" smtClean="0"/>
              <a:t>New Canada ISED consultation on 5G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hlinkClick r:id="rId2"/>
              </a:rPr>
              <a:t>https://mentor.ieee.org/802.18/dcn/17/18-17-0082-00-0000-canada-ised-5g-consultation.pdf </a:t>
            </a:r>
            <a:r>
              <a:rPr lang="en-US" sz="1600" dirty="0" smtClean="0">
                <a:hlinkClick r:id="rId2"/>
              </a:rPr>
              <a:t> </a:t>
            </a:r>
            <a:endParaRPr lang="en-US" sz="16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Deadline </a:t>
            </a:r>
            <a:r>
              <a:rPr lang="en-US" sz="1800" dirty="0"/>
              <a:t>Aug 4th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8255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Radio Equipment Directive issues resolved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EN 301 893 v2.1.1 published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Includes note that allows use of Adaptivity from v1.8.1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Published June 9</a:t>
            </a:r>
            <a:r>
              <a:rPr lang="en-US" sz="1800" baseline="30000" dirty="0" smtClean="0"/>
              <a:t>th</a:t>
            </a:r>
            <a:r>
              <a:rPr lang="en-US" sz="1800" dirty="0" smtClean="0"/>
              <a:t>, three days before the deadline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ETSI TC BRAN #94 results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TR 103 319 on sharing of 5725 to 5925 MHz with ITS approved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TR 103 524 </a:t>
            </a:r>
            <a:r>
              <a:rPr lang="en-US" sz="1600" dirty="0" err="1" smtClean="0"/>
              <a:t>SRdoc</a:t>
            </a:r>
            <a:r>
              <a:rPr lang="en-US" sz="1600" dirty="0" smtClean="0"/>
              <a:t> for 6 GHz band </a:t>
            </a:r>
            <a:r>
              <a:rPr lang="en-US" sz="1600" dirty="0" smtClean="0"/>
              <a:t>studies advanced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Edgard Vangeel re-elected as Chair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6 GHz project started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WG FM agreed to request WG SE to conduct studies for WAS/RLAN applications in 5925-6425 GHz. WG FM postponed a decision whether the work on this subject will be in a new WG FM project team or within the existing WG FM structure since the first working phase focus will be in WG </a:t>
            </a:r>
            <a:r>
              <a:rPr lang="en-US" sz="1600" dirty="0" smtClean="0"/>
              <a:t>SE</a:t>
            </a:r>
            <a:endParaRPr lang="en-US" sz="16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SE24 to start the study at September meeting with TR 103 524 as input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37999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APAC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Singapore </a:t>
            </a:r>
            <a:r>
              <a:rPr lang="en-US" altLang="en-US" dirty="0" smtClean="0"/>
              <a:t>consultation “</a:t>
            </a:r>
            <a:r>
              <a:rPr lang="en-US" dirty="0" smtClean="0"/>
              <a:t>5G </a:t>
            </a:r>
            <a:r>
              <a:rPr lang="en-US" dirty="0"/>
              <a:t>mobile services and </a:t>
            </a:r>
            <a:r>
              <a:rPr lang="en-US" dirty="0" smtClean="0"/>
              <a:t>networks”</a:t>
            </a:r>
            <a:endParaRPr lang="en-US" sz="3200" b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 smtClean="0"/>
              <a:t>Deadline: July 7, 2017 (extended to July 21</a:t>
            </a:r>
            <a:r>
              <a:rPr lang="en-US" altLang="en-US" baseline="30000" dirty="0" smtClean="0"/>
              <a:t>st</a:t>
            </a:r>
            <a:r>
              <a:rPr lang="en-US" altLang="en-US" dirty="0" smtClean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>
                <a:hlinkClick r:id="rId2"/>
              </a:rPr>
              <a:t>https://www.imda.gov.sg/~/</a:t>
            </a:r>
            <a:r>
              <a:rPr lang="en-US" altLang="en-US" dirty="0" smtClean="0">
                <a:hlinkClick r:id="rId2"/>
              </a:rPr>
              <a:t>media/imda/files/inner/pcdg/consultations/consultation%20paper/public%20consultation%20on%205g%20mobile%20services%20and%20networks/5g-public-consultation.pdf?la=en</a:t>
            </a:r>
            <a:r>
              <a:rPr lang="en-US" altLang="en-US" dirty="0" smtClean="0"/>
              <a:t>  </a:t>
            </a:r>
            <a:endParaRPr lang="en-US" alt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India (TRAI) </a:t>
            </a:r>
            <a:r>
              <a:rPr lang="en-US" altLang="en-US" dirty="0" smtClean="0"/>
              <a:t>consultations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“Data </a:t>
            </a:r>
            <a:r>
              <a:rPr lang="en-US" dirty="0"/>
              <a:t>Speed Under Wireless Broadband </a:t>
            </a:r>
            <a:r>
              <a:rPr lang="en-US" dirty="0" smtClean="0"/>
              <a:t>Plans”</a:t>
            </a:r>
            <a:endParaRPr lang="en-US" alt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25792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APAC [2]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Australia </a:t>
            </a:r>
            <a:r>
              <a:rPr lang="en-US" altLang="en-US" sz="2000" dirty="0" smtClean="0"/>
              <a:t>consultation</a:t>
            </a:r>
            <a:endParaRPr lang="en-US" altLang="en-US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“</a:t>
            </a:r>
            <a:r>
              <a:rPr lang="en-AU" sz="1800" b="1" dirty="0"/>
              <a:t>Future use of the 3.6 GHz </a:t>
            </a:r>
            <a:r>
              <a:rPr lang="en-AU" sz="1800" b="1" dirty="0" smtClean="0"/>
              <a:t>band</a:t>
            </a:r>
            <a:r>
              <a:rPr lang="en-US" sz="1800" b="1" dirty="0" smtClean="0"/>
              <a:t>, Options paper</a:t>
            </a:r>
            <a:r>
              <a:rPr lang="en-US" altLang="en-US" sz="1800" dirty="0" smtClean="0"/>
              <a:t>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dirty="0">
                <a:hlinkClick r:id="rId2"/>
              </a:rPr>
              <a:t>http://</a:t>
            </a:r>
            <a:r>
              <a:rPr lang="en-US" altLang="en-US" sz="1800" dirty="0" smtClean="0">
                <a:hlinkClick r:id="rId2"/>
              </a:rPr>
              <a:t>www.acma.gov.au/theACMA/future-use-of-the-1_5-ghz-and-3_6-ghz-bands</a:t>
            </a:r>
            <a:r>
              <a:rPr lang="en-US" altLang="en-US" sz="1800" dirty="0" smtClean="0"/>
              <a:t> </a:t>
            </a:r>
            <a:endParaRPr lang="en-US" alt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Questions related to the 5.6 GHz band</a:t>
            </a:r>
          </a:p>
          <a:p>
            <a:pPr marL="1200150" lvl="4" indent="-285750" defTabSz="914400" fontAlgn="auto"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US" sz="1400" dirty="0"/>
              <a:t>Q8: Is the 5.6 GHz band a viable option for wireless broadband systems?</a:t>
            </a:r>
          </a:p>
          <a:p>
            <a:pPr marL="1200150" lvl="4" indent="-285750" defTabSz="914400" fontAlgn="auto"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US" sz="1400" dirty="0"/>
              <a:t>Q9: Under what circumstances should apparatus- and class licensed arrangements be considered for the 5.6 GHz band?</a:t>
            </a:r>
          </a:p>
          <a:p>
            <a:pPr marL="1200150" lvl="4" indent="-285750" defTabSz="914400" fontAlgn="auto"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US" sz="1400" dirty="0"/>
              <a:t>Q10:  If apparatus licensing arrangements are developed for wireless broadband systems in the 5.6 GHz band, are the notional arrangements proposed in Appendix 3 suitable?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Deadline: August 7, 2017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03204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EU 60 GHz Planning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ITS in 60 GHz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License exempt use of 60 GHz bands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Proposal to combine Work Items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65905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Actions Required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TBD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2BB90ECF-03D6-4833-9AEB-C6122C9F4DEF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4792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18877</TotalTime>
  <Words>517</Words>
  <Application>Microsoft Office PowerPoint</Application>
  <PresentationFormat>On-screen Show (4:3)</PresentationFormat>
  <Paragraphs>110</Paragraphs>
  <Slides>10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 Unicode MS</vt:lpstr>
      <vt:lpstr>MS Gothic</vt:lpstr>
      <vt:lpstr>Arial</vt:lpstr>
      <vt:lpstr>Times New Roman</vt:lpstr>
      <vt:lpstr>Office Theme</vt:lpstr>
      <vt:lpstr>Document</vt:lpstr>
      <vt:lpstr>IEEE 802.18 RR-TAG Berlin Opening Report</vt:lpstr>
      <vt:lpstr>Agenda</vt:lpstr>
      <vt:lpstr>Discussion Items</vt:lpstr>
      <vt:lpstr>Americas</vt:lpstr>
      <vt:lpstr>EMEA</vt:lpstr>
      <vt:lpstr>APAC</vt:lpstr>
      <vt:lpstr>APAC [2]</vt:lpstr>
      <vt:lpstr>EU 60 GHz Planning</vt:lpstr>
      <vt:lpstr>Actions Required</vt:lpstr>
      <vt:lpstr>Any Other Business</vt:lpstr>
    </vt:vector>
  </TitlesOfParts>
  <Company>Hewlett 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802.11/15 Regulatory SC Teleconference Plan and Agenda</dc:title>
  <dc:creator>Kennedy, Rich</dc:creator>
  <cp:lastModifiedBy>Kennedy, Rich</cp:lastModifiedBy>
  <cp:revision>128</cp:revision>
  <cp:lastPrinted>1601-01-01T00:00:00Z</cp:lastPrinted>
  <dcterms:created xsi:type="dcterms:W3CDTF">2016-03-03T14:54:45Z</dcterms:created>
  <dcterms:modified xsi:type="dcterms:W3CDTF">2017-07-09T07:19:58Z</dcterms:modified>
</cp:coreProperties>
</file>