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66" r:id="rId3"/>
    <p:sldId id="267" r:id="rId4"/>
    <p:sldId id="331" r:id="rId5"/>
    <p:sldId id="388" r:id="rId6"/>
    <p:sldId id="395" r:id="rId7"/>
    <p:sldId id="288" r:id="rId8"/>
    <p:sldId id="338" r:id="rId9"/>
    <p:sldId id="391" r:id="rId10"/>
    <p:sldId id="392" r:id="rId11"/>
    <p:sldId id="396" r:id="rId12"/>
    <p:sldId id="393" r:id="rId13"/>
    <p:sldId id="356" r:id="rId14"/>
    <p:sldId id="389" r:id="rId15"/>
    <p:sldId id="390" r:id="rId16"/>
    <p:sldId id="387" r:id="rId17"/>
    <p:sldId id="382" r:id="rId18"/>
    <p:sldId id="386"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61" autoAdjust="0"/>
    <p:restoredTop sz="95501" autoAdjust="0"/>
  </p:normalViewPr>
  <p:slideViewPr>
    <p:cSldViewPr>
      <p:cViewPr varScale="1">
        <p:scale>
          <a:sx n="95" d="100"/>
          <a:sy n="95" d="100"/>
        </p:scale>
        <p:origin x="1458" y="90"/>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6/12/2017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802.11-16/1124r0</a:t>
            </a:r>
          </a:p>
        </p:txBody>
      </p:sp>
      <p:sp>
        <p:nvSpPr>
          <p:cNvPr id="13315" name="Rectangle 3"/>
          <p:cNvSpPr>
            <a:spLocks noGrp="1" noChangeArrowheads="1"/>
          </p:cNvSpPr>
          <p:nvPr>
            <p:ph type="dt" sz="quarter" idx="1"/>
          </p:nvPr>
        </p:nvSpPr>
        <p:spPr>
          <a:noFill/>
        </p:spPr>
        <p:txBody>
          <a:bodyPr/>
          <a:lstStyle/>
          <a:p>
            <a:r>
              <a:rPr lang="en-US"/>
              <a:t>September 2016</a:t>
            </a:r>
          </a:p>
        </p:txBody>
      </p:sp>
      <p:sp>
        <p:nvSpPr>
          <p:cNvPr id="13316" name="Rectangle 6"/>
          <p:cNvSpPr>
            <a:spLocks noGrp="1" noChangeArrowheads="1"/>
          </p:cNvSpPr>
          <p:nvPr>
            <p:ph type="ftr" sz="quarter" idx="4"/>
          </p:nvPr>
        </p:nvSpPr>
        <p:spPr>
          <a:noFill/>
        </p:spPr>
        <p:txBody>
          <a:bodyPr/>
          <a:lstStyle/>
          <a:p>
            <a:pPr lvl="4"/>
            <a:r>
              <a:rPr lang="en-US"/>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4</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a:p>
        </p:txBody>
      </p:sp>
    </p:spTree>
    <p:extLst>
      <p:ext uri="{BB962C8B-B14F-4D97-AF65-F5344CB8AC3E}">
        <p14:creationId xmlns:p14="http://schemas.microsoft.com/office/powerpoint/2010/main" val="876490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10"/>
          <p:cNvSpPr>
            <a:spLocks noGrp="1" noChangeArrowheads="1"/>
          </p:cNvSpPr>
          <p:nvPr>
            <p:ph type="sldNum"/>
          </p:nvPr>
        </p:nvSpPr>
        <p:spPr>
          <a:ln/>
        </p:spPr>
        <p:txBody>
          <a:bodyPr/>
          <a:lstStyle/>
          <a:p>
            <a:fld id="{3115A5AF-EDEE-4953-98FB-D20D7E392A85}" type="slidenum">
              <a:rPr lang="en-US" altLang="en-US"/>
              <a:pPr/>
              <a:t>5</a:t>
            </a:fld>
            <a:endParaRPr lang="en-US" altLang="en-US"/>
          </a:p>
        </p:txBody>
      </p:sp>
      <p:sp>
        <p:nvSpPr>
          <p:cNvPr id="5121" name="Text Box 1"/>
          <p:cNvSpPr txBox="1">
            <a:spLocks noChangeArrowheads="1"/>
          </p:cNvSpPr>
          <p:nvPr/>
        </p:nvSpPr>
        <p:spPr bwMode="auto">
          <a:xfrm>
            <a:off x="4398963" y="9555163"/>
            <a:ext cx="3368675" cy="498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lnSpc>
                <a:spcPct val="93000"/>
              </a:lnSpc>
              <a:buClrTx/>
              <a:buFontTx/>
              <a:buNone/>
            </a:pPr>
            <a:fld id="{4630622D-C3D3-4022-AB10-3CE586E8A7F2}" type="slidenum">
              <a:rPr lang="en-US" altLang="en-US" sz="1400">
                <a:solidFill>
                  <a:srgbClr val="000000"/>
                </a:solidFill>
              </a:rPr>
              <a:pPr algn="r">
                <a:lnSpc>
                  <a:spcPct val="93000"/>
                </a:lnSpc>
                <a:buClrTx/>
                <a:buFontTx/>
                <a:buNone/>
              </a:pPr>
              <a:t>5</a:t>
            </a:fld>
            <a:endParaRPr lang="en-US" altLang="en-US" sz="1400">
              <a:solidFill>
                <a:srgbClr val="000000"/>
              </a:solidFill>
            </a:endParaRPr>
          </a:p>
        </p:txBody>
      </p:sp>
      <p:sp>
        <p:nvSpPr>
          <p:cNvPr id="5122" name="Text Box 2"/>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sz="1400" b="1">
                <a:solidFill>
                  <a:srgbClr val="000000"/>
                </a:solidFill>
                <a:ea typeface="MS Gothic" panose="020B0609070205080204" pitchFamily="49" charset="-128"/>
              </a:rPr>
              <a:t>doc.: ec-16-0149-00-00EC</a:t>
            </a:r>
          </a:p>
        </p:txBody>
      </p:sp>
      <p:sp>
        <p:nvSpPr>
          <p:cNvPr id="5123" name="Text Box 3"/>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sz="1400" b="1">
                <a:solidFill>
                  <a:srgbClr val="000000"/>
                </a:solidFill>
                <a:ea typeface="MS Gothic" panose="020B0609070205080204" pitchFamily="49" charset="-128"/>
              </a:rPr>
              <a:t>November 2016</a:t>
            </a:r>
          </a:p>
        </p:txBody>
      </p:sp>
      <p:sp>
        <p:nvSpPr>
          <p:cNvPr id="5124" name="Text Box 4"/>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Dorothy Stanley, HP Enterprise</a:t>
            </a:r>
          </a:p>
        </p:txBody>
      </p:sp>
      <p:sp>
        <p:nvSpPr>
          <p:cNvPr id="5125" name="Text Box 5"/>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Page </a:t>
            </a:r>
            <a:fld id="{E28B3B23-C020-494A-A13E-CAF2F6087A3A}" type="slidenum">
              <a:rPr lang="en-US" altLang="en-US">
                <a:solidFill>
                  <a:srgbClr val="000000"/>
                </a:solidFill>
                <a:ea typeface="MS Gothic" panose="020B0609070205080204" pitchFamily="49" charset="-128"/>
              </a:rPr>
              <a:pPr algn="r">
                <a:buClrTx/>
                <a:buFontTx/>
                <a:buNone/>
              </a:pPr>
              <a:t>5</a:t>
            </a:fld>
            <a:endParaRPr lang="en-US" altLang="en-US">
              <a:solidFill>
                <a:srgbClr val="000000"/>
              </a:solidFill>
              <a:ea typeface="MS Gothic" panose="020B0609070205080204" pitchFamily="49" charset="-128"/>
            </a:endParaRPr>
          </a:p>
        </p:txBody>
      </p:sp>
      <p:sp>
        <p:nvSpPr>
          <p:cNvPr id="5126" name="Rectangle 6"/>
          <p:cNvSpPr txBox="1">
            <a:spLocks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7" name="Text Box 7"/>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935648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34222416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5416038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June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June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smtClean="0"/>
              <a:t>June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June 2017</a:t>
            </a:r>
            <a:endParaRPr lang="en-GB"/>
          </a:p>
        </p:txBody>
      </p:sp>
      <p:sp>
        <p:nvSpPr>
          <p:cNvPr id="6" name="Footer Placeholder 5"/>
          <p:cNvSpPr>
            <a:spLocks noGrp="1"/>
          </p:cNvSpPr>
          <p:nvPr>
            <p:ph type="ftr" idx="11"/>
          </p:nvPr>
        </p:nvSpPr>
        <p:spPr/>
        <p:txBody>
          <a:bodyPr/>
          <a:lstStyle>
            <a:lvl1pPr>
              <a:defRPr/>
            </a:lvl1pPr>
          </a:lstStyle>
          <a:p>
            <a:r>
              <a:rPr lang="en-GB"/>
              <a:t>Rich Kennedy, HP Enterprise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June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June 2017</a:t>
            </a:r>
            <a:endParaRPr lang="en-GB"/>
          </a:p>
        </p:txBody>
      </p:sp>
      <p:sp>
        <p:nvSpPr>
          <p:cNvPr id="4" name="Footer Placeholder 3"/>
          <p:cNvSpPr>
            <a:spLocks noGrp="1"/>
          </p:cNvSpPr>
          <p:nvPr>
            <p:ph type="ftr" idx="11"/>
          </p:nvPr>
        </p:nvSpPr>
        <p:spPr/>
        <p:txBody>
          <a:bodyPr/>
          <a:lstStyle>
            <a:lvl1pPr>
              <a:defRPr/>
            </a:lvl1pPr>
          </a:lstStyle>
          <a:p>
            <a:r>
              <a:rPr lang="en-GB"/>
              <a:t>Rich Kennedy, HP Enterprise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June 2017</a:t>
            </a:r>
            <a:endParaRPr lang="en-GB"/>
          </a:p>
        </p:txBody>
      </p:sp>
      <p:sp>
        <p:nvSpPr>
          <p:cNvPr id="3" name="Footer Placeholder 2"/>
          <p:cNvSpPr>
            <a:spLocks noGrp="1"/>
          </p:cNvSpPr>
          <p:nvPr>
            <p:ph type="ftr" idx="11"/>
          </p:nvPr>
        </p:nvSpPr>
        <p:spPr/>
        <p:txBody>
          <a:bodyPr/>
          <a:lstStyle>
            <a:lvl1pPr>
              <a:defRPr/>
            </a:lvl1pPr>
          </a:lstStyle>
          <a:p>
            <a:r>
              <a:rPr lang="en-GB"/>
              <a:t>Rich Kennedy, HP Enterprise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June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June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June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802.18-17/0081r1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8/dcn/17/18-17-0082-00-0000-canada-ised-5g-consultation.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apps.fcc.gov/edocs_public/attachmatch/DOC-345349A1.docx" TargetMode="External"/><Relationship Id="rId2" Type="http://schemas.openxmlformats.org/officeDocument/2006/relationships/hyperlink" Target="http://www.fiercewireless.com/wireless/trump-says-he-ll-nominate-rosenworcel-for-a-second-fcc-term?utm_medium=nl&amp;utm_source=internal&amp;mrkid=841650&amp;mkt_tok=eyJpIjoiTm1FMU0yRmhOR1ZtTW1OaSIsInQiOiJMQldsaGs1ZlVPdWlFcVIxY21qUmo5ZXRcL0JGNUJuTHJuU2I0aGlJeGtXdkFYckFjamRzZDV1Q01HbitrWDhRUGJmWXBwWm80dktcL1VoaW84cWJHQ0pkbGt0UlhEVnlncTNUdXR6N1BNSWN3UG5xWnUrT0YxSkFOa3RkQlFNYlNrIn0%3D" TargetMode="External"/><Relationship Id="rId1" Type="http://schemas.openxmlformats.org/officeDocument/2006/relationships/slideLayout" Target="../slideLayouts/slideLayout2.xml"/><Relationship Id="rId6" Type="http://schemas.openxmlformats.org/officeDocument/2006/relationships/hyperlink" Target="https://apps.fcc.gov/edocs_public/attachmatch/DOC-345350A1.docx" TargetMode="External"/><Relationship Id="rId5" Type="http://schemas.openxmlformats.org/officeDocument/2006/relationships/hyperlink" Target="https://apps.fcc.gov/edocs_public/attachmatch/DOC-345351A1.docx" TargetMode="External"/><Relationship Id="rId4" Type="http://schemas.openxmlformats.org/officeDocument/2006/relationships/hyperlink" Target="mailto:Robin.Colwell@fcc.gov"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ic.gc.ca/eic/site/smt-gst.nsf/eng/sf11294.html#sA" TargetMode="External"/><Relationship Id="rId2" Type="http://schemas.openxmlformats.org/officeDocument/2006/relationships/hyperlink" Target="http://www.ic.gc.ca/eic/site/smt-gst.nsf/eng/sf11294.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June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smtClean="0">
                <a:latin typeface="Times New Roman" charset="0"/>
              </a:rPr>
              <a:t>June </a:t>
            </a:r>
            <a:r>
              <a:rPr lang="en-US" dirty="0" smtClean="0">
                <a:latin typeface="Times New Roman" charset="0"/>
              </a:rPr>
              <a:t>15</a:t>
            </a:r>
            <a:r>
              <a:rPr lang="en-US" baseline="30000" dirty="0" smtClean="0">
                <a:latin typeface="Times New Roman" charset="0"/>
              </a:rPr>
              <a:t>th</a:t>
            </a:r>
            <a:r>
              <a:rPr lang="en-US" dirty="0" smtClean="0">
                <a:latin typeface="Times New Roman" charset="0"/>
              </a:rPr>
              <a:t> Teleconference </a:t>
            </a:r>
            <a:r>
              <a:rPr lang="en-US" dirty="0" smtClean="0">
                <a:latin typeface="Times New Roman" charset="0"/>
              </a:rPr>
              <a:t>Agenda</a:t>
            </a:r>
            <a:endParaRPr lang="en-GB" dirty="0"/>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2017-06-15</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041994"/>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294" name="Document" r:id="rId4" imgW="8253180" imgH="2531134" progId="Word.Document.8">
                  <p:embed/>
                </p:oleObj>
              </mc:Choice>
              <mc:Fallback>
                <p:oleObj name="Document" r:id="rId4" imgW="8253180" imgH="2531134"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69877" y="693738"/>
            <a:ext cx="8037951" cy="830262"/>
          </a:xfrm>
        </p:spPr>
        <p:txBody>
          <a:bodyPr/>
          <a:lstStyle/>
          <a:p>
            <a:r>
              <a:rPr lang="en-US" sz="3200" dirty="0">
                <a:latin typeface="+mn-lt"/>
              </a:rPr>
              <a:t>ISED </a:t>
            </a:r>
            <a:r>
              <a:rPr lang="en-US" dirty="0" smtClean="0">
                <a:latin typeface="+mn-lt"/>
              </a:rPr>
              <a:t>Decision Parameters</a:t>
            </a:r>
            <a:endParaRPr lang="en-US" sz="3200" dirty="0">
              <a:latin typeface="+mn-lt"/>
            </a:endParaRPr>
          </a:p>
        </p:txBody>
      </p:sp>
      <p:graphicFrame>
        <p:nvGraphicFramePr>
          <p:cNvPr id="5" name="Table 4"/>
          <p:cNvGraphicFramePr>
            <a:graphicFrameLocks noGrp="1"/>
          </p:cNvGraphicFramePr>
          <p:nvPr>
            <p:extLst>
              <p:ext uri="{D42A27DB-BD31-4B8C-83A1-F6EECF244321}">
                <p14:modId xmlns:p14="http://schemas.microsoft.com/office/powerpoint/2010/main" val="2327215500"/>
              </p:ext>
            </p:extLst>
          </p:nvPr>
        </p:nvGraphicFramePr>
        <p:xfrm>
          <a:off x="965200" y="1447800"/>
          <a:ext cx="7242629" cy="4961367"/>
        </p:xfrm>
        <a:graphic>
          <a:graphicData uri="http://schemas.openxmlformats.org/drawingml/2006/table">
            <a:tbl>
              <a:tblPr/>
              <a:tblGrid>
                <a:gridCol w="1225368"/>
                <a:gridCol w="1038163"/>
                <a:gridCol w="1131765"/>
                <a:gridCol w="1131765"/>
                <a:gridCol w="1131765"/>
                <a:gridCol w="1583803"/>
              </a:tblGrid>
              <a:tr h="318563">
                <a:tc gridSpan="6">
                  <a:txBody>
                    <a:bodyPr/>
                    <a:lstStyle/>
                    <a:p>
                      <a:r>
                        <a:rPr lang="en-US" sz="1600" dirty="0"/>
                        <a:t>Table 1: Technical requirements for HPODs</a:t>
                      </a:r>
                    </a:p>
                  </a:txBody>
                  <a:tcPr marL="79661" marR="79661" marT="39831" marB="39831" anchor="ctr">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179742">
                <a:tc>
                  <a:txBody>
                    <a:bodyPr/>
                    <a:lstStyle/>
                    <a:p>
                      <a:pPr algn="l" fontAlgn="t"/>
                      <a:r>
                        <a:rPr lang="en-US" sz="1600" dirty="0">
                          <a:effectLst/>
                        </a:rPr>
                        <a:t>Type of device</a:t>
                      </a:r>
                    </a:p>
                  </a:txBody>
                  <a:tcPr marL="66384" marR="66384" marT="66384" marB="66384">
                    <a:lnL>
                      <a:noFill/>
                    </a:lnL>
                    <a:lnR>
                      <a:noFill/>
                    </a:lnR>
                    <a:lnB w="9525" cap="flat" cmpd="sng" algn="ctr">
                      <a:solidFill>
                        <a:srgbClr val="DDDDDD"/>
                      </a:solidFill>
                      <a:prstDash val="solid"/>
                      <a:round/>
                      <a:headEnd type="none" w="med" len="med"/>
                      <a:tailEnd type="none" w="med" len="med"/>
                    </a:lnB>
                    <a:solidFill>
                      <a:srgbClr val="D9EDF7"/>
                    </a:solidFill>
                  </a:tcPr>
                </a:tc>
                <a:tc>
                  <a:txBody>
                    <a:bodyPr/>
                    <a:lstStyle/>
                    <a:p>
                      <a:pPr algn="l" fontAlgn="t"/>
                      <a:r>
                        <a:rPr lang="en-US" sz="1600">
                          <a:effectLst/>
                        </a:rPr>
                        <a:t>Maximum conducted power</a:t>
                      </a:r>
                    </a:p>
                  </a:txBody>
                  <a:tcPr marL="66384" marR="66384" marT="66384" marB="6638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D9EDF7"/>
                    </a:solidFill>
                  </a:tcPr>
                </a:tc>
                <a:tc>
                  <a:txBody>
                    <a:bodyPr/>
                    <a:lstStyle/>
                    <a:p>
                      <a:pPr algn="l" fontAlgn="t"/>
                      <a:r>
                        <a:rPr lang="en-US" sz="1600">
                          <a:effectLst/>
                        </a:rPr>
                        <a:t>Maximum antenna gain</a:t>
                      </a:r>
                    </a:p>
                  </a:txBody>
                  <a:tcPr marL="66384" marR="66384" marT="66384" marB="6638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D9EDF7"/>
                    </a:solidFill>
                  </a:tcPr>
                </a:tc>
                <a:tc>
                  <a:txBody>
                    <a:bodyPr/>
                    <a:lstStyle/>
                    <a:p>
                      <a:pPr algn="l" fontAlgn="t"/>
                      <a:r>
                        <a:rPr lang="en-US" sz="1600">
                          <a:effectLst/>
                        </a:rPr>
                        <a:t>Maximum power spectral density</a:t>
                      </a:r>
                    </a:p>
                  </a:txBody>
                  <a:tcPr marL="66384" marR="66384" marT="66384" marB="6638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D9EDF7"/>
                    </a:solidFill>
                  </a:tcPr>
                </a:tc>
                <a:tc>
                  <a:txBody>
                    <a:bodyPr/>
                    <a:lstStyle/>
                    <a:p>
                      <a:pPr algn="l" fontAlgn="t"/>
                      <a:r>
                        <a:rPr lang="en-US" sz="1600">
                          <a:effectLst/>
                        </a:rPr>
                        <a:t>Vertical elevation mask (from the horizon)</a:t>
                      </a:r>
                    </a:p>
                  </a:txBody>
                  <a:tcPr marL="66384" marR="66384" marT="66384" marB="6638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D9EDF7"/>
                    </a:solidFill>
                  </a:tcPr>
                </a:tc>
                <a:tc>
                  <a:txBody>
                    <a:bodyPr/>
                    <a:lstStyle/>
                    <a:p>
                      <a:pPr algn="l" fontAlgn="t"/>
                      <a:r>
                        <a:rPr lang="en-US" sz="1600" dirty="0">
                          <a:effectLst/>
                        </a:rPr>
                        <a:t>Maximum out-of-band emission</a:t>
                      </a:r>
                    </a:p>
                  </a:txBody>
                  <a:tcPr marL="66384" marR="66384" marT="66384" marB="6638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D9EDF7"/>
                    </a:solidFill>
                  </a:tcPr>
                </a:tc>
              </a:tr>
              <a:tr h="1331328">
                <a:tc>
                  <a:txBody>
                    <a:bodyPr/>
                    <a:lstStyle/>
                    <a:p>
                      <a:pPr algn="l" fontAlgn="t"/>
                      <a:r>
                        <a:rPr lang="en-US" sz="1600">
                          <a:effectLst/>
                        </a:rPr>
                        <a:t>Outdoor</a:t>
                      </a:r>
                    </a:p>
                  </a:txBody>
                  <a:tcPr marL="66384" marR="66384" marT="66384" marB="6638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D9EDF7"/>
                    </a:solidFill>
                  </a:tcPr>
                </a:tc>
                <a:tc>
                  <a:txBody>
                    <a:bodyPr/>
                    <a:lstStyle/>
                    <a:p>
                      <a:pPr fontAlgn="t"/>
                      <a:r>
                        <a:rPr lang="en-US" sz="1600">
                          <a:effectLst/>
                        </a:rPr>
                        <a:t>1 Watt</a:t>
                      </a:r>
                    </a:p>
                  </a:txBody>
                  <a:tcPr marL="66384" marR="66384" marT="66384" marB="6638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fontAlgn="t"/>
                      <a:r>
                        <a:rPr lang="en-US" sz="1600">
                          <a:effectLst/>
                        </a:rPr>
                        <a:t>6 dBi</a:t>
                      </a:r>
                    </a:p>
                  </a:txBody>
                  <a:tcPr marL="66384" marR="66384" marT="66384" marB="6638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fontAlgn="t"/>
                      <a:r>
                        <a:rPr lang="en-US" sz="1600">
                          <a:effectLst/>
                        </a:rPr>
                        <a:t>17 dBm/MHz</a:t>
                      </a:r>
                    </a:p>
                  </a:txBody>
                  <a:tcPr marL="66384" marR="66384" marT="66384" marB="6638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fontAlgn="t"/>
                      <a:r>
                        <a:rPr lang="en-US" sz="1600">
                          <a:effectLst/>
                        </a:rPr>
                        <a:t>Maximum 125 mW (e.i.r.p.) above 30 degrees</a:t>
                      </a:r>
                    </a:p>
                  </a:txBody>
                  <a:tcPr marL="66384" marR="66384" marT="66384" marB="6638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fontAlgn="t"/>
                      <a:r>
                        <a:rPr lang="en-US" sz="1600" dirty="0">
                          <a:effectLst/>
                        </a:rPr>
                        <a:t>-27 </a:t>
                      </a:r>
                      <a:r>
                        <a:rPr lang="en-US" sz="1600" dirty="0" err="1">
                          <a:effectLst/>
                        </a:rPr>
                        <a:t>dBm</a:t>
                      </a:r>
                      <a:r>
                        <a:rPr lang="en-US" sz="1600" dirty="0">
                          <a:effectLst/>
                        </a:rPr>
                        <a:t>/MHz </a:t>
                      </a:r>
                      <a:r>
                        <a:rPr lang="en-US" sz="1600" dirty="0" err="1">
                          <a:effectLst/>
                        </a:rPr>
                        <a:t>e.i.r.p</a:t>
                      </a:r>
                      <a:endParaRPr lang="en-US" sz="1600" dirty="0">
                        <a:effectLst/>
                      </a:endParaRPr>
                    </a:p>
                  </a:txBody>
                  <a:tcPr marL="66384" marR="66384" marT="66384" marB="6638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r h="754187">
                <a:tc>
                  <a:txBody>
                    <a:bodyPr/>
                    <a:lstStyle/>
                    <a:p>
                      <a:pPr algn="l" fontAlgn="t"/>
                      <a:r>
                        <a:rPr lang="en-US" sz="1600">
                          <a:effectLst/>
                        </a:rPr>
                        <a:t>Indoor</a:t>
                      </a:r>
                    </a:p>
                  </a:txBody>
                  <a:tcPr marL="66384" marR="66384" marT="66384" marB="6638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D9EDF7"/>
                    </a:solidFill>
                  </a:tcPr>
                </a:tc>
                <a:tc>
                  <a:txBody>
                    <a:bodyPr/>
                    <a:lstStyle/>
                    <a:p>
                      <a:pPr fontAlgn="t"/>
                      <a:r>
                        <a:rPr lang="en-US" sz="1600">
                          <a:effectLst/>
                        </a:rPr>
                        <a:t>1 Watt</a:t>
                      </a:r>
                    </a:p>
                  </a:txBody>
                  <a:tcPr marL="66384" marR="66384" marT="66384" marB="6638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fontAlgn="t"/>
                      <a:r>
                        <a:rPr lang="en-US" sz="1600">
                          <a:effectLst/>
                        </a:rPr>
                        <a:t>6 dBi</a:t>
                      </a:r>
                    </a:p>
                  </a:txBody>
                  <a:tcPr marL="66384" marR="66384" marT="66384" marB="6638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fontAlgn="t"/>
                      <a:r>
                        <a:rPr lang="en-US" sz="1600">
                          <a:effectLst/>
                        </a:rPr>
                        <a:t>17 dBm/MHz</a:t>
                      </a:r>
                    </a:p>
                  </a:txBody>
                  <a:tcPr marL="66384" marR="66384" marT="66384" marB="6638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fontAlgn="t"/>
                      <a:r>
                        <a:rPr lang="en-US" sz="1600">
                          <a:effectLst/>
                        </a:rPr>
                        <a:t>N/A</a:t>
                      </a:r>
                    </a:p>
                  </a:txBody>
                  <a:tcPr marL="66384" marR="66384" marT="66384" marB="6638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fontAlgn="t"/>
                      <a:r>
                        <a:rPr lang="en-US" sz="1600">
                          <a:effectLst/>
                        </a:rPr>
                        <a:t>-27 dBm/MHz e.i.r.p</a:t>
                      </a:r>
                    </a:p>
                  </a:txBody>
                  <a:tcPr marL="66384" marR="66384" marT="66384" marB="6638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r h="1331328">
                <a:tc>
                  <a:txBody>
                    <a:bodyPr/>
                    <a:lstStyle/>
                    <a:p>
                      <a:pPr algn="l" fontAlgn="t"/>
                      <a:r>
                        <a:rPr lang="en-US" sz="1600" dirty="0">
                          <a:effectLst/>
                        </a:rPr>
                        <a:t>Point-to-Point System</a:t>
                      </a:r>
                    </a:p>
                  </a:txBody>
                  <a:tcPr marL="66384" marR="66384" marT="66384" marB="66384">
                    <a:lnL>
                      <a:noFill/>
                    </a:lnL>
                    <a:lnR>
                      <a:noFill/>
                    </a:lnR>
                    <a:lnT w="9525" cap="flat" cmpd="sng" algn="ctr">
                      <a:solidFill>
                        <a:srgbClr val="DDDDDD"/>
                      </a:solidFill>
                      <a:prstDash val="solid"/>
                      <a:round/>
                      <a:headEnd type="none" w="med" len="med"/>
                      <a:tailEnd type="none" w="med" len="med"/>
                    </a:lnT>
                    <a:lnB>
                      <a:noFill/>
                    </a:lnB>
                    <a:solidFill>
                      <a:srgbClr val="D9EDF7"/>
                    </a:solidFill>
                  </a:tcPr>
                </a:tc>
                <a:tc>
                  <a:txBody>
                    <a:bodyPr/>
                    <a:lstStyle/>
                    <a:p>
                      <a:pPr fontAlgn="t"/>
                      <a:r>
                        <a:rPr lang="en-US" sz="1600">
                          <a:effectLst/>
                        </a:rPr>
                        <a:t>1 Watt</a:t>
                      </a:r>
                    </a:p>
                  </a:txBody>
                  <a:tcPr marL="66384" marR="66384" marT="66384" marB="66384">
                    <a:lnL>
                      <a:noFill/>
                    </a:lnL>
                    <a:lnR>
                      <a:noFill/>
                    </a:lnR>
                    <a:lnT w="9525" cap="flat" cmpd="sng" algn="ctr">
                      <a:solidFill>
                        <a:srgbClr val="DDDDDD"/>
                      </a:solidFill>
                      <a:prstDash val="solid"/>
                      <a:round/>
                      <a:headEnd type="none" w="med" len="med"/>
                      <a:tailEnd type="none" w="med" len="med"/>
                    </a:lnT>
                    <a:lnB>
                      <a:noFill/>
                    </a:lnB>
                    <a:solidFill>
                      <a:srgbClr val="FFFFFF"/>
                    </a:solidFill>
                  </a:tcPr>
                </a:tc>
                <a:tc>
                  <a:txBody>
                    <a:bodyPr/>
                    <a:lstStyle/>
                    <a:p>
                      <a:pPr fontAlgn="t"/>
                      <a:r>
                        <a:rPr lang="en-US" sz="1600">
                          <a:effectLst/>
                        </a:rPr>
                        <a:t>23 dBi</a:t>
                      </a:r>
                    </a:p>
                  </a:txBody>
                  <a:tcPr marL="66384" marR="66384" marT="66384" marB="66384">
                    <a:lnL>
                      <a:noFill/>
                    </a:lnL>
                    <a:lnR>
                      <a:noFill/>
                    </a:lnR>
                    <a:lnT w="9525" cap="flat" cmpd="sng" algn="ctr">
                      <a:solidFill>
                        <a:srgbClr val="DDDDDD"/>
                      </a:solidFill>
                      <a:prstDash val="solid"/>
                      <a:round/>
                      <a:headEnd type="none" w="med" len="med"/>
                      <a:tailEnd type="none" w="med" len="med"/>
                    </a:lnT>
                    <a:lnB>
                      <a:noFill/>
                    </a:lnB>
                    <a:solidFill>
                      <a:srgbClr val="FFFFFF"/>
                    </a:solidFill>
                  </a:tcPr>
                </a:tc>
                <a:tc>
                  <a:txBody>
                    <a:bodyPr/>
                    <a:lstStyle/>
                    <a:p>
                      <a:pPr fontAlgn="t"/>
                      <a:r>
                        <a:rPr lang="en-US" sz="1600">
                          <a:effectLst/>
                        </a:rPr>
                        <a:t>17 dBm/MHz</a:t>
                      </a:r>
                    </a:p>
                  </a:txBody>
                  <a:tcPr marL="66384" marR="66384" marT="66384" marB="66384">
                    <a:lnL>
                      <a:noFill/>
                    </a:lnL>
                    <a:lnR>
                      <a:noFill/>
                    </a:lnR>
                    <a:lnT w="9525" cap="flat" cmpd="sng" algn="ctr">
                      <a:solidFill>
                        <a:srgbClr val="DDDDDD"/>
                      </a:solidFill>
                      <a:prstDash val="solid"/>
                      <a:round/>
                      <a:headEnd type="none" w="med" len="med"/>
                      <a:tailEnd type="none" w="med" len="med"/>
                    </a:lnT>
                    <a:lnB>
                      <a:noFill/>
                    </a:lnB>
                    <a:solidFill>
                      <a:srgbClr val="FFFFFF"/>
                    </a:solidFill>
                  </a:tcPr>
                </a:tc>
                <a:tc>
                  <a:txBody>
                    <a:bodyPr/>
                    <a:lstStyle/>
                    <a:p>
                      <a:pPr fontAlgn="t"/>
                      <a:r>
                        <a:rPr lang="en-US" sz="1600">
                          <a:effectLst/>
                        </a:rPr>
                        <a:t>Maximum 125 mW (e.i.r.p.) above 30 degrees</a:t>
                      </a:r>
                    </a:p>
                  </a:txBody>
                  <a:tcPr marL="66384" marR="66384" marT="66384" marB="66384">
                    <a:lnL>
                      <a:noFill/>
                    </a:lnL>
                    <a:lnR>
                      <a:noFill/>
                    </a:lnR>
                    <a:lnT w="9525" cap="flat" cmpd="sng" algn="ctr">
                      <a:solidFill>
                        <a:srgbClr val="DDDDDD"/>
                      </a:solidFill>
                      <a:prstDash val="solid"/>
                      <a:round/>
                      <a:headEnd type="none" w="med" len="med"/>
                      <a:tailEnd type="none" w="med" len="med"/>
                    </a:lnT>
                    <a:lnB>
                      <a:noFill/>
                    </a:lnB>
                    <a:solidFill>
                      <a:srgbClr val="FFFFFF"/>
                    </a:solidFill>
                  </a:tcPr>
                </a:tc>
                <a:tc>
                  <a:txBody>
                    <a:bodyPr/>
                    <a:lstStyle/>
                    <a:p>
                      <a:pPr fontAlgn="t"/>
                      <a:r>
                        <a:rPr lang="en-US" sz="1600" dirty="0">
                          <a:effectLst/>
                        </a:rPr>
                        <a:t>-27 </a:t>
                      </a:r>
                      <a:r>
                        <a:rPr lang="en-US" sz="1600" dirty="0" err="1">
                          <a:effectLst/>
                        </a:rPr>
                        <a:t>dBm</a:t>
                      </a:r>
                      <a:r>
                        <a:rPr lang="en-US" sz="1600" dirty="0">
                          <a:effectLst/>
                        </a:rPr>
                        <a:t>/MHz </a:t>
                      </a:r>
                      <a:r>
                        <a:rPr lang="en-US" sz="1600" dirty="0" err="1">
                          <a:effectLst/>
                        </a:rPr>
                        <a:t>e.i.r.p</a:t>
                      </a:r>
                      <a:endParaRPr lang="en-US" sz="1600" dirty="0">
                        <a:effectLst/>
                      </a:endParaRPr>
                    </a:p>
                  </a:txBody>
                  <a:tcPr marL="66384" marR="66384" marT="66384" marB="66384">
                    <a:lnL>
                      <a:noFill/>
                    </a:lnL>
                    <a:lnR>
                      <a:noFill/>
                    </a:lnR>
                    <a:lnT w="9525" cap="flat" cmpd="sng" algn="ctr">
                      <a:solidFill>
                        <a:srgbClr val="DDDDDD"/>
                      </a:solidFill>
                      <a:prstDash val="solid"/>
                      <a:round/>
                      <a:headEnd type="none" w="med" len="med"/>
                      <a:tailEnd type="none" w="med" len="med"/>
                    </a:lnT>
                    <a:lnB>
                      <a:noFill/>
                    </a:lnB>
                    <a:solidFill>
                      <a:srgbClr val="FFFFFF"/>
                    </a:solidFill>
                  </a:tcPr>
                </a:tc>
              </a:tr>
            </a:tbl>
          </a:graphicData>
        </a:graphic>
      </p:graphicFrame>
      <p:sp>
        <p:nvSpPr>
          <p:cNvPr id="6" name="Rectangle 1"/>
          <p:cNvSpPr>
            <a:spLocks noChangeArrowheads="1"/>
          </p:cNvSpPr>
          <p:nvPr/>
        </p:nvSpPr>
        <p:spPr bwMode="auto">
          <a:xfrm>
            <a:off x="965200" y="12319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925697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ISED </a:t>
            </a:r>
            <a:r>
              <a:rPr lang="en-US" sz="3600" dirty="0"/>
              <a:t>consultation on </a:t>
            </a:r>
            <a:r>
              <a:rPr lang="en-US" sz="3600" dirty="0" smtClean="0"/>
              <a:t>5G</a:t>
            </a:r>
            <a:endParaRPr lang="en-US" sz="36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400" b="1" dirty="0" smtClean="0"/>
              <a:t>New </a:t>
            </a:r>
            <a:r>
              <a:rPr lang="en-US" sz="2400" b="1" dirty="0"/>
              <a:t>consultation on 5G</a:t>
            </a:r>
          </a:p>
          <a:p>
            <a:pPr marL="800100" lvl="1" indent="-342900">
              <a:buFont typeface="Arial" panose="020B0604020202020204" pitchFamily="34" charset="0"/>
              <a:buChar char="•"/>
            </a:pPr>
            <a:r>
              <a:rPr lang="en-US" dirty="0">
                <a:hlinkClick r:id="rId2"/>
              </a:rPr>
              <a:t>https://</a:t>
            </a:r>
            <a:r>
              <a:rPr lang="en-US" dirty="0" smtClean="0">
                <a:hlinkClick r:id="rId2"/>
              </a:rPr>
              <a:t>mentor.ieee.org/802.18/dcn/17/18-17-0082-00-0000-canada-ised-5g-consultation.pdf</a:t>
            </a:r>
            <a:r>
              <a:rPr lang="en-US" dirty="0" smtClean="0"/>
              <a:t>  </a:t>
            </a:r>
          </a:p>
          <a:p>
            <a:pPr marL="800100" lvl="1" indent="-342900">
              <a:buFont typeface="Arial" panose="020B0604020202020204" pitchFamily="34" charset="0"/>
              <a:buChar char="•"/>
            </a:pPr>
            <a:r>
              <a:rPr lang="en-US" dirty="0" smtClean="0"/>
              <a:t>Includes </a:t>
            </a:r>
            <a:r>
              <a:rPr lang="en-US" sz="2000" dirty="0"/>
              <a:t>64-71 </a:t>
            </a:r>
            <a:r>
              <a:rPr lang="en-US" sz="2000" dirty="0" smtClean="0"/>
              <a:t>GHz</a:t>
            </a:r>
          </a:p>
          <a:p>
            <a:pPr marL="800100" lvl="1" indent="-342900">
              <a:buFont typeface="Arial" panose="020B0604020202020204" pitchFamily="34" charset="0"/>
              <a:buChar char="•"/>
            </a:pPr>
            <a:r>
              <a:rPr lang="en-US" dirty="0" smtClean="0"/>
              <a:t>Deadline: August 4, 2017</a:t>
            </a:r>
            <a:endParaRPr lang="en-US" sz="2000" dirty="0"/>
          </a:p>
          <a:p>
            <a:endParaRPr lang="en-US" dirty="0"/>
          </a:p>
        </p:txBody>
      </p:sp>
    </p:spTree>
    <p:extLst>
      <p:ext uri="{BB962C8B-B14F-4D97-AF65-F5344CB8AC3E}">
        <p14:creationId xmlns:p14="http://schemas.microsoft.com/office/powerpoint/2010/main" val="25097971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mn-lt"/>
              </a:rPr>
              <a:t>Amtrak Waiver Request</a:t>
            </a:r>
            <a:endParaRPr lang="en-US" sz="3600" dirty="0">
              <a:latin typeface="+mn-lt"/>
            </a:endParaRPr>
          </a:p>
        </p:txBody>
      </p:sp>
      <p:sp>
        <p:nvSpPr>
          <p:cNvPr id="3" name="Content Placeholder 2"/>
          <p:cNvSpPr>
            <a:spLocks noGrp="1"/>
          </p:cNvSpPr>
          <p:nvPr>
            <p:ph idx="1"/>
          </p:nvPr>
        </p:nvSpPr>
        <p:spPr>
          <a:xfrm>
            <a:off x="685800" y="1751013"/>
            <a:ext cx="7770813" cy="4725987"/>
          </a:xfrm>
        </p:spPr>
        <p:txBody>
          <a:bodyPr>
            <a:normAutofit fontScale="77500" lnSpcReduction="20000"/>
          </a:bodyPr>
          <a:lstStyle/>
          <a:p>
            <a:pPr>
              <a:buFont typeface="Arial" panose="020B0604020202020204" pitchFamily="34" charset="0"/>
              <a:buChar char="•"/>
            </a:pPr>
            <a:r>
              <a:rPr lang="en-US" b="1" dirty="0" smtClean="0"/>
              <a:t>FCC </a:t>
            </a:r>
            <a:r>
              <a:rPr lang="en-US" b="1" dirty="0" smtClean="0">
                <a:solidFill>
                  <a:srgbClr val="FF0000"/>
                </a:solidFill>
              </a:rPr>
              <a:t>granted </a:t>
            </a:r>
            <a:r>
              <a:rPr lang="en-US" b="1" dirty="0">
                <a:solidFill>
                  <a:srgbClr val="FF0000"/>
                </a:solidFill>
              </a:rPr>
              <a:t>the waiver </a:t>
            </a:r>
            <a:r>
              <a:rPr lang="en-US" b="1" dirty="0"/>
              <a:t>that Amtrak requested (to use the technical parameters applicable to point-to-point operations in the U-NII-1 and U-NII-3 </a:t>
            </a:r>
            <a:r>
              <a:rPr lang="en-US" b="1" dirty="0" smtClean="0"/>
              <a:t>bands) with these restrictions:</a:t>
            </a:r>
          </a:p>
          <a:p>
            <a:pPr marL="0" indent="0">
              <a:buNone/>
            </a:pPr>
            <a:endParaRPr lang="en-US" b="1" dirty="0" smtClean="0"/>
          </a:p>
          <a:p>
            <a:pPr marL="234950" lvl="1" indent="0">
              <a:buNone/>
            </a:pPr>
            <a:r>
              <a:rPr lang="en-US" dirty="0"/>
              <a:t>1.) The total number of stations, including both trackside and train-based stations, operating pursuant to the waiver must be fewer than 1,000.</a:t>
            </a:r>
          </a:p>
          <a:p>
            <a:pPr marL="234950" lvl="1" indent="0">
              <a:buNone/>
            </a:pPr>
            <a:r>
              <a:rPr lang="en-US" dirty="0"/>
              <a:t>2.) Stations operating under the waiver are only permitted to operate within the right-of-way along the Boston-to-Washington, D.C. segment of Amtrak’s Northeast Corridor.</a:t>
            </a:r>
          </a:p>
          <a:p>
            <a:pPr marL="234950" lvl="1" indent="0">
              <a:buNone/>
            </a:pPr>
            <a:r>
              <a:rPr lang="en-US" dirty="0"/>
              <a:t>3.) Communication is only permitted from trackside stations to train-based stations – no direct-to-consumer connections are permitted.</a:t>
            </a:r>
          </a:p>
          <a:p>
            <a:pPr marL="234950" lvl="1" indent="0">
              <a:buNone/>
            </a:pPr>
            <a:r>
              <a:rPr lang="en-US" dirty="0"/>
              <a:t>4.) Amtrak must use equipment that is certified to meet the Commission’s technical rules for point-to-point operation.</a:t>
            </a:r>
          </a:p>
          <a:p>
            <a:pPr marL="234950" lvl="1" indent="0">
              <a:buNone/>
            </a:pPr>
            <a:r>
              <a:rPr lang="en-US" dirty="0"/>
              <a:t>5.) No data transmission is permitted from a trackside station unless a train is in position to receive the data transmission.</a:t>
            </a:r>
          </a:p>
          <a:p>
            <a:pPr marL="234950" lvl="1" indent="0">
              <a:buNone/>
            </a:pPr>
            <a:r>
              <a:rPr lang="en-US" dirty="0"/>
              <a:t>6.) No more than 50 train-based radios are permitted to transmit simultaneously along the entire authorized service area.</a:t>
            </a:r>
          </a:p>
          <a:p>
            <a:pPr marL="234950" lvl="1" indent="0">
              <a:buNone/>
            </a:pPr>
            <a:r>
              <a:rPr lang="en-US" dirty="0"/>
              <a:t>7.) Amtrak must report to the Commission any instances of harmful interference and shall be required to cease operations until the conditions causing the interference are corrected</a:t>
            </a:r>
            <a:r>
              <a:rPr lang="en-US" dirty="0" smtClean="0"/>
              <a:t>.</a:t>
            </a:r>
            <a:endParaRPr lang="en-US" dirty="0"/>
          </a:p>
        </p:txBody>
      </p:sp>
    </p:spTree>
    <p:extLst>
      <p:ext uri="{BB962C8B-B14F-4D97-AF65-F5344CB8AC3E}">
        <p14:creationId xmlns:p14="http://schemas.microsoft.com/office/powerpoint/2010/main" val="23278114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a:t>EU Updates</a:t>
            </a:r>
          </a:p>
        </p:txBody>
      </p:sp>
      <p:sp>
        <p:nvSpPr>
          <p:cNvPr id="18435" name="Content Placeholder 2"/>
          <p:cNvSpPr>
            <a:spLocks noGrp="1"/>
          </p:cNvSpPr>
          <p:nvPr>
            <p:ph idx="1"/>
          </p:nvPr>
        </p:nvSpPr>
        <p:spPr>
          <a:xfrm>
            <a:off x="685801" y="1676400"/>
            <a:ext cx="7770812" cy="3204374"/>
          </a:xfrm>
        </p:spPr>
        <p:txBody>
          <a:bodyPr/>
          <a:lstStyle/>
          <a:p>
            <a:pPr>
              <a:buFont typeface="Arial" panose="020B0604020202020204" pitchFamily="34" charset="0"/>
              <a:buChar char="•"/>
            </a:pPr>
            <a:r>
              <a:rPr lang="en-US" altLang="en-US" dirty="0" smtClean="0"/>
              <a:t>EN 301 893 v2.1.1 is </a:t>
            </a:r>
            <a:r>
              <a:rPr lang="en-US" altLang="en-US" dirty="0" smtClean="0"/>
              <a:t>Published in the 9-June OJEU</a:t>
            </a:r>
            <a:endParaRPr lang="en-US" altLang="en-US" dirty="0" smtClean="0"/>
          </a:p>
          <a:p>
            <a:pPr lvl="1">
              <a:buFont typeface="Arial" panose="020B0604020202020204" pitchFamily="34" charset="0"/>
              <a:buChar char="•"/>
            </a:pPr>
            <a:r>
              <a:rPr lang="en-US" altLang="en-US" dirty="0" smtClean="0"/>
              <a:t>V1.8.1 still in the OJEU</a:t>
            </a:r>
          </a:p>
          <a:p>
            <a:pPr lvl="1">
              <a:buFont typeface="Arial" panose="020B0604020202020204" pitchFamily="34" charset="0"/>
              <a:buChar char="•"/>
            </a:pPr>
            <a:r>
              <a:rPr lang="en-US" altLang="en-US" dirty="0" smtClean="0"/>
              <a:t>Note that enables use of </a:t>
            </a:r>
            <a:r>
              <a:rPr lang="en-US" altLang="en-US" dirty="0" smtClean="0"/>
              <a:t>v2.1.1 </a:t>
            </a:r>
            <a:r>
              <a:rPr lang="en-US" altLang="en-US" dirty="0" smtClean="0"/>
              <a:t>with </a:t>
            </a:r>
            <a:r>
              <a:rPr lang="en-US" altLang="en-US" dirty="0" smtClean="0"/>
              <a:t>Adaptivity clause from v1.8.1 </a:t>
            </a:r>
            <a:endParaRPr lang="en-US" altLang="en-US" dirty="0" smtClean="0"/>
          </a:p>
        </p:txBody>
      </p:sp>
      <p:sp>
        <p:nvSpPr>
          <p:cNvPr id="4" name="Date Placeholder 3"/>
          <p:cNvSpPr>
            <a:spLocks noGrp="1"/>
          </p:cNvSpPr>
          <p:nvPr>
            <p:ph type="dt" sz="quarter" idx="4294967295"/>
          </p:nvPr>
        </p:nvSpPr>
        <p:spPr>
          <a:xfrm>
            <a:off x="696912" y="333375"/>
            <a:ext cx="1665287" cy="276225"/>
          </a:xfrm>
          <a:prstGeom prst="rect">
            <a:avLst/>
          </a:prstGeom>
        </p:spPr>
        <p:txBody>
          <a:bodyPr/>
          <a:lstStyle/>
          <a:p>
            <a:pPr>
              <a:defRPr/>
            </a:pPr>
            <a:r>
              <a:rPr lang="en-US" smtClean="0"/>
              <a:t>June 2017</a:t>
            </a:r>
            <a:endParaRPr lang="en-US" dirty="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A9230BD-457E-424A-811D-1AACE35807B2}" type="slidenum">
              <a:rPr lang="en-US" altLang="en-US" sz="1200" b="0" smtClean="0"/>
              <a:pPr>
                <a:spcBef>
                  <a:spcPct val="0"/>
                </a:spcBef>
                <a:buFontTx/>
                <a:buNone/>
              </a:pPr>
              <a:t>13</a:t>
            </a:fld>
            <a:endParaRPr lang="en-US" altLang="en-US" sz="1200" b="0"/>
          </a:p>
        </p:txBody>
      </p:sp>
      <p:sp>
        <p:nvSpPr>
          <p:cNvPr id="2" name="Footer Placeholder 1"/>
          <p:cNvSpPr>
            <a:spLocks noGrp="1"/>
          </p:cNvSpPr>
          <p:nvPr>
            <p:ph type="ftr" idx="14"/>
          </p:nvPr>
        </p:nvSpPr>
        <p:spPr/>
        <p:txBody>
          <a:bodyPr/>
          <a:lstStyle/>
          <a:p>
            <a:r>
              <a:rPr lang="en-GB"/>
              <a:t>Rich Kennedy, HP Enterprise</a:t>
            </a:r>
            <a:endParaRPr lang="en-GB" dirty="0"/>
          </a:p>
        </p:txBody>
      </p:sp>
      <p:pic>
        <p:nvPicPr>
          <p:cNvPr id="4098" name="Picture 2"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0421" y="3124200"/>
            <a:ext cx="5667179" cy="3205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97142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APAC </a:t>
            </a:r>
            <a:r>
              <a:rPr lang="en-US" altLang="en-US" dirty="0"/>
              <a:t>Updates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Singapore IMDA’s </a:t>
            </a:r>
            <a:r>
              <a:rPr lang="en-US" dirty="0" smtClean="0"/>
              <a:t>consultation</a:t>
            </a:r>
          </a:p>
          <a:p>
            <a:pPr lvl="1">
              <a:buFont typeface="Arial" panose="020B0604020202020204" pitchFamily="34" charset="0"/>
              <a:buChar char="•"/>
            </a:pPr>
            <a:r>
              <a:rPr lang="en-US" dirty="0"/>
              <a:t>5G mobile services and networks</a:t>
            </a:r>
          </a:p>
          <a:p>
            <a:pPr lvl="1">
              <a:buFont typeface="Arial" panose="020B0604020202020204" pitchFamily="34" charset="0"/>
              <a:buChar char="•"/>
            </a:pPr>
            <a:r>
              <a:rPr lang="en-US" dirty="0" smtClean="0"/>
              <a:t>Comments deadline: July 7, 2017</a:t>
            </a:r>
            <a:endParaRPr lang="en-US" dirty="0"/>
          </a:p>
          <a:p>
            <a:pPr>
              <a:buFont typeface="Arial" panose="020B0604020202020204" pitchFamily="34" charset="0"/>
              <a:buChar char="•"/>
            </a:pPr>
            <a:r>
              <a:rPr lang="en-US" dirty="0"/>
              <a:t>India TRAI’s </a:t>
            </a:r>
            <a:r>
              <a:rPr lang="en-US" dirty="0" smtClean="0"/>
              <a:t>consultation</a:t>
            </a:r>
          </a:p>
          <a:p>
            <a:pPr lvl="1">
              <a:buFont typeface="Arial" panose="020B0604020202020204" pitchFamily="34" charset="0"/>
              <a:buChar char="•"/>
            </a:pPr>
            <a:r>
              <a:rPr lang="en-US" dirty="0"/>
              <a:t>Data Speed Under Wireless Broadband Plans </a:t>
            </a:r>
            <a:endParaRPr lang="en-US" dirty="0" smtClean="0"/>
          </a:p>
          <a:p>
            <a:pPr lvl="1">
              <a:buFont typeface="Arial" panose="020B0604020202020204" pitchFamily="34" charset="0"/>
              <a:buChar char="•"/>
            </a:pPr>
            <a:r>
              <a:rPr lang="en-US" dirty="0"/>
              <a:t>Comments deadline: </a:t>
            </a:r>
            <a:r>
              <a:rPr lang="en-US" dirty="0" smtClean="0"/>
              <a:t>July 13, 2017</a:t>
            </a:r>
            <a:endParaRPr lang="en-US" dirty="0"/>
          </a:p>
          <a:p>
            <a:pPr>
              <a:buFont typeface="Arial" panose="020B0604020202020204" pitchFamily="34" charset="0"/>
              <a:buChar char="•"/>
            </a:pPr>
            <a:r>
              <a:rPr lang="en-US" dirty="0"/>
              <a:t>China’s MIIT consultation </a:t>
            </a:r>
            <a:endParaRPr lang="en-US" dirty="0" smtClean="0"/>
          </a:p>
          <a:p>
            <a:pPr lvl="1">
              <a:buFont typeface="Arial" panose="020B0604020202020204" pitchFamily="34" charset="0"/>
              <a:buChar char="•"/>
            </a:pPr>
            <a:r>
              <a:rPr lang="en-US" dirty="0"/>
              <a:t>The use of 3300-3600 MHz and 4800-5000 MHz frequency bands for the fifth generation international mobile telecommunications systems (IMT-2020</a:t>
            </a:r>
            <a:r>
              <a:rPr lang="en-US" dirty="0" smtClean="0"/>
              <a:t>)</a:t>
            </a:r>
          </a:p>
          <a:p>
            <a:pPr lvl="1">
              <a:buFont typeface="Arial" panose="020B0604020202020204" pitchFamily="34" charset="0"/>
              <a:buChar char="•"/>
            </a:pPr>
            <a:r>
              <a:rPr lang="en-US" dirty="0"/>
              <a:t>Comments deadline: </a:t>
            </a:r>
            <a:r>
              <a:rPr lang="en-US" dirty="0" smtClean="0"/>
              <a:t>July 7, 2017</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59671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MIIT Questions</a:t>
            </a:r>
            <a:endParaRPr lang="en-US" dirty="0"/>
          </a:p>
        </p:txBody>
      </p:sp>
      <p:sp>
        <p:nvSpPr>
          <p:cNvPr id="3" name="Content Placeholder 2"/>
          <p:cNvSpPr>
            <a:spLocks noGrp="1"/>
          </p:cNvSpPr>
          <p:nvPr>
            <p:ph idx="1"/>
          </p:nvPr>
        </p:nvSpPr>
        <p:spPr/>
        <p:txBody>
          <a:bodyPr/>
          <a:lstStyle/>
          <a:p>
            <a:pPr marL="342900" lvl="2" indent="-342900" algn="just" defTabSz="914400" fontAlgn="auto">
              <a:spcBef>
                <a:spcPts val="600"/>
              </a:spcBef>
              <a:spcAft>
                <a:spcPts val="0"/>
              </a:spcAft>
              <a:buClrTx/>
              <a:buSzTx/>
              <a:buFont typeface="+mj-lt"/>
              <a:buAutoNum type="arabicPeriod"/>
              <a:defRPr/>
            </a:pPr>
            <a:r>
              <a:rPr lang="en-US" sz="1400" dirty="0"/>
              <a:t>3300-3600 MHz and 4800-5000 MHz as frequency bands for IMT-2020.</a:t>
            </a:r>
          </a:p>
          <a:p>
            <a:pPr marL="342900" lvl="2" indent="-342900" algn="just" defTabSz="914400" fontAlgn="auto">
              <a:spcBef>
                <a:spcPts val="600"/>
              </a:spcBef>
              <a:spcAft>
                <a:spcPts val="0"/>
              </a:spcAft>
              <a:buClrTx/>
              <a:buSzTx/>
              <a:buFont typeface="+mj-lt"/>
              <a:buAutoNum type="arabicPeriod"/>
              <a:defRPr/>
            </a:pPr>
            <a:r>
              <a:rPr lang="en-US" sz="1400" dirty="0"/>
              <a:t>In principle, 3300-3400 MHz, when used as frequency band for IMT-2020, is limited to indoor use only.  It can be extended for outdoor use if it does not create any interference with radiolocation.</a:t>
            </a:r>
          </a:p>
          <a:p>
            <a:pPr marL="342900" lvl="2" indent="-342900" algn="just" defTabSz="914400" fontAlgn="auto">
              <a:spcBef>
                <a:spcPts val="600"/>
              </a:spcBef>
              <a:spcAft>
                <a:spcPts val="0"/>
              </a:spcAft>
              <a:buClrTx/>
              <a:buSzTx/>
              <a:buFont typeface="+mj-lt"/>
              <a:buAutoNum type="arabicPeriod"/>
              <a:defRPr/>
            </a:pPr>
            <a:r>
              <a:rPr lang="en-US" sz="1400" dirty="0"/>
              <a:t>3400-3600 MHz, when used as frequency band for IMT-2020, should not generate interference for fixed satellite service earth stations in the same frequency band. For those frequency bands with expiration but are used for the satellite telemetry and the adjacent earth station, these should be given some protection.  Specific measures on the protection are to be discussed and resolved between the IMT-2020 system operators and the relevant satellite operators.</a:t>
            </a:r>
          </a:p>
          <a:p>
            <a:pPr marL="342900" lvl="2" indent="-342900" algn="just" defTabSz="914400" fontAlgn="auto">
              <a:spcBef>
                <a:spcPts val="600"/>
              </a:spcBef>
              <a:spcAft>
                <a:spcPts val="0"/>
              </a:spcAft>
              <a:buClrTx/>
              <a:buSzTx/>
              <a:buFont typeface="+mj-lt"/>
              <a:buAutoNum type="arabicPeriod"/>
              <a:defRPr/>
            </a:pPr>
            <a:r>
              <a:rPr lang="en-US" sz="1400" dirty="0"/>
              <a:t>4990-5000 MHz, when used as frequency band for IMT-2020, should not generate interference for radio astronomy stations listed in footnote CHN12 of the Chinese Regulations on the Radio Frequency Allocation.</a:t>
            </a:r>
          </a:p>
          <a:p>
            <a:pPr marL="342900" lvl="2" indent="-342900" algn="just" defTabSz="914400" fontAlgn="auto">
              <a:spcBef>
                <a:spcPts val="600"/>
              </a:spcBef>
              <a:spcAft>
                <a:spcPts val="0"/>
              </a:spcAft>
              <a:buClrTx/>
              <a:buSzTx/>
              <a:buFont typeface="+mj-lt"/>
              <a:buAutoNum type="arabicPeriod"/>
              <a:defRPr/>
            </a:pPr>
            <a:r>
              <a:rPr lang="en-US" sz="1400" kern="1200" dirty="0">
                <a:solidFill>
                  <a:schemeClr val="dk1"/>
                </a:solidFill>
              </a:rPr>
              <a:t>The above bands are used as IMT-2020 operating frequency bands and are managed by the national radio management authority. Frequency allocation scheme, equipment RF technical indicators and station management specific provisions to be developed and released.</a:t>
            </a:r>
          </a:p>
          <a:p>
            <a:endParaRPr lang="en-US" dirty="0" smtClean="0"/>
          </a:p>
          <a:p>
            <a:r>
              <a:rPr lang="en-US" sz="1800" dirty="0" smtClean="0"/>
              <a:t>Thanks to Edward Au (Huawei) for this translation</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8139934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GHz Effort Progress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err="1"/>
              <a:t>SRdoc</a:t>
            </a:r>
            <a:r>
              <a:rPr lang="en-US" dirty="0"/>
              <a:t> – ETSI TR 103 </a:t>
            </a:r>
            <a:r>
              <a:rPr lang="en-US" dirty="0" smtClean="0"/>
              <a:t>524 in process</a:t>
            </a:r>
          </a:p>
          <a:p>
            <a:pPr lvl="1">
              <a:buFont typeface="Arial" panose="020B0604020202020204" pitchFamily="34" charset="0"/>
              <a:buChar char="•"/>
            </a:pPr>
            <a:r>
              <a:rPr lang="en-US" dirty="0" smtClean="0"/>
              <a:t>Approval of first draft expected at July ETSI BRAN meeting</a:t>
            </a:r>
          </a:p>
          <a:p>
            <a:pPr lvl="1">
              <a:buFont typeface="Arial" panose="020B0604020202020204" pitchFamily="34" charset="0"/>
              <a:buChar char="•"/>
            </a:pPr>
            <a:r>
              <a:rPr lang="en-US" dirty="0" smtClean="0"/>
              <a:t>To be ready for SE24 meeting in September</a:t>
            </a:r>
            <a:endParaRPr lang="en-US" dirty="0"/>
          </a:p>
          <a:p>
            <a:pPr>
              <a:buFont typeface="Arial" panose="020B0604020202020204" pitchFamily="34" charset="0"/>
              <a:buChar char="•"/>
            </a:pPr>
            <a:r>
              <a:rPr lang="en-US" dirty="0" smtClean="0"/>
              <a:t>EU </a:t>
            </a:r>
            <a:r>
              <a:rPr lang="en-US" dirty="0"/>
              <a:t>regulatory </a:t>
            </a:r>
            <a:r>
              <a:rPr lang="en-US" dirty="0" smtClean="0"/>
              <a:t>scrub in process</a:t>
            </a:r>
          </a:p>
          <a:p>
            <a:pPr lvl="1">
              <a:buFont typeface="Arial" panose="020B0604020202020204" pitchFamily="34" charset="0"/>
              <a:buChar char="•"/>
            </a:pPr>
            <a:r>
              <a:rPr lang="en-US" dirty="0" smtClean="0"/>
              <a:t>FCC has ULS; Incumbent database needed for EU</a:t>
            </a:r>
            <a:endParaRPr lang="en-US" dirty="0"/>
          </a:p>
          <a:p>
            <a:pPr>
              <a:buFont typeface="Arial" panose="020B0604020202020204" pitchFamily="34" charset="0"/>
              <a:buChar char="•"/>
            </a:pPr>
            <a:r>
              <a:rPr lang="en-US" dirty="0" smtClean="0"/>
              <a:t>Additional </a:t>
            </a:r>
            <a:r>
              <a:rPr lang="en-US" dirty="0"/>
              <a:t>needed efforts for EC recognition</a:t>
            </a:r>
          </a:p>
          <a:p>
            <a:pPr marL="800100" lvl="1" indent="-342900">
              <a:buFont typeface="Arial" panose="020B0604020202020204" pitchFamily="34" charset="0"/>
              <a:buChar char="•"/>
            </a:pPr>
            <a:r>
              <a:rPr lang="en-US" dirty="0" smtClean="0"/>
              <a:t>Informal meeting to be scheduled</a:t>
            </a:r>
          </a:p>
          <a:p>
            <a:pPr marL="800100" lvl="1" indent="-342900">
              <a:buFont typeface="Arial" panose="020B0604020202020204" pitchFamily="34" charset="0"/>
              <a:buChar char="•"/>
            </a:pPr>
            <a:r>
              <a:rPr lang="en-US" dirty="0" smtClean="0"/>
              <a:t>Need EC mandate?</a:t>
            </a: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41562350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Actions </a:t>
            </a:r>
            <a:r>
              <a:rPr lang="en-US" altLang="en-US" sz="4000" dirty="0" smtClean="0"/>
              <a:t>Required</a:t>
            </a:r>
            <a:endParaRPr lang="en-US" altLang="en-US" sz="4000" dirty="0" smtClean="0"/>
          </a:p>
        </p:txBody>
      </p:sp>
      <p:sp>
        <p:nvSpPr>
          <p:cNvPr id="18435" name="Subtitle 7"/>
          <p:cNvSpPr>
            <a:spLocks noGrp="1"/>
          </p:cNvSpPr>
          <p:nvPr>
            <p:ph type="subTitle" idx="1"/>
          </p:nvPr>
        </p:nvSpPr>
        <p:spPr>
          <a:xfrm>
            <a:off x="1371600" y="3505200"/>
            <a:ext cx="6400800" cy="2743200"/>
          </a:xfrm>
        </p:spPr>
        <p:txBody>
          <a:bodyPr/>
          <a:lstStyle/>
          <a:p>
            <a:r>
              <a:rPr lang="en-US" altLang="en-US" sz="2000" dirty="0" smtClean="0"/>
              <a:t>IMDA Consultation</a:t>
            </a:r>
          </a:p>
          <a:p>
            <a:r>
              <a:rPr lang="en-US" altLang="en-US" sz="2000" dirty="0" smtClean="0"/>
              <a:t>ISED 5G Consultation</a:t>
            </a:r>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June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17</a:t>
            </a:fld>
            <a:endParaRPr lang="en-GB"/>
          </a:p>
        </p:txBody>
      </p:sp>
    </p:spTree>
    <p:extLst>
      <p:ext uri="{BB962C8B-B14F-4D97-AF65-F5344CB8AC3E}">
        <p14:creationId xmlns:p14="http://schemas.microsoft.com/office/powerpoint/2010/main" val="19425677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Any Other Business</a:t>
            </a:r>
            <a:endParaRPr lang="en-US" sz="40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Next meeting: </a:t>
            </a:r>
            <a:r>
              <a:rPr lang="en-US" b="0" dirty="0" smtClean="0"/>
              <a:t>June </a:t>
            </a:r>
            <a:r>
              <a:rPr lang="en-US" b="0" dirty="0" smtClean="0"/>
              <a:t>22, </a:t>
            </a:r>
            <a:r>
              <a:rPr lang="en-US" b="0" dirty="0" smtClean="0"/>
              <a:t>2017 at 2:30pm EDT</a:t>
            </a:r>
          </a:p>
          <a:p>
            <a:pPr>
              <a:buFont typeface="Arial" panose="020B0604020202020204" pitchFamily="34" charset="0"/>
              <a:buChar char="•"/>
            </a:pPr>
            <a:endParaRPr lang="en-US" b="0" dirty="0" smtClean="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June 2017</a:t>
            </a:r>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22948288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398"/>
            <a:ext cx="7772400" cy="4114800"/>
          </a:xfrm>
        </p:spPr>
        <p:txBody>
          <a:bodyPr/>
          <a:lstStyle/>
          <a:p>
            <a:pPr>
              <a:buFont typeface="Arial" panose="020B0604020202020204" pitchFamily="34" charset="0"/>
              <a:buChar char="•"/>
            </a:pPr>
            <a:r>
              <a:rPr lang="en-US" altLang="en-US" dirty="0"/>
              <a:t>Approve </a:t>
            </a:r>
            <a:r>
              <a:rPr lang="en-US" altLang="en-US" dirty="0" smtClean="0"/>
              <a:t>the agenda</a:t>
            </a:r>
          </a:p>
          <a:p>
            <a:pPr>
              <a:buFont typeface="Arial" panose="020B0604020202020204" pitchFamily="34" charset="0"/>
              <a:buChar char="•"/>
            </a:pPr>
            <a:r>
              <a:rPr lang="en-US" altLang="en-US" dirty="0" smtClean="0"/>
              <a:t>Discussion </a:t>
            </a:r>
            <a:r>
              <a:rPr lang="en-US" altLang="en-US" dirty="0"/>
              <a:t>items</a:t>
            </a:r>
          </a:p>
          <a:p>
            <a:pPr lvl="1">
              <a:buFont typeface="Arial" panose="020B0604020202020204" pitchFamily="34" charset="0"/>
              <a:buChar char="•"/>
            </a:pPr>
            <a:r>
              <a:rPr lang="en-US" altLang="en-US" dirty="0"/>
              <a:t>Regulatory work in progress</a:t>
            </a:r>
          </a:p>
          <a:p>
            <a:pPr lvl="1">
              <a:buFont typeface="Arial" panose="020B0604020202020204" pitchFamily="34" charset="0"/>
              <a:buChar char="•"/>
            </a:pPr>
            <a:r>
              <a:rPr lang="en-US" altLang="en-US" dirty="0"/>
              <a:t>Status of completed </a:t>
            </a:r>
            <a:r>
              <a:rPr lang="en-US" altLang="en-US" dirty="0" smtClean="0"/>
              <a:t>work</a:t>
            </a:r>
          </a:p>
          <a:p>
            <a:pPr>
              <a:buFont typeface="Arial" panose="020B0604020202020204" pitchFamily="34" charset="0"/>
              <a:buChar char="•"/>
            </a:pPr>
            <a:r>
              <a:rPr lang="en-US" altLang="en-US" dirty="0" smtClean="0"/>
              <a:t>Actions </a:t>
            </a:r>
            <a:r>
              <a:rPr lang="en-US" altLang="en-US" dirty="0"/>
              <a:t>required</a:t>
            </a:r>
          </a:p>
          <a:p>
            <a:pPr lvl="1">
              <a:buFont typeface="Arial" panose="020B0604020202020204" pitchFamily="34" charset="0"/>
              <a:buChar char="•"/>
            </a:pPr>
            <a:r>
              <a:rPr lang="en-US" altLang="en-US" dirty="0" smtClean="0"/>
              <a:t>TBD</a:t>
            </a:r>
            <a:endParaRPr lang="en-US" altLang="en-US" dirty="0"/>
          </a:p>
          <a:p>
            <a:pPr>
              <a:buFont typeface="Arial" panose="020B0604020202020204" pitchFamily="34" charset="0"/>
              <a:buChar char="•"/>
            </a:pPr>
            <a:r>
              <a:rPr lang="en-US" altLang="en-US" dirty="0" smtClean="0"/>
              <a:t>AOB </a:t>
            </a:r>
            <a:r>
              <a:rPr lang="en-US" altLang="en-US" dirty="0"/>
              <a:t>and Adjourn</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June 2017</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dirty="0"/>
              <a:t>Rich Kennedy, HP Enterprise</a:t>
            </a:r>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1947103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2057400"/>
            <a:ext cx="7772400" cy="4114800"/>
          </a:xfrm>
        </p:spPr>
        <p:txBody>
          <a:bodyPr/>
          <a:lstStyle/>
          <a:p>
            <a:pPr eaLnBrk="1" hangingPunct="1">
              <a:defRPr/>
            </a:pPr>
            <a:r>
              <a:rPr lang="en-US" sz="2000" dirty="0">
                <a:ea typeface="+mn-ea"/>
                <a:cs typeface="+mn-cs"/>
              </a:rPr>
              <a:t>Required notices</a:t>
            </a:r>
          </a:p>
          <a:p>
            <a:pPr lvl="1">
              <a:defRPr/>
            </a:pPr>
            <a:r>
              <a:rPr lang="en-US" sz="1800" kern="1600" spc="-100" dirty="0"/>
              <a:t>Affiliation FAQ - </a:t>
            </a:r>
            <a:r>
              <a:rPr lang="en-US" sz="1800" u="sng" kern="1600" spc="-100" dirty="0">
                <a:hlinkClick r:id="rId2"/>
              </a:rPr>
              <a:t>http://standards.ieee.org/faqs/affiliationFAQ.html</a:t>
            </a:r>
            <a:endParaRPr lang="en-US" sz="1800" kern="1600" spc="-100" dirty="0"/>
          </a:p>
          <a:p>
            <a:pPr lvl="1">
              <a:defRPr/>
            </a:pPr>
            <a:r>
              <a:rPr lang="en-US" sz="1800" kern="1600" spc="-100" dirty="0"/>
              <a:t>Anti-Trust FAQ - </a:t>
            </a:r>
            <a:r>
              <a:rPr lang="en-US" sz="1800" u="sng" kern="1600" spc="-100" dirty="0">
                <a:hlinkClick r:id="rId3"/>
              </a:rPr>
              <a:t>http://standards.ieee.org/resources/antitrust-guidelines.pdf</a:t>
            </a:r>
            <a:endParaRPr lang="en-US" sz="1800" kern="1600" spc="-100" dirty="0"/>
          </a:p>
          <a:p>
            <a:pPr lvl="1">
              <a:defRPr/>
            </a:pPr>
            <a:r>
              <a:rPr lang="en-US" sz="1800" kern="1600" spc="-100" dirty="0"/>
              <a:t>Ethics - </a:t>
            </a:r>
            <a:r>
              <a:rPr lang="en-US" sz="1800" u="sng" kern="1600" spc="-100" dirty="0">
                <a:hlinkClick r:id="rId4"/>
              </a:rPr>
              <a:t>http://www.ieee.org/portal/cms_docs/about/CoE_poster.pdf</a:t>
            </a:r>
            <a:endParaRPr lang="en-US" sz="1800" kern="1600" spc="-100" dirty="0"/>
          </a:p>
          <a:p>
            <a:pPr lvl="1">
              <a:defRPr/>
            </a:pPr>
            <a:r>
              <a:rPr lang="en-US" sz="1800" kern="1600" spc="-100" dirty="0"/>
              <a:t>IEEE 802 WG Policies and Procedures - </a:t>
            </a:r>
            <a:r>
              <a:rPr lang="en-US" sz="1800" u="sng" kern="1600" spc="-100" dirty="0">
                <a:hlinkClick r:id="rId5"/>
              </a:rPr>
              <a:t>http://www.ieee802.org/devdocs.shtml</a:t>
            </a:r>
            <a:r>
              <a:rPr lang="en-US" sz="1800" u="sng" kern="1600" spc="-100" dirty="0"/>
              <a:t> </a:t>
            </a:r>
            <a:endParaRPr lang="en-US" sz="1800" b="1" spc="-100" dirty="0"/>
          </a:p>
          <a:p>
            <a:pPr eaLnBrk="1" hangingPunct="1">
              <a:defRPr/>
            </a:pPr>
            <a:r>
              <a:rPr lang="en-US" sz="2000" dirty="0">
                <a:ea typeface="+mn-ea"/>
                <a:cs typeface="+mn-cs"/>
              </a:rPr>
              <a:t>Officers</a:t>
            </a:r>
          </a:p>
          <a:p>
            <a:pPr lvl="1" eaLnBrk="1" hangingPunct="1">
              <a:defRPr/>
            </a:pPr>
            <a:r>
              <a:rPr lang="en-US" sz="1800" dirty="0"/>
              <a:t>Chair is Rich Kennedy (HP Enterprise)</a:t>
            </a:r>
          </a:p>
          <a:p>
            <a:pPr lvl="1" eaLnBrk="1" hangingPunct="1">
              <a:defRPr/>
            </a:pPr>
            <a:r>
              <a:rPr lang="en-US" sz="1800" dirty="0"/>
              <a:t>Vice-chair is Jay Holcomb (</a:t>
            </a:r>
            <a:r>
              <a:rPr lang="en-US" sz="1800" dirty="0" err="1"/>
              <a:t>Itron</a:t>
            </a:r>
            <a:r>
              <a:rPr lang="en-US" sz="1800" dirty="0"/>
              <a:t>) </a:t>
            </a:r>
          </a:p>
          <a:p>
            <a:pPr lvl="1" eaLnBrk="1" hangingPunct="1">
              <a:defRPr/>
            </a:pPr>
            <a:r>
              <a:rPr lang="en-US" sz="1800" dirty="0"/>
              <a:t>Secretary: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June 2017</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4018662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June 2017</a:t>
            </a:r>
            <a:endParaRPr lang="en-US"/>
          </a:p>
        </p:txBody>
      </p:sp>
      <p:sp>
        <p:nvSpPr>
          <p:cNvPr id="7171" name="Footer Placeholder 2"/>
          <p:cNvSpPr>
            <a:spLocks noGrp="1"/>
          </p:cNvSpPr>
          <p:nvPr>
            <p:ph type="ftr" sz="quarter" idx="11"/>
          </p:nvPr>
        </p:nvSpPr>
        <p:spPr>
          <a:noFill/>
        </p:spPr>
        <p:txBody>
          <a:bodyPr/>
          <a:lstStyle/>
          <a:p>
            <a:r>
              <a:rPr lang="en-US"/>
              <a:t>Rich Kennedy, HP Enterprise</a:t>
            </a:r>
          </a:p>
        </p:txBody>
      </p:sp>
      <p:sp>
        <p:nvSpPr>
          <p:cNvPr id="7173" name="Rectangle 2"/>
          <p:cNvSpPr>
            <a:spLocks noGrp="1" noChangeArrowheads="1"/>
          </p:cNvSpPr>
          <p:nvPr>
            <p:ph type="title" idx="4294967295"/>
          </p:nvPr>
        </p:nvSpPr>
        <p:spPr>
          <a:xfrm>
            <a:off x="381000" y="685800"/>
            <a:ext cx="8458200" cy="914400"/>
          </a:xfrm>
        </p:spPr>
        <p:txBody>
          <a:bodyPr lIns="91440" tIns="45720" rIns="91440" bIns="45720"/>
          <a:lstStyle/>
          <a:p>
            <a:r>
              <a:rPr lang="en-US" sz="2800" u="sng"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685800" y="1600200"/>
            <a:ext cx="7772400" cy="4114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a:t>Slide </a:t>
            </a:r>
            <a:fld id="{4F8DB7B0-6F79-49ED-8154-EC3DF243439D}" type="slidenum">
              <a:rPr lang="en-US" smtClean="0"/>
              <a:pPr>
                <a:defRPr/>
              </a:pPr>
              <a:t>4</a:t>
            </a:fld>
            <a:endParaRPr lang="en-US"/>
          </a:p>
        </p:txBody>
      </p:sp>
    </p:spTree>
    <p:extLst>
      <p:ext uri="{BB962C8B-B14F-4D97-AF65-F5344CB8AC3E}">
        <p14:creationId xmlns:p14="http://schemas.microsoft.com/office/powerpoint/2010/main" val="309915549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ext Box 1"/>
          <p:cNvSpPr txBox="1">
            <a:spLocks noChangeArrowheads="1"/>
          </p:cNvSpPr>
          <p:nvPr/>
        </p:nvSpPr>
        <p:spPr bwMode="auto">
          <a:xfrm>
            <a:off x="685800" y="304800"/>
            <a:ext cx="1876425"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sz="1800" b="1">
                <a:solidFill>
                  <a:srgbClr val="000000"/>
                </a:solidFill>
                <a:ea typeface="MS Gothic" panose="020B0609070205080204" pitchFamily="49" charset="-128"/>
              </a:rPr>
              <a:t>March 2017</a:t>
            </a:r>
          </a:p>
        </p:txBody>
      </p:sp>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a:solidFill>
                  <a:srgbClr val="000000"/>
                </a:solidFill>
                <a:ea typeface="MS Gothic" panose="020B0609070205080204" pitchFamily="49" charset="-128"/>
              </a:rPr>
              <a:t>Slide </a:t>
            </a:r>
            <a:fld id="{A69C2200-593A-4461-A730-611B8567F5BC}" type="slidenum">
              <a:rPr lang="en-US" altLang="en-US">
                <a:solidFill>
                  <a:srgbClr val="000000"/>
                </a:solidFill>
                <a:ea typeface="MS Gothic" panose="020B0609070205080204" pitchFamily="49" charset="-128"/>
              </a:rPr>
              <a:pPr>
                <a:buClrTx/>
                <a:buFontTx/>
                <a:buNone/>
              </a:pPr>
              <a:t>5</a:t>
            </a:fld>
            <a:endParaRPr lang="en-US" altLang="en-US">
              <a:solidFill>
                <a:srgbClr val="000000"/>
              </a:solidFill>
              <a:ea typeface="MS Gothic" panose="020B0609070205080204" pitchFamily="49" charset="-128"/>
            </a:endParaRPr>
          </a:p>
        </p:txBody>
      </p:sp>
      <p:sp>
        <p:nvSpPr>
          <p:cNvPr id="4100" name="Text Box 4"/>
          <p:cNvSpPr txBox="1">
            <a:spLocks noChangeArrowheads="1"/>
          </p:cNvSpPr>
          <p:nvPr/>
        </p:nvSpPr>
        <p:spPr bwMode="auto">
          <a:xfrm>
            <a:off x="685800" y="609600"/>
            <a:ext cx="8001000" cy="1160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ctr">
              <a:buClrTx/>
              <a:buFontTx/>
              <a:buNone/>
            </a:pPr>
            <a:r>
              <a:rPr lang="en-GB" altLang="en-US" sz="3200" b="1">
                <a:solidFill>
                  <a:srgbClr val="000000"/>
                </a:solidFill>
                <a:ea typeface="MS Gothic" panose="020B0609070205080204" pitchFamily="49" charset="-128"/>
              </a:rPr>
              <a:t>Participation in IEEE 802 Meetings</a:t>
            </a:r>
          </a:p>
        </p:txBody>
      </p:sp>
      <p:sp>
        <p:nvSpPr>
          <p:cNvPr id="4101" name="Text Box 5"/>
          <p:cNvSpPr txBox="1">
            <a:spLocks noChangeArrowheads="1"/>
          </p:cNvSpPr>
          <p:nvPr/>
        </p:nvSpPr>
        <p:spPr bwMode="auto">
          <a:xfrm>
            <a:off x="685800" y="1554163"/>
            <a:ext cx="7848600" cy="4618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solidFill>
                  <a:srgbClr val="000000"/>
                </a:solidFill>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in the IEEE standards development individual process shall act based on their qualifications and experience. (</a:t>
            </a:r>
            <a:r>
              <a:rPr lang="en-GB" altLang="en-US" sz="1400" b="1" dirty="0">
                <a:solidFill>
                  <a:srgbClr val="000000"/>
                </a:solidFill>
                <a:ea typeface="MS Gothic" panose="020B0609070205080204" pitchFamily="49" charset="-128"/>
                <a:hlinkClick r:id="rId3"/>
              </a:rPr>
              <a:t>https://standards.ieee.org/develop/policies/bylaws/sb_bylaws.pdf  section 5.2.1</a:t>
            </a:r>
            <a:r>
              <a:rPr lang="en-GB" altLang="en-US" sz="1400" b="1" dirty="0">
                <a:solidFill>
                  <a:srgbClr val="000000"/>
                </a:solidFill>
                <a:ea typeface="MS Gothic" panose="020B0609070205080204" pitchFamily="49" charset="-128"/>
              </a:rPr>
              <a:t>)</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000000"/>
                </a:solidFill>
                <a:ea typeface="MS Gothic" panose="020B0609070205080204" pitchFamily="49" charset="-128"/>
                <a:hlinkClick r:id="rId4"/>
              </a:rPr>
              <a:t>https://standards.ieee.org/develop/policies/bylaws/sb_bylaws.pdf </a:t>
            </a:r>
            <a:r>
              <a:rPr lang="en-GB" altLang="en-US" sz="1400" b="1" dirty="0">
                <a:solidFill>
                  <a:srgbClr val="000000"/>
                </a:solidFill>
                <a:ea typeface="MS Gothic" panose="020B0609070205080204" pitchFamily="49" charset="-128"/>
                <a:hlinkClick r:id="rId4"/>
              </a:rPr>
              <a:t> </a:t>
            </a:r>
            <a:r>
              <a:rPr lang="en-GB" altLang="en-US" sz="1400" b="1" dirty="0">
                <a:solidFill>
                  <a:srgbClr val="000000"/>
                </a:solidFill>
                <a:ea typeface="MS Gothic" panose="020B0609070205080204" pitchFamily="49" charset="-128"/>
              </a:rPr>
              <a:t>section 5.2.1.3 and the IEEE 802 LMSC Working Group Policies and Procedures,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3.4.1 “Chair”, list item x.</a:t>
            </a:r>
          </a:p>
          <a:p>
            <a:pPr>
              <a:spcBef>
                <a:spcPts val="600"/>
              </a:spcBef>
              <a:buClrTx/>
              <a:buFontTx/>
              <a:buNone/>
            </a:pPr>
            <a:r>
              <a:rPr lang="en-GB" altLang="en-US" sz="1600" b="1" dirty="0">
                <a:solidFill>
                  <a:srgbClr val="000000"/>
                </a:solidFill>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solidFill>
                  <a:srgbClr val="000000"/>
                </a:solidFill>
                <a:ea typeface="MS Gothic" panose="020B0609070205080204" pitchFamily="49" charset="-128"/>
              </a:rPr>
              <a:t>(Latest revision of IEEE 802 LMSC Working Group Policies and Procedures: </a:t>
            </a:r>
            <a:r>
              <a:rPr lang="en-GB" altLang="en-US" dirty="0">
                <a:solidFill>
                  <a:srgbClr val="000000"/>
                </a:solidFill>
                <a:ea typeface="MS Gothic" panose="020B0609070205080204" pitchFamily="49" charset="-128"/>
                <a:hlinkClick r:id="rId5"/>
              </a:rPr>
              <a:t>http://www.ieee802.org/devdocs.shtml</a:t>
            </a:r>
            <a:r>
              <a:rPr lang="en-GB" altLang="en-US" dirty="0">
                <a:solidFill>
                  <a:srgbClr val="000000"/>
                </a:solidFill>
                <a:ea typeface="MS Gothic" panose="020B0609070205080204" pitchFamily="49" charset="-128"/>
              </a:rPr>
              <a:t>)</a:t>
            </a:r>
          </a:p>
          <a:p>
            <a:pPr>
              <a:spcBef>
                <a:spcPts val="600"/>
              </a:spcBef>
              <a:buClrTx/>
              <a:buFontTx/>
              <a:buNone/>
            </a:pPr>
            <a:endParaRPr lang="en-GB" altLang="en-US" dirty="0">
              <a:solidFill>
                <a:srgbClr val="000000"/>
              </a:solidFill>
              <a:ea typeface="MS Gothic" panose="020B0609070205080204" pitchFamily="49" charset="-128"/>
            </a:endParaRPr>
          </a:p>
        </p:txBody>
      </p:sp>
      <p:sp>
        <p:nvSpPr>
          <p:cNvPr id="3" name="Footer Placeholder 2"/>
          <p:cNvSpPr>
            <a:spLocks noGrp="1"/>
          </p:cNvSpPr>
          <p:nvPr>
            <p:ph type="ftr" idx="11"/>
          </p:nvPr>
        </p:nvSpPr>
        <p:spPr/>
        <p:txBody>
          <a:bodyPr/>
          <a:lstStyle/>
          <a:p>
            <a:r>
              <a:rPr lang="en-GB" smtClean="0"/>
              <a:t>Rich Kennedy, HP Enterprise</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5</a:t>
            </a:fld>
            <a:endParaRPr lang="en-GB"/>
          </a:p>
        </p:txBody>
      </p:sp>
    </p:spTree>
    <p:extLst>
      <p:ext uri="{BB962C8B-B14F-4D97-AF65-F5344CB8AC3E}">
        <p14:creationId xmlns:p14="http://schemas.microsoft.com/office/powerpoint/2010/main" val="1086826765"/>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Castellar" panose="020A0402060406010301" pitchFamily="18" charset="0"/>
              </a:rPr>
              <a:t>NEWS</a:t>
            </a:r>
            <a:endParaRPr lang="en-US" sz="3600" dirty="0">
              <a:latin typeface="Castellar" panose="020A0402060406010301" pitchFamily="18" charset="0"/>
            </a:endParaRPr>
          </a:p>
        </p:txBody>
      </p:sp>
      <p:sp>
        <p:nvSpPr>
          <p:cNvPr id="3" name="Content Placeholder 2"/>
          <p:cNvSpPr>
            <a:spLocks noGrp="1"/>
          </p:cNvSpPr>
          <p:nvPr>
            <p:ph idx="1"/>
          </p:nvPr>
        </p:nvSpPr>
        <p:spPr>
          <a:xfrm>
            <a:off x="685800" y="1751014"/>
            <a:ext cx="7770813" cy="4649786"/>
          </a:xfrm>
        </p:spPr>
        <p:txBody>
          <a:bodyPr>
            <a:normAutofit fontScale="62500" lnSpcReduction="20000"/>
          </a:bodyPr>
          <a:lstStyle/>
          <a:p>
            <a:r>
              <a:rPr lang="en-US" sz="3600" b="1" dirty="0" smtClean="0"/>
              <a:t>President Trump has nominated </a:t>
            </a:r>
            <a:r>
              <a:rPr lang="en-US" sz="3600" b="1" dirty="0" err="1" smtClean="0"/>
              <a:t>Rosenworcel</a:t>
            </a:r>
            <a:r>
              <a:rPr lang="en-US" sz="3600" b="1" dirty="0" smtClean="0"/>
              <a:t> to return as FCC Commissioner</a:t>
            </a:r>
          </a:p>
          <a:p>
            <a:pPr marL="457200" indent="-457200">
              <a:buFont typeface="Arial" panose="020B0604020202020204" pitchFamily="34" charset="0"/>
              <a:buChar char="•"/>
            </a:pPr>
            <a:r>
              <a:rPr lang="en-US" sz="3300" b="1" dirty="0"/>
              <a:t>Jessica </a:t>
            </a:r>
            <a:r>
              <a:rPr lang="en-US" sz="3300" b="1" dirty="0" err="1"/>
              <a:t>Rosenworcel</a:t>
            </a:r>
            <a:r>
              <a:rPr lang="en-US" sz="3300" b="1" dirty="0"/>
              <a:t> has been a major supporter of </a:t>
            </a:r>
            <a:r>
              <a:rPr lang="en-US" sz="3300" dirty="0" smtClean="0"/>
              <a:t>unlicensed spectrum</a:t>
            </a:r>
          </a:p>
          <a:p>
            <a:pPr marL="457200" indent="-457200">
              <a:buFont typeface="Arial" panose="020B0604020202020204" pitchFamily="34" charset="0"/>
              <a:buChar char="•"/>
            </a:pPr>
            <a:r>
              <a:rPr lang="en-US" sz="3300" dirty="0" err="1" smtClean="0">
                <a:hlinkClick r:id="rId2"/>
              </a:rPr>
              <a:t>FierceWireless</a:t>
            </a:r>
            <a:r>
              <a:rPr lang="en-US" sz="3300" dirty="0" smtClean="0">
                <a:hlinkClick r:id="rId2"/>
              </a:rPr>
              <a:t> Article</a:t>
            </a:r>
            <a:endParaRPr lang="en-US" sz="3300" dirty="0"/>
          </a:p>
          <a:p>
            <a:pPr marL="457200" indent="-457200">
              <a:buFont typeface="Arial" panose="020B0604020202020204" pitchFamily="34" charset="0"/>
              <a:buChar char="•"/>
            </a:pPr>
            <a:r>
              <a:rPr lang="en-US" sz="2500" dirty="0" smtClean="0"/>
              <a:t>STATEMENT </a:t>
            </a:r>
            <a:r>
              <a:rPr lang="en-US" sz="2500" dirty="0"/>
              <a:t>OF COMMISSIONER MIGNON CLYBURN ON PRESIDENT'S INTENT TO NOMINATE JESSICA ROSENWORCEL by Statement.  OCMC  </a:t>
            </a:r>
            <a:r>
              <a:rPr lang="en-US" sz="2500" u="sng" dirty="0">
                <a:hlinkClick r:id="rId3"/>
              </a:rPr>
              <a:t>https://</a:t>
            </a:r>
            <a:r>
              <a:rPr lang="en-US" sz="2500" u="sng" dirty="0" smtClean="0">
                <a:hlinkClick r:id="rId3"/>
              </a:rPr>
              <a:t>apps.fcc.gov/edocs_public/attachmatch/DOC-345349A1.docx</a:t>
            </a:r>
            <a:endParaRPr lang="en-US" sz="2500" dirty="0"/>
          </a:p>
          <a:p>
            <a:pPr marL="457200" indent="-457200">
              <a:buFont typeface="Arial" panose="020B0604020202020204" pitchFamily="34" charset="0"/>
              <a:buChar char="•"/>
            </a:pPr>
            <a:r>
              <a:rPr lang="en-US" sz="2500" dirty="0" smtClean="0"/>
              <a:t>STATEMENT </a:t>
            </a:r>
            <a:r>
              <a:rPr lang="en-US" sz="2500" dirty="0"/>
              <a:t>OF COMMISSIONER MICHAEL O'RIELLY ON ROSENWORCEL NOMINATION by Statement.  OCMO . Contact Robin Colwell </a:t>
            </a:r>
            <a:r>
              <a:rPr lang="en-US" sz="2500" u="sng" dirty="0">
                <a:hlinkClick r:id="rId4"/>
              </a:rPr>
              <a:t>Robin.Colwell@fcc.gov</a:t>
            </a:r>
            <a:r>
              <a:rPr lang="en-US" sz="2500" dirty="0"/>
              <a:t> 202.418.2300 </a:t>
            </a:r>
            <a:r>
              <a:rPr lang="en-US" sz="2500" u="sng" dirty="0">
                <a:hlinkClick r:id="rId5"/>
              </a:rPr>
              <a:t>https://</a:t>
            </a:r>
            <a:r>
              <a:rPr lang="en-US" sz="2500" u="sng" dirty="0" smtClean="0">
                <a:hlinkClick r:id="rId5"/>
              </a:rPr>
              <a:t>apps.fcc.gov/edocs_public/attachmatch/DOC-345351A1.docx</a:t>
            </a:r>
            <a:endParaRPr lang="en-US" sz="2500" dirty="0"/>
          </a:p>
          <a:p>
            <a:pPr marL="457200" indent="-457200">
              <a:buFont typeface="Arial" panose="020B0604020202020204" pitchFamily="34" charset="0"/>
              <a:buChar char="•"/>
            </a:pPr>
            <a:r>
              <a:rPr lang="en-US" sz="2500" dirty="0" smtClean="0"/>
              <a:t>CHAIRMAN </a:t>
            </a:r>
            <a:r>
              <a:rPr lang="en-US" sz="2500" dirty="0"/>
              <a:t>PAI STATEMENT ON PRESIDENT'S INTENT TO NOMINATE JESSICA ROSENWORCEL TO THE FCC.   FCC Chairman </a:t>
            </a:r>
            <a:r>
              <a:rPr lang="en-US" sz="2500" dirty="0" err="1"/>
              <a:t>Ajit</a:t>
            </a:r>
            <a:r>
              <a:rPr lang="en-US" sz="2500" dirty="0"/>
              <a:t> </a:t>
            </a:r>
            <a:r>
              <a:rPr lang="en-US" sz="2500" dirty="0" err="1"/>
              <a:t>Pai</a:t>
            </a:r>
            <a:r>
              <a:rPr lang="en-US" sz="2500" dirty="0"/>
              <a:t> issued a statement on the President's intent to nominate Jessica </a:t>
            </a:r>
            <a:r>
              <a:rPr lang="en-US" sz="2500" dirty="0" err="1"/>
              <a:t>Rosenworcel</a:t>
            </a:r>
            <a:r>
              <a:rPr lang="en-US" sz="2500" dirty="0"/>
              <a:t> to return to the Commission.. Adopted:  06/14/2017 by Statement.  OCHAP  </a:t>
            </a:r>
            <a:r>
              <a:rPr lang="en-US" sz="2500" u="sng" dirty="0">
                <a:hlinkClick r:id="rId6"/>
              </a:rPr>
              <a:t>https://apps.fcc.gov/edocs_public/attachmatch/DOC-345350A1.docx</a:t>
            </a:r>
            <a:endParaRPr lang="en-US" sz="2500" dirty="0"/>
          </a:p>
        </p:txBody>
      </p:sp>
    </p:spTree>
    <p:extLst>
      <p:ext uri="{BB962C8B-B14F-4D97-AF65-F5344CB8AC3E}">
        <p14:creationId xmlns:p14="http://schemas.microsoft.com/office/powerpoint/2010/main" val="4106895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a:t>Discussion Items</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smtClean="0"/>
              <a:t>Americas</a:t>
            </a:r>
            <a:endParaRPr lang="en-US" altLang="en-US" sz="2000" dirty="0"/>
          </a:p>
          <a:p>
            <a:r>
              <a:rPr lang="en-US" altLang="en-US" sz="2000" dirty="0" smtClean="0"/>
              <a:t>EU</a:t>
            </a:r>
          </a:p>
          <a:p>
            <a:r>
              <a:rPr lang="en-US" altLang="en-US" sz="2000" dirty="0" smtClean="0"/>
              <a:t>APAC</a:t>
            </a:r>
            <a:endParaRPr lang="en-US" altLang="en-US" sz="2000" dirty="0" smtClean="0"/>
          </a:p>
          <a:p>
            <a:endParaRPr lang="en-US" altLang="en-US" sz="2000" dirty="0"/>
          </a:p>
        </p:txBody>
      </p:sp>
      <p:sp>
        <p:nvSpPr>
          <p:cNvPr id="4" name="Date Placeholder 3"/>
          <p:cNvSpPr>
            <a:spLocks noGrp="1"/>
          </p:cNvSpPr>
          <p:nvPr>
            <p:ph type="dt" sz="quarter" idx="10"/>
          </p:nvPr>
        </p:nvSpPr>
        <p:spPr/>
        <p:txBody>
          <a:bodyPr/>
          <a:lstStyle/>
          <a:p>
            <a:pPr>
              <a:defRPr/>
            </a:pPr>
            <a:r>
              <a:rPr lang="en-US" smtClean="0"/>
              <a:t>June 2017</a:t>
            </a:r>
            <a:endParaRPr lang="en-US"/>
          </a:p>
        </p:txBody>
      </p:sp>
      <p:sp>
        <p:nvSpPr>
          <p:cNvPr id="5" name="Footer Placeholder 4"/>
          <p:cNvSpPr>
            <a:spLocks noGrp="1"/>
          </p:cNvSpPr>
          <p:nvPr>
            <p:ph type="ftr" sz="quarter" idx="11"/>
          </p:nvPr>
        </p:nvSpPr>
        <p:spPr/>
        <p:txBody>
          <a:bodyPr/>
          <a:lstStyle/>
          <a:p>
            <a:pPr>
              <a:defRPr/>
            </a:pPr>
            <a:r>
              <a:rPr lang="en-US"/>
              <a:t>Rich Kennedy, HP Enterprise</a:t>
            </a:r>
          </a:p>
        </p:txBody>
      </p:sp>
      <p:sp>
        <p:nvSpPr>
          <p:cNvPr id="2" name="Slide Number Placeholder 1"/>
          <p:cNvSpPr>
            <a:spLocks noGrp="1"/>
          </p:cNvSpPr>
          <p:nvPr>
            <p:ph type="sldNum" idx="12"/>
          </p:nvPr>
        </p:nvSpPr>
        <p:spPr/>
        <p:txBody>
          <a:bodyPr/>
          <a:lstStyle/>
          <a:p>
            <a:r>
              <a:rPr lang="en-GB"/>
              <a:t>Slide </a:t>
            </a:r>
            <a:fld id="{DE40C9FC-4879-4F20-9ECA-A574A90476B7}" type="slidenum">
              <a:rPr lang="en-GB" smtClean="0"/>
              <a:pPr/>
              <a:t>7</a:t>
            </a:fld>
            <a:endParaRPr lang="en-GB"/>
          </a:p>
        </p:txBody>
      </p:sp>
    </p:spTree>
    <p:extLst>
      <p:ext uri="{BB962C8B-B14F-4D97-AF65-F5344CB8AC3E}">
        <p14:creationId xmlns:p14="http://schemas.microsoft.com/office/powerpoint/2010/main" val="31720039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Americas </a:t>
            </a:r>
            <a:r>
              <a:rPr lang="en-US" altLang="en-US" dirty="0"/>
              <a:t>Updates</a:t>
            </a:r>
          </a:p>
        </p:txBody>
      </p:sp>
      <p:sp>
        <p:nvSpPr>
          <p:cNvPr id="18435" name="Content Placeholder 2"/>
          <p:cNvSpPr>
            <a:spLocks noGrp="1"/>
          </p:cNvSpPr>
          <p:nvPr>
            <p:ph idx="1"/>
          </p:nvPr>
        </p:nvSpPr>
        <p:spPr>
          <a:xfrm>
            <a:off x="685800" y="1981200"/>
            <a:ext cx="7772400" cy="4494213"/>
          </a:xfrm>
        </p:spPr>
        <p:txBody>
          <a:bodyPr/>
          <a:lstStyle/>
          <a:p>
            <a:pPr>
              <a:buFont typeface="Arial" panose="020B0604020202020204" pitchFamily="34" charset="0"/>
              <a:buChar char="•"/>
            </a:pPr>
            <a:r>
              <a:rPr lang="en-US" altLang="en-US" dirty="0" smtClean="0"/>
              <a:t>NOI for 3.7-4.2 GHz and 6 GHz bands now expected in </a:t>
            </a:r>
            <a:r>
              <a:rPr lang="en-US" altLang="en-US" dirty="0" smtClean="0"/>
              <a:t>July or August</a:t>
            </a:r>
          </a:p>
          <a:p>
            <a:pPr>
              <a:buFont typeface="Arial" panose="020B0604020202020204" pitchFamily="34" charset="0"/>
              <a:buChar char="•"/>
            </a:pPr>
            <a:r>
              <a:rPr lang="en-US" altLang="en-US" dirty="0" smtClean="0"/>
              <a:t>Wi-Fi Alliance meeting with FCC, Congress next week</a:t>
            </a:r>
            <a:endParaRPr lang="en-US" altLang="en-US" dirty="0"/>
          </a:p>
        </p:txBody>
      </p:sp>
      <p:sp>
        <p:nvSpPr>
          <p:cNvPr id="4" name="Date Placeholder 3"/>
          <p:cNvSpPr>
            <a:spLocks noGrp="1"/>
          </p:cNvSpPr>
          <p:nvPr>
            <p:ph type="dt" sz="quarter" idx="4294967295"/>
          </p:nvPr>
        </p:nvSpPr>
        <p:spPr>
          <a:xfrm>
            <a:off x="696912" y="333375"/>
            <a:ext cx="1665287" cy="276225"/>
          </a:xfrm>
          <a:prstGeom prst="rect">
            <a:avLst/>
          </a:prstGeom>
        </p:spPr>
        <p:txBody>
          <a:bodyPr/>
          <a:lstStyle/>
          <a:p>
            <a:pPr>
              <a:defRPr/>
            </a:pPr>
            <a:r>
              <a:rPr lang="en-US" smtClean="0"/>
              <a:t>June 2017</a:t>
            </a:r>
            <a:endParaRPr lang="en-US" dirty="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A9230BD-457E-424A-811D-1AACE35807B2}" type="slidenum">
              <a:rPr lang="en-US" altLang="en-US" sz="1200" b="0" smtClean="0"/>
              <a:pPr>
                <a:spcBef>
                  <a:spcPct val="0"/>
                </a:spcBef>
                <a:buFontTx/>
                <a:buNone/>
              </a:pPr>
              <a:t>8</a:t>
            </a:fld>
            <a:endParaRPr lang="en-US" altLang="en-US" sz="1200" b="0"/>
          </a:p>
        </p:txBody>
      </p:sp>
      <p:sp>
        <p:nvSpPr>
          <p:cNvPr id="2" name="Footer Placeholder 1"/>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16665618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latin typeface="+mn-lt"/>
              </a:rPr>
              <a:t>ISED (Canada) </a:t>
            </a:r>
            <a:r>
              <a:rPr lang="en-US" dirty="0" smtClean="0">
                <a:latin typeface="+mn-lt"/>
              </a:rPr>
              <a:t>C</a:t>
            </a:r>
            <a:r>
              <a:rPr lang="en-US" sz="3200" dirty="0" smtClean="0">
                <a:latin typeface="+mn-lt"/>
              </a:rPr>
              <a:t>onsultation Decision</a:t>
            </a:r>
            <a:endParaRPr lang="en-US" sz="3200" dirty="0">
              <a:latin typeface="+mn-lt"/>
            </a:endParaRPr>
          </a:p>
        </p:txBody>
      </p:sp>
      <p:sp>
        <p:nvSpPr>
          <p:cNvPr id="3" name="Content Placeholder 2"/>
          <p:cNvSpPr>
            <a:spLocks noGrp="1"/>
          </p:cNvSpPr>
          <p:nvPr>
            <p:ph idx="1"/>
          </p:nvPr>
        </p:nvSpPr>
        <p:spPr>
          <a:xfrm>
            <a:off x="685800" y="1751013"/>
            <a:ext cx="7770813" cy="4802187"/>
          </a:xfrm>
        </p:spPr>
        <p:txBody>
          <a:bodyPr>
            <a:normAutofit fontScale="47500" lnSpcReduction="20000"/>
          </a:bodyPr>
          <a:lstStyle/>
          <a:p>
            <a:pPr marL="457200" indent="-457200">
              <a:buFont typeface="Arial" panose="020B0604020202020204" pitchFamily="34" charset="0"/>
              <a:buChar char="•"/>
            </a:pPr>
            <a:r>
              <a:rPr lang="en-US" sz="2900" u="sng" dirty="0">
                <a:hlinkClick r:id="rId2"/>
              </a:rPr>
              <a:t>http://</a:t>
            </a:r>
            <a:r>
              <a:rPr lang="en-US" sz="2900" u="sng" dirty="0" smtClean="0">
                <a:hlinkClick r:id="rId2"/>
              </a:rPr>
              <a:t>www.ic.gc.ca/eic/site/smt-gst.nsf/eng/sf11294.html</a:t>
            </a:r>
            <a:endParaRPr lang="en-US" sz="3400" dirty="0"/>
          </a:p>
          <a:p>
            <a:pPr marL="457200" indent="-457200">
              <a:buFont typeface="Arial" panose="020B0604020202020204" pitchFamily="34" charset="0"/>
              <a:buChar char="•"/>
            </a:pPr>
            <a:r>
              <a:rPr lang="en-US" sz="3400" dirty="0" smtClean="0"/>
              <a:t>In </a:t>
            </a:r>
            <a:r>
              <a:rPr lang="en-US" sz="3400" dirty="0"/>
              <a:t>light of the </a:t>
            </a:r>
            <a:r>
              <a:rPr lang="en-US" sz="3400" dirty="0" smtClean="0"/>
              <a:t>discussion [in the Public Notice] above, </a:t>
            </a:r>
            <a:r>
              <a:rPr lang="en-US" sz="3400" dirty="0"/>
              <a:t>the Department will authorize the use of higher power RLAN devices (HPODs), both indoor and outdoor, in the 5150-5250 MHz frequency band under a licensed regime.</a:t>
            </a:r>
          </a:p>
          <a:p>
            <a:pPr marL="457200" lvl="0" indent="-457200">
              <a:buFont typeface="Arial" panose="020B0604020202020204" pitchFamily="34" charset="0"/>
              <a:buChar char="•"/>
            </a:pPr>
            <a:r>
              <a:rPr lang="en-US" sz="3400" dirty="0"/>
              <a:t>The licensing application process is described in </a:t>
            </a:r>
            <a:r>
              <a:rPr lang="en-US" sz="3400" u="sng" dirty="0">
                <a:hlinkClick r:id="rId3"/>
              </a:rPr>
              <a:t>Annex A</a:t>
            </a:r>
            <a:r>
              <a:rPr lang="en-US" sz="3400" dirty="0"/>
              <a:t>.</a:t>
            </a:r>
          </a:p>
          <a:p>
            <a:pPr marL="457200" lvl="0" indent="-457200">
              <a:buFont typeface="Arial" panose="020B0604020202020204" pitchFamily="34" charset="0"/>
              <a:buChar char="•"/>
            </a:pPr>
            <a:r>
              <a:rPr lang="en-US" sz="3400" dirty="0"/>
              <a:t>Applications will be accepted from </a:t>
            </a:r>
            <a:r>
              <a:rPr lang="en-US" sz="3400" dirty="0" err="1"/>
              <a:t>radiocommunication</a:t>
            </a:r>
            <a:r>
              <a:rPr lang="en-US" sz="3400" dirty="0"/>
              <a:t> service providers and </a:t>
            </a:r>
            <a:r>
              <a:rPr lang="en-US" sz="3400" dirty="0" err="1"/>
              <a:t>radiocommunication</a:t>
            </a:r>
            <a:r>
              <a:rPr lang="en-US" sz="3400" dirty="0"/>
              <a:t> users as defined by the </a:t>
            </a:r>
            <a:r>
              <a:rPr lang="en-US" sz="3400" i="1" dirty="0" err="1"/>
              <a:t>Radiocommunication</a:t>
            </a:r>
            <a:r>
              <a:rPr lang="en-US" sz="3400" i="1" dirty="0"/>
              <a:t> Regulations,</a:t>
            </a:r>
            <a:r>
              <a:rPr lang="en-US" sz="3400" dirty="0"/>
              <a:t> but will not be accepted from </a:t>
            </a:r>
            <a:r>
              <a:rPr lang="en-US" sz="3400" dirty="0" err="1"/>
              <a:t>radiocommunication</a:t>
            </a:r>
            <a:r>
              <a:rPr lang="en-US" sz="3400" dirty="0"/>
              <a:t> users who wish to operate HPODs for personal use.</a:t>
            </a:r>
          </a:p>
          <a:p>
            <a:pPr marL="457200" lvl="0" indent="-457200">
              <a:buFont typeface="Arial" panose="020B0604020202020204" pitchFamily="34" charset="0"/>
              <a:buChar char="•"/>
            </a:pPr>
            <a:r>
              <a:rPr lang="en-US" sz="3400" dirty="0"/>
              <a:t>Licensing will be on an all-come all-served basis, and all </a:t>
            </a:r>
            <a:r>
              <a:rPr lang="en-US" sz="3400" dirty="0" err="1"/>
              <a:t>licences</a:t>
            </a:r>
            <a:r>
              <a:rPr lang="en-US" sz="3400" dirty="0"/>
              <a:t> will have equal access to the spectrum.</a:t>
            </a:r>
          </a:p>
          <a:p>
            <a:pPr marL="457200" lvl="0" indent="-457200">
              <a:buFont typeface="Arial" panose="020B0604020202020204" pitchFamily="34" charset="0"/>
              <a:buChar char="•"/>
            </a:pPr>
            <a:r>
              <a:rPr lang="en-US" sz="3400" dirty="0"/>
              <a:t>Licensing for spectrum </a:t>
            </a:r>
            <a:r>
              <a:rPr lang="en-US" sz="3400" dirty="0" err="1"/>
              <a:t>licences</a:t>
            </a:r>
            <a:r>
              <a:rPr lang="en-US" sz="3400" dirty="0"/>
              <a:t> will be issued on a Tier 1 basis (i.e. Canada-wide), and will be given a one-year term.</a:t>
            </a:r>
          </a:p>
          <a:p>
            <a:pPr marL="457200" lvl="0" indent="-457200">
              <a:buFont typeface="Arial" panose="020B0604020202020204" pitchFamily="34" charset="0"/>
              <a:buChar char="•"/>
            </a:pPr>
            <a:r>
              <a:rPr lang="en-US" sz="3400" dirty="0"/>
              <a:t>No </a:t>
            </a:r>
            <a:r>
              <a:rPr lang="en-US" sz="3400" dirty="0" err="1"/>
              <a:t>licence</a:t>
            </a:r>
            <a:r>
              <a:rPr lang="en-US" sz="3400" dirty="0"/>
              <a:t> fee will apply.  Fees may be applied in the future should a fee be established following a consultation.</a:t>
            </a:r>
          </a:p>
          <a:p>
            <a:pPr marL="457200" lvl="0" indent="-457200">
              <a:buFont typeface="Arial" panose="020B0604020202020204" pitchFamily="34" charset="0"/>
              <a:buChar char="•"/>
            </a:pPr>
            <a:r>
              <a:rPr lang="en-US" sz="3400" dirty="0"/>
              <a:t>The conditions of </a:t>
            </a:r>
            <a:r>
              <a:rPr lang="en-US" sz="3400" dirty="0" err="1"/>
              <a:t>licence</a:t>
            </a:r>
            <a:r>
              <a:rPr lang="en-US" sz="3400" dirty="0"/>
              <a:t> in annex B will apply to all </a:t>
            </a:r>
            <a:r>
              <a:rPr lang="en-US" sz="3400" dirty="0" err="1"/>
              <a:t>licences</a:t>
            </a:r>
            <a:r>
              <a:rPr lang="en-US" sz="3400" dirty="0"/>
              <a:t> for HPODs in the 5150-5250 MHz band. These conditions include an obligation to comply with technical requirements and with any technical directions issued by the Department during the </a:t>
            </a:r>
            <a:r>
              <a:rPr lang="en-US" sz="3400" dirty="0" err="1"/>
              <a:t>licence</a:t>
            </a:r>
            <a:r>
              <a:rPr lang="en-US" sz="3400" dirty="0"/>
              <a:t> term.</a:t>
            </a:r>
          </a:p>
          <a:p>
            <a:endParaRPr lang="en-US" sz="2500" dirty="0"/>
          </a:p>
        </p:txBody>
      </p:sp>
    </p:spTree>
    <p:extLst>
      <p:ext uri="{BB962C8B-B14F-4D97-AF65-F5344CB8AC3E}">
        <p14:creationId xmlns:p14="http://schemas.microsoft.com/office/powerpoint/2010/main" val="38784794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45874</TotalTime>
  <Words>1487</Words>
  <Application>Microsoft Office PowerPoint</Application>
  <PresentationFormat>On-screen Show (4:3)</PresentationFormat>
  <Paragraphs>207</Paragraphs>
  <Slides>18</Slides>
  <Notes>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9" baseType="lpstr">
      <vt:lpstr>Arial Unicode MS</vt:lpstr>
      <vt:lpstr>MS Gothic</vt:lpstr>
      <vt:lpstr>MS PGothic</vt:lpstr>
      <vt:lpstr>MS PGothic</vt:lpstr>
      <vt:lpstr>Arial</vt:lpstr>
      <vt:lpstr>Castellar</vt:lpstr>
      <vt:lpstr>Helvetica</vt:lpstr>
      <vt:lpstr>Monotype Sorts</vt:lpstr>
      <vt:lpstr>Times New Roman</vt:lpstr>
      <vt:lpstr>Office Theme</vt:lpstr>
      <vt:lpstr>Document</vt:lpstr>
      <vt:lpstr>IEEE 802.18 RR-TAG June 15th Teleconference Agenda</vt:lpstr>
      <vt:lpstr>Agenda</vt:lpstr>
      <vt:lpstr>Administrative Items</vt:lpstr>
      <vt:lpstr>Other Guidelines for IEEE WG Meetings</vt:lpstr>
      <vt:lpstr>PowerPoint Presentation</vt:lpstr>
      <vt:lpstr>NEWS</vt:lpstr>
      <vt:lpstr>Discussion Items</vt:lpstr>
      <vt:lpstr>Americas Updates</vt:lpstr>
      <vt:lpstr>ISED (Canada) Consultation Decision</vt:lpstr>
      <vt:lpstr>ISED Decision Parameters</vt:lpstr>
      <vt:lpstr>ISED consultation on 5G</vt:lpstr>
      <vt:lpstr>Amtrak Waiver Request</vt:lpstr>
      <vt:lpstr>EU Updates</vt:lpstr>
      <vt:lpstr>APAC Updates</vt:lpstr>
      <vt:lpstr>MIIT Questions</vt:lpstr>
      <vt:lpstr>6 GHz Effort Progress</vt:lpstr>
      <vt:lpstr>Actions Required</vt:lpstr>
      <vt:lpstr>Any Other Business</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271</cp:revision>
  <cp:lastPrinted>1601-01-01T00:00:00Z</cp:lastPrinted>
  <dcterms:created xsi:type="dcterms:W3CDTF">2016-03-03T14:54:45Z</dcterms:created>
  <dcterms:modified xsi:type="dcterms:W3CDTF">2017-06-15T19:10:27Z</dcterms:modified>
</cp:coreProperties>
</file>