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6" r:id="rId3"/>
    <p:sldId id="267" r:id="rId4"/>
    <p:sldId id="331" r:id="rId5"/>
    <p:sldId id="388" r:id="rId6"/>
    <p:sldId id="288" r:id="rId7"/>
    <p:sldId id="338" r:id="rId8"/>
    <p:sldId id="356" r:id="rId9"/>
    <p:sldId id="389" r:id="rId10"/>
    <p:sldId id="390" r:id="rId11"/>
    <p:sldId id="387" r:id="rId12"/>
    <p:sldId id="382" r:id="rId13"/>
    <p:sldId id="386"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4" d="100"/>
          <a:sy n="84" d="100"/>
        </p:scale>
        <p:origin x="1788"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6/12/2017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398963"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54160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802.18-17/0081r0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June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June </a:t>
            </a:r>
            <a:r>
              <a:rPr lang="en-US" dirty="0" smtClean="0">
                <a:latin typeface="Times New Roman" charset="0"/>
              </a:rPr>
              <a:t>15</a:t>
            </a:r>
            <a:r>
              <a:rPr lang="en-US" baseline="30000" dirty="0" smtClean="0">
                <a:latin typeface="Times New Roman" charset="0"/>
              </a:rPr>
              <a:t>th</a:t>
            </a:r>
            <a:r>
              <a:rPr lang="en-US" dirty="0" smtClean="0">
                <a:latin typeface="Times New Roman" charset="0"/>
              </a:rPr>
              <a:t> Teleconference </a:t>
            </a:r>
            <a:r>
              <a:rPr lang="en-US" dirty="0" smtClean="0">
                <a:latin typeface="Times New Roman" charset="0"/>
              </a:rPr>
              <a:t>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2017-06-15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85"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MIIT Questions</a:t>
            </a:r>
            <a:endParaRPr lang="en-US" dirty="0"/>
          </a:p>
        </p:txBody>
      </p:sp>
      <p:sp>
        <p:nvSpPr>
          <p:cNvPr id="3" name="Content Placeholder 2"/>
          <p:cNvSpPr>
            <a:spLocks noGrp="1"/>
          </p:cNvSpPr>
          <p:nvPr>
            <p:ph idx="1"/>
          </p:nvPr>
        </p:nvSpPr>
        <p:spPr/>
        <p:txBody>
          <a:bodyPr/>
          <a:lstStyle/>
          <a:p>
            <a:pPr marL="342900" lvl="2" indent="-342900" algn="just" defTabSz="914400" fontAlgn="auto">
              <a:spcBef>
                <a:spcPts val="600"/>
              </a:spcBef>
              <a:spcAft>
                <a:spcPts val="0"/>
              </a:spcAft>
              <a:buClrTx/>
              <a:buSzTx/>
              <a:buFont typeface="+mj-lt"/>
              <a:buAutoNum type="arabicPeriod"/>
              <a:defRPr/>
            </a:pPr>
            <a:r>
              <a:rPr lang="en-US" sz="1400" dirty="0"/>
              <a:t>3300-3600 MHz and 4800-5000 MHz as frequency bands for IMT-2020.</a:t>
            </a:r>
          </a:p>
          <a:p>
            <a:pPr marL="342900" lvl="2" indent="-342900" algn="just" defTabSz="914400" fontAlgn="auto">
              <a:spcBef>
                <a:spcPts val="600"/>
              </a:spcBef>
              <a:spcAft>
                <a:spcPts val="0"/>
              </a:spcAft>
              <a:buClrTx/>
              <a:buSzTx/>
              <a:buFont typeface="+mj-lt"/>
              <a:buAutoNum type="arabicPeriod"/>
              <a:defRPr/>
            </a:pPr>
            <a:r>
              <a:rPr lang="en-US" sz="1400" dirty="0"/>
              <a:t>In principle, 3300-3400 MHz, when used as frequency band for IMT-2020, is limited to indoor use only.  It can be extended for outdoor use if it does not create any interference with radiolocation.</a:t>
            </a:r>
          </a:p>
          <a:p>
            <a:pPr marL="342900" lvl="2" indent="-342900" algn="just" defTabSz="914400" fontAlgn="auto">
              <a:spcBef>
                <a:spcPts val="600"/>
              </a:spcBef>
              <a:spcAft>
                <a:spcPts val="0"/>
              </a:spcAft>
              <a:buClrTx/>
              <a:buSzTx/>
              <a:buFont typeface="+mj-lt"/>
              <a:buAutoNum type="arabicPeriod"/>
              <a:defRPr/>
            </a:pPr>
            <a:r>
              <a:rPr lang="en-US" sz="1400" dirty="0"/>
              <a:t>3400-3600 MHz, when used as frequency band for IMT-2020, should not generate interference for fixed satellite service earth stations in the same frequency band. For those frequency bands with expiration but are used for the satellite telemetry and the adjacent earth station, these should be given some protection.  Specific measures on the protection are to be discussed and resolved between the IMT-2020 system operators and the relevant satellite operators.</a:t>
            </a:r>
          </a:p>
          <a:p>
            <a:pPr marL="342900" lvl="2" indent="-342900" algn="just" defTabSz="914400" fontAlgn="auto">
              <a:spcBef>
                <a:spcPts val="600"/>
              </a:spcBef>
              <a:spcAft>
                <a:spcPts val="0"/>
              </a:spcAft>
              <a:buClrTx/>
              <a:buSzTx/>
              <a:buFont typeface="+mj-lt"/>
              <a:buAutoNum type="arabicPeriod"/>
              <a:defRPr/>
            </a:pPr>
            <a:r>
              <a:rPr lang="en-US" sz="1400" dirty="0"/>
              <a:t>4990-5000 MHz, when used as frequency band for IMT-2020, should not generate interference for radio astronomy stations listed in footnote CHN12 of the Chinese Regulations on the Radio Frequency Allocation.</a:t>
            </a:r>
          </a:p>
          <a:p>
            <a:pPr marL="342900" lvl="2" indent="-342900" algn="just" defTabSz="914400" fontAlgn="auto">
              <a:spcBef>
                <a:spcPts val="600"/>
              </a:spcBef>
              <a:spcAft>
                <a:spcPts val="0"/>
              </a:spcAft>
              <a:buClrTx/>
              <a:buSzTx/>
              <a:buFont typeface="+mj-lt"/>
              <a:buAutoNum type="arabicPeriod"/>
              <a:defRPr/>
            </a:pPr>
            <a:r>
              <a:rPr lang="en-US" sz="1400" kern="1200" dirty="0">
                <a:solidFill>
                  <a:schemeClr val="dk1"/>
                </a:solidFill>
              </a:rPr>
              <a:t>The above bands are used as IMT-2020 operating frequency bands and are managed by the national radio management authority. Frequency allocation scheme, equipment RF technical indicators and station management specific provisions to be developed and released.</a:t>
            </a:r>
          </a:p>
          <a:p>
            <a:endParaRPr lang="en-US" dirty="0" smtClean="0"/>
          </a:p>
          <a:p>
            <a:r>
              <a:rPr lang="en-US" sz="1800" dirty="0" smtClean="0"/>
              <a:t>Thanks to Edward Au (Huawei) for this translation</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813993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GHz Effort Progress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err="1"/>
              <a:t>SRdoc</a:t>
            </a:r>
            <a:r>
              <a:rPr lang="en-US" dirty="0"/>
              <a:t> – ETSI TR 103 </a:t>
            </a:r>
            <a:r>
              <a:rPr lang="en-US" dirty="0" smtClean="0"/>
              <a:t>524 in process</a:t>
            </a:r>
          </a:p>
          <a:p>
            <a:pPr lvl="1">
              <a:buFont typeface="Arial" panose="020B0604020202020204" pitchFamily="34" charset="0"/>
              <a:buChar char="•"/>
            </a:pPr>
            <a:r>
              <a:rPr lang="en-US" dirty="0" smtClean="0"/>
              <a:t>Approval of first draft expected at July ETSI BRAN meeting</a:t>
            </a:r>
          </a:p>
          <a:p>
            <a:pPr lvl="1">
              <a:buFont typeface="Arial" panose="020B0604020202020204" pitchFamily="34" charset="0"/>
              <a:buChar char="•"/>
            </a:pPr>
            <a:r>
              <a:rPr lang="en-US" dirty="0" smtClean="0"/>
              <a:t>To be ready for SE24 meeting in September</a:t>
            </a:r>
            <a:endParaRPr lang="en-US" dirty="0"/>
          </a:p>
          <a:p>
            <a:pPr>
              <a:buFont typeface="Arial" panose="020B0604020202020204" pitchFamily="34" charset="0"/>
              <a:buChar char="•"/>
            </a:pPr>
            <a:r>
              <a:rPr lang="en-US" dirty="0" smtClean="0"/>
              <a:t>EU </a:t>
            </a:r>
            <a:r>
              <a:rPr lang="en-US" dirty="0"/>
              <a:t>regulatory </a:t>
            </a:r>
            <a:r>
              <a:rPr lang="en-US" dirty="0" smtClean="0"/>
              <a:t>scrub in process</a:t>
            </a:r>
          </a:p>
          <a:p>
            <a:pPr lvl="1">
              <a:buFont typeface="Arial" panose="020B0604020202020204" pitchFamily="34" charset="0"/>
              <a:buChar char="•"/>
            </a:pPr>
            <a:r>
              <a:rPr lang="en-US" dirty="0" smtClean="0"/>
              <a:t>FCC has ULS; Incumbent database needed for EU</a:t>
            </a:r>
            <a:endParaRPr lang="en-US" dirty="0"/>
          </a:p>
          <a:p>
            <a:pPr>
              <a:buFont typeface="Arial" panose="020B0604020202020204" pitchFamily="34" charset="0"/>
              <a:buChar char="•"/>
            </a:pPr>
            <a:r>
              <a:rPr lang="en-US" dirty="0" smtClean="0"/>
              <a:t>Additional </a:t>
            </a:r>
            <a:r>
              <a:rPr lang="en-US" dirty="0"/>
              <a:t>needed efforts for EC recognition</a:t>
            </a:r>
          </a:p>
          <a:p>
            <a:pPr marL="800100" lvl="1" indent="-342900">
              <a:buFont typeface="Arial" panose="020B0604020202020204" pitchFamily="34" charset="0"/>
              <a:buChar char="•"/>
            </a:pPr>
            <a:r>
              <a:rPr lang="en-US" dirty="0" smtClean="0"/>
              <a:t>Informal meeting to be scheduled</a:t>
            </a:r>
          </a:p>
          <a:p>
            <a:pPr marL="800100" lvl="1" indent="-342900">
              <a:buFont typeface="Arial" panose="020B0604020202020204" pitchFamily="34" charset="0"/>
              <a:buChar char="•"/>
            </a:pPr>
            <a:r>
              <a:rPr lang="en-US" dirty="0" smtClean="0"/>
              <a:t>Need EC mandate?</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156235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Nothing this week</a:t>
            </a:r>
          </a:p>
        </p:txBody>
      </p:sp>
      <p:sp>
        <p:nvSpPr>
          <p:cNvPr id="4" name="Date Placeholder 3"/>
          <p:cNvSpPr>
            <a:spLocks noGrp="1"/>
          </p:cNvSpPr>
          <p:nvPr>
            <p:ph type="dt" sz="quarter" idx="10"/>
          </p:nvPr>
        </p:nvSpPr>
        <p:spPr/>
        <p:txBody>
          <a:bodyPr/>
          <a:lstStyle/>
          <a:p>
            <a:pPr>
              <a:defRPr/>
            </a:pPr>
            <a:r>
              <a:rPr lang="en-US" smtClean="0"/>
              <a:t>June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12</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June </a:t>
            </a:r>
            <a:r>
              <a:rPr lang="en-US" b="0" dirty="0" smtClean="0"/>
              <a:t>22, </a:t>
            </a:r>
            <a:r>
              <a:rPr lang="en-US" b="0" dirty="0" smtClean="0"/>
              <a:t>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June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a:t>
            </a:r>
            <a:r>
              <a:rPr lang="en-US" altLang="en-US" dirty="0"/>
              <a:t>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June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June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June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685800" y="30480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800" b="1">
                <a:solidFill>
                  <a:srgbClr val="000000"/>
                </a:solidFill>
                <a:ea typeface="MS Gothic" panose="020B0609070205080204" pitchFamily="49" charset="-128"/>
              </a:rPr>
              <a:t>March 2017</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p:txBody>
          <a:bodyPr/>
          <a:lstStyle/>
          <a:p>
            <a:r>
              <a:rPr lang="en-US" smtClean="0"/>
              <a:t>June 2017</a:t>
            </a:r>
            <a:endParaRPr lang="en-GB"/>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Americas</a:t>
            </a:r>
            <a:endParaRPr lang="en-US" altLang="en-US" sz="2000" dirty="0"/>
          </a:p>
          <a:p>
            <a:r>
              <a:rPr lang="en-US" altLang="en-US" sz="2000" dirty="0" smtClean="0"/>
              <a:t>EU</a:t>
            </a:r>
          </a:p>
          <a:p>
            <a:r>
              <a:rPr lang="en-US" altLang="en-US" sz="2000" dirty="0" smtClean="0"/>
              <a:t>APAC</a:t>
            </a:r>
            <a:endParaRPr lang="en-US" altLang="en-US" sz="2000" dirty="0" smtClean="0"/>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June 2017</a:t>
            </a:r>
            <a:endParaRPr lang="en-US"/>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Americas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NOI for 3.7-4.2 GHz and 6 GHz bands now expected in </a:t>
            </a:r>
            <a:r>
              <a:rPr lang="en-US" altLang="en-US" dirty="0" smtClean="0"/>
              <a:t>July or August</a:t>
            </a:r>
          </a:p>
          <a:p>
            <a:pPr>
              <a:buFont typeface="Arial" panose="020B0604020202020204" pitchFamily="34" charset="0"/>
              <a:buChar char="•"/>
            </a:pPr>
            <a:r>
              <a:rPr lang="en-US" altLang="en-US" dirty="0" smtClean="0"/>
              <a:t>Wi-Fi Alliance meeting with FCC, Congress next week</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June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7</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EU Updates</a:t>
            </a:r>
          </a:p>
        </p:txBody>
      </p:sp>
      <p:sp>
        <p:nvSpPr>
          <p:cNvPr id="18435" name="Content Placeholder 2"/>
          <p:cNvSpPr>
            <a:spLocks noGrp="1"/>
          </p:cNvSpPr>
          <p:nvPr>
            <p:ph idx="1"/>
          </p:nvPr>
        </p:nvSpPr>
        <p:spPr>
          <a:xfrm>
            <a:off x="685801" y="1676400"/>
            <a:ext cx="7770812" cy="3204374"/>
          </a:xfrm>
        </p:spPr>
        <p:txBody>
          <a:bodyPr/>
          <a:lstStyle/>
          <a:p>
            <a:pPr>
              <a:buFont typeface="Arial" panose="020B0604020202020204" pitchFamily="34" charset="0"/>
              <a:buChar char="•"/>
            </a:pPr>
            <a:r>
              <a:rPr lang="en-US" altLang="en-US" dirty="0" smtClean="0"/>
              <a:t>EN 301 893 v2.1.1 is </a:t>
            </a:r>
            <a:r>
              <a:rPr lang="en-US" altLang="en-US" dirty="0" smtClean="0"/>
              <a:t>Published in the 9-June OJEU</a:t>
            </a:r>
            <a:endParaRPr lang="en-US" altLang="en-US" dirty="0" smtClean="0"/>
          </a:p>
          <a:p>
            <a:pPr lvl="1">
              <a:buFont typeface="Arial" panose="020B0604020202020204" pitchFamily="34" charset="0"/>
              <a:buChar char="•"/>
            </a:pPr>
            <a:r>
              <a:rPr lang="en-US" altLang="en-US" dirty="0" smtClean="0"/>
              <a:t>V1.8.1 still in the OJEU</a:t>
            </a:r>
          </a:p>
          <a:p>
            <a:pPr lvl="1">
              <a:buFont typeface="Arial" panose="020B0604020202020204" pitchFamily="34" charset="0"/>
              <a:buChar char="•"/>
            </a:pPr>
            <a:r>
              <a:rPr lang="en-US" altLang="en-US" dirty="0" smtClean="0"/>
              <a:t>Note that enables use of </a:t>
            </a:r>
            <a:r>
              <a:rPr lang="en-US" altLang="en-US" dirty="0" smtClean="0"/>
              <a:t>v2.1.1 </a:t>
            </a:r>
            <a:r>
              <a:rPr lang="en-US" altLang="en-US" dirty="0" smtClean="0"/>
              <a:t>with </a:t>
            </a:r>
            <a:r>
              <a:rPr lang="en-US" altLang="en-US" dirty="0" smtClean="0"/>
              <a:t>Adaptivity clause from </a:t>
            </a:r>
            <a:r>
              <a:rPr lang="en-US" altLang="en-US" dirty="0" smtClean="0"/>
              <a:t>v2.1.1 </a:t>
            </a:r>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June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8</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pic>
        <p:nvPicPr>
          <p:cNvPr id="4098" name="Picture 2"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0421" y="3124200"/>
            <a:ext cx="5667179" cy="3205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97142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APAC </a:t>
            </a:r>
            <a:r>
              <a:rPr lang="en-US" altLang="en-US" dirty="0"/>
              <a:t>Updates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Singapore IMDA’s </a:t>
            </a:r>
            <a:r>
              <a:rPr lang="en-US" dirty="0" smtClean="0"/>
              <a:t>consultation</a:t>
            </a:r>
          </a:p>
          <a:p>
            <a:pPr lvl="1">
              <a:buFont typeface="Arial" panose="020B0604020202020204" pitchFamily="34" charset="0"/>
              <a:buChar char="•"/>
            </a:pPr>
            <a:r>
              <a:rPr lang="en-US" dirty="0"/>
              <a:t>5G mobile services and networks</a:t>
            </a:r>
          </a:p>
          <a:p>
            <a:pPr lvl="1">
              <a:buFont typeface="Arial" panose="020B0604020202020204" pitchFamily="34" charset="0"/>
              <a:buChar char="•"/>
            </a:pPr>
            <a:r>
              <a:rPr lang="en-US" dirty="0" smtClean="0"/>
              <a:t>Comments deadline: July 7, 2017</a:t>
            </a:r>
            <a:endParaRPr lang="en-US" dirty="0"/>
          </a:p>
          <a:p>
            <a:pPr>
              <a:buFont typeface="Arial" panose="020B0604020202020204" pitchFamily="34" charset="0"/>
              <a:buChar char="•"/>
            </a:pPr>
            <a:r>
              <a:rPr lang="en-US" dirty="0"/>
              <a:t>India TRAI’s </a:t>
            </a:r>
            <a:r>
              <a:rPr lang="en-US" dirty="0" smtClean="0"/>
              <a:t>consultation</a:t>
            </a:r>
          </a:p>
          <a:p>
            <a:pPr lvl="1">
              <a:buFont typeface="Arial" panose="020B0604020202020204" pitchFamily="34" charset="0"/>
              <a:buChar char="•"/>
            </a:pPr>
            <a:r>
              <a:rPr lang="en-US" dirty="0"/>
              <a:t>Data Speed Under Wireless Broadband Plans </a:t>
            </a:r>
            <a:endParaRPr lang="en-US" dirty="0" smtClean="0"/>
          </a:p>
          <a:p>
            <a:pPr lvl="1">
              <a:buFont typeface="Arial" panose="020B0604020202020204" pitchFamily="34" charset="0"/>
              <a:buChar char="•"/>
            </a:pPr>
            <a:r>
              <a:rPr lang="en-US" dirty="0"/>
              <a:t>Comments deadline: </a:t>
            </a:r>
            <a:r>
              <a:rPr lang="en-US" dirty="0" smtClean="0"/>
              <a:t>July 13, 2017</a:t>
            </a:r>
            <a:endParaRPr lang="en-US" dirty="0"/>
          </a:p>
          <a:p>
            <a:pPr>
              <a:buFont typeface="Arial" panose="020B0604020202020204" pitchFamily="34" charset="0"/>
              <a:buChar char="•"/>
            </a:pPr>
            <a:r>
              <a:rPr lang="en-US" dirty="0"/>
              <a:t>China’s MIIT consultation </a:t>
            </a:r>
            <a:endParaRPr lang="en-US" dirty="0" smtClean="0"/>
          </a:p>
          <a:p>
            <a:pPr lvl="1">
              <a:buFont typeface="Arial" panose="020B0604020202020204" pitchFamily="34" charset="0"/>
              <a:buChar char="•"/>
            </a:pPr>
            <a:r>
              <a:rPr lang="en-US" dirty="0"/>
              <a:t>The use of 3300-3600 MHz and 4800-5000 MHz frequency bands for the fifth generation international mobile telecommunications systems (IMT-2020</a:t>
            </a:r>
            <a:r>
              <a:rPr lang="en-US" dirty="0" smtClean="0"/>
              <a:t>)</a:t>
            </a:r>
          </a:p>
          <a:p>
            <a:pPr lvl="1">
              <a:buFont typeface="Arial" panose="020B0604020202020204" pitchFamily="34" charset="0"/>
              <a:buChar char="•"/>
            </a:pPr>
            <a:r>
              <a:rPr lang="en-US" dirty="0"/>
              <a:t>Comments deadline: </a:t>
            </a:r>
            <a:r>
              <a:rPr lang="en-US" dirty="0" smtClean="0"/>
              <a:t>July 7, 2017</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596716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41205</TotalTime>
  <Words>1107</Words>
  <Application>Microsoft Office PowerPoint</Application>
  <PresentationFormat>On-screen Show (4:3)</PresentationFormat>
  <Paragraphs>149</Paragraphs>
  <Slides>13</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Arial Unicode MS</vt:lpstr>
      <vt:lpstr>MS Gothic</vt:lpstr>
      <vt:lpstr>MS PGothic</vt:lpstr>
      <vt:lpstr>MS PGothic</vt:lpstr>
      <vt:lpstr>Arial</vt:lpstr>
      <vt:lpstr>Helvetica</vt:lpstr>
      <vt:lpstr>Monotype Sorts</vt:lpstr>
      <vt:lpstr>Times New Roman</vt:lpstr>
      <vt:lpstr>Office Theme</vt:lpstr>
      <vt:lpstr>Document</vt:lpstr>
      <vt:lpstr>IEEE 802.18 RR-TAG June 15th Teleconference Agenda</vt:lpstr>
      <vt:lpstr>Agenda</vt:lpstr>
      <vt:lpstr>Administrative Items</vt:lpstr>
      <vt:lpstr>Other Guidelines for IEEE WG Meetings</vt:lpstr>
      <vt:lpstr>PowerPoint Presentation</vt:lpstr>
      <vt:lpstr>Discussion Items</vt:lpstr>
      <vt:lpstr>Americas Updates</vt:lpstr>
      <vt:lpstr>EU Updates</vt:lpstr>
      <vt:lpstr>APAC Updates</vt:lpstr>
      <vt:lpstr>MIIT Questions</vt:lpstr>
      <vt:lpstr>6 GHz Effort Progress</vt:lpstr>
      <vt:lpstr>Actions [Required]</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258</cp:revision>
  <cp:lastPrinted>1601-01-01T00:00:00Z</cp:lastPrinted>
  <dcterms:created xsi:type="dcterms:W3CDTF">2016-03-03T14:54:45Z</dcterms:created>
  <dcterms:modified xsi:type="dcterms:W3CDTF">2017-06-12T13:21:12Z</dcterms:modified>
</cp:coreProperties>
</file>