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66" r:id="rId3"/>
    <p:sldId id="267" r:id="rId4"/>
    <p:sldId id="331" r:id="rId5"/>
    <p:sldId id="371" r:id="rId6"/>
    <p:sldId id="288" r:id="rId7"/>
    <p:sldId id="338" r:id="rId8"/>
    <p:sldId id="356" r:id="rId9"/>
    <p:sldId id="345" r:id="rId10"/>
    <p:sldId id="387" r:id="rId11"/>
    <p:sldId id="382" r:id="rId12"/>
    <p:sldId id="386"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61" autoAdjust="0"/>
    <p:restoredTop sz="95501" autoAdjust="0"/>
  </p:normalViewPr>
  <p:slideViewPr>
    <p:cSldViewPr>
      <p:cViewPr varScale="1">
        <p:scale>
          <a:sx n="84" d="100"/>
          <a:sy n="84" d="100"/>
        </p:scale>
        <p:origin x="1788" y="9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422241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541603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June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June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June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June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802.18-17/0078r0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June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June 1</a:t>
            </a:r>
            <a:r>
              <a:rPr lang="en-US" baseline="30000" dirty="0" smtClean="0">
                <a:latin typeface="Times New Roman" charset="0"/>
              </a:rPr>
              <a:t>st</a:t>
            </a:r>
            <a:r>
              <a:rPr lang="en-US" dirty="0" smtClean="0">
                <a:latin typeface="Times New Roman" charset="0"/>
              </a:rPr>
              <a:t> Teleconference </a:t>
            </a:r>
            <a:r>
              <a:rPr lang="en-US" dirty="0" smtClean="0">
                <a:latin typeface="Times New Roman" charset="0"/>
              </a:rPr>
              <a:t>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2017-06-01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280"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GHz Effort Progress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err="1"/>
              <a:t>SRdoc</a:t>
            </a:r>
            <a:r>
              <a:rPr lang="en-US" dirty="0"/>
              <a:t> – ETSI TR 103 </a:t>
            </a:r>
            <a:r>
              <a:rPr lang="en-US" dirty="0" smtClean="0"/>
              <a:t>524 in process</a:t>
            </a:r>
          </a:p>
          <a:p>
            <a:pPr lvl="1">
              <a:buFont typeface="Arial" panose="020B0604020202020204" pitchFamily="34" charset="0"/>
              <a:buChar char="•"/>
            </a:pPr>
            <a:r>
              <a:rPr lang="en-US" dirty="0" smtClean="0"/>
              <a:t>Approval of first draft expected at July ETSI BRAN meeting</a:t>
            </a:r>
          </a:p>
          <a:p>
            <a:pPr lvl="1">
              <a:buFont typeface="Arial" panose="020B0604020202020204" pitchFamily="34" charset="0"/>
              <a:buChar char="•"/>
            </a:pPr>
            <a:r>
              <a:rPr lang="en-US" dirty="0" smtClean="0"/>
              <a:t>To be ready for SE24 meeting in September</a:t>
            </a:r>
            <a:endParaRPr lang="en-US" dirty="0"/>
          </a:p>
          <a:p>
            <a:pPr>
              <a:buFont typeface="Arial" panose="020B0604020202020204" pitchFamily="34" charset="0"/>
              <a:buChar char="•"/>
            </a:pPr>
            <a:r>
              <a:rPr lang="en-US" dirty="0" smtClean="0"/>
              <a:t>EU </a:t>
            </a:r>
            <a:r>
              <a:rPr lang="en-US" dirty="0"/>
              <a:t>regulatory </a:t>
            </a:r>
            <a:r>
              <a:rPr lang="en-US" dirty="0" smtClean="0"/>
              <a:t>scrub in process</a:t>
            </a:r>
          </a:p>
          <a:p>
            <a:pPr lvl="1">
              <a:buFont typeface="Arial" panose="020B0604020202020204" pitchFamily="34" charset="0"/>
              <a:buChar char="•"/>
            </a:pPr>
            <a:r>
              <a:rPr lang="en-US" dirty="0" smtClean="0"/>
              <a:t>FCC has ULS; Incumbent database needed for EU</a:t>
            </a:r>
            <a:endParaRPr lang="en-US" dirty="0"/>
          </a:p>
          <a:p>
            <a:pPr>
              <a:buFont typeface="Arial" panose="020B0604020202020204" pitchFamily="34" charset="0"/>
              <a:buChar char="•"/>
            </a:pPr>
            <a:r>
              <a:rPr lang="en-US" dirty="0" smtClean="0"/>
              <a:t>Additional </a:t>
            </a:r>
            <a:r>
              <a:rPr lang="en-US" dirty="0"/>
              <a:t>needed efforts for EC recognition</a:t>
            </a:r>
          </a:p>
          <a:p>
            <a:pPr marL="800100" lvl="1" indent="-342900">
              <a:buFont typeface="Arial" panose="020B0604020202020204" pitchFamily="34" charset="0"/>
              <a:buChar char="•"/>
            </a:pPr>
            <a:r>
              <a:rPr lang="en-US" dirty="0" smtClean="0"/>
              <a:t>Informal meeting to be scheduled</a:t>
            </a:r>
          </a:p>
          <a:p>
            <a:pPr marL="800100" lvl="1" indent="-342900">
              <a:buFont typeface="Arial" panose="020B0604020202020204" pitchFamily="34" charset="0"/>
              <a:buChar char="•"/>
            </a:pPr>
            <a:r>
              <a:rPr lang="en-US" dirty="0" smtClean="0"/>
              <a:t>Need EC mandate?</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156235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Nothing this week</a:t>
            </a:r>
          </a:p>
        </p:txBody>
      </p:sp>
      <p:sp>
        <p:nvSpPr>
          <p:cNvPr id="4" name="Date Placeholder 3"/>
          <p:cNvSpPr>
            <a:spLocks noGrp="1"/>
          </p:cNvSpPr>
          <p:nvPr>
            <p:ph type="dt" sz="quarter" idx="10"/>
          </p:nvPr>
        </p:nvSpPr>
        <p:spPr/>
        <p:txBody>
          <a:bodyPr/>
          <a:lstStyle/>
          <a:p>
            <a:pPr>
              <a:defRPr/>
            </a:pPr>
            <a:r>
              <a:rPr lang="en-US" smtClean="0"/>
              <a:t>June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11</a:t>
            </a:fld>
            <a:endParaRPr lang="en-GB"/>
          </a:p>
        </p:txBody>
      </p:sp>
    </p:spTree>
    <p:extLst>
      <p:ext uri="{BB962C8B-B14F-4D97-AF65-F5344CB8AC3E}">
        <p14:creationId xmlns:p14="http://schemas.microsoft.com/office/powerpoint/2010/main" val="19425677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dirty="0" smtClean="0"/>
              <a:t>June </a:t>
            </a:r>
            <a:r>
              <a:rPr lang="en-US" b="0" dirty="0" smtClean="0"/>
              <a:t>15, </a:t>
            </a:r>
            <a:r>
              <a:rPr lang="en-US" b="0" dirty="0" smtClean="0"/>
              <a:t>2017 at 2:30pm </a:t>
            </a:r>
            <a:r>
              <a:rPr lang="en-US" b="0" dirty="0" smtClean="0"/>
              <a:t>EDT</a:t>
            </a:r>
          </a:p>
          <a:p>
            <a:pPr lvl="1">
              <a:buFont typeface="Arial" panose="020B0604020202020204" pitchFamily="34" charset="0"/>
              <a:buChar char="•"/>
            </a:pPr>
            <a:r>
              <a:rPr lang="en-US" dirty="0" smtClean="0"/>
              <a:t>Wi-Fi Alliance Members Meeting next week</a:t>
            </a:r>
            <a:endParaRPr lang="en-US" b="0" dirty="0" smtClean="0"/>
          </a:p>
          <a:p>
            <a:pPr>
              <a:buFont typeface="Arial" panose="020B0604020202020204" pitchFamily="34" charset="0"/>
              <a:buChar char="•"/>
            </a:pPr>
            <a:endParaRPr lang="en-US" b="0" dirty="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June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94828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a:t>
            </a:r>
            <a:r>
              <a:rPr lang="en-US" altLang="en-US" dirty="0" smtClean="0"/>
              <a:t>the agenda</a:t>
            </a:r>
          </a:p>
          <a:p>
            <a:pPr>
              <a:buFont typeface="Arial" panose="020B0604020202020204" pitchFamily="34" charset="0"/>
              <a:buChar char="•"/>
            </a:pPr>
            <a:r>
              <a:rPr lang="en-US" altLang="en-US" dirty="0" smtClean="0"/>
              <a:t>WFA Member Meeting next week – no 802.18 meeting</a:t>
            </a:r>
            <a:endParaRPr lang="en-US" altLang="en-US" dirty="0"/>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a:t>
            </a:r>
            <a:r>
              <a:rPr lang="en-US" altLang="en-US" dirty="0" smtClean="0"/>
              <a:t>work</a:t>
            </a:r>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TBD</a:t>
            </a:r>
            <a:endParaRPr lang="en-US" altLang="en-US" dirty="0"/>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June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June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June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14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685800" y="1600200"/>
            <a:ext cx="7772400" cy="4114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6800"/>
          </a:xfrm>
        </p:spPr>
        <p:txBody>
          <a:bodyPr/>
          <a:lstStyle/>
          <a:p>
            <a:r>
              <a:rPr lang="en-US" dirty="0"/>
              <a:t>Participation in IEEE 802 Meetings</a:t>
            </a:r>
          </a:p>
        </p:txBody>
      </p:sp>
      <p:sp>
        <p:nvSpPr>
          <p:cNvPr id="3" name="Content Placeholder 2"/>
          <p:cNvSpPr>
            <a:spLocks noGrp="1"/>
          </p:cNvSpPr>
          <p:nvPr>
            <p:ph idx="1"/>
          </p:nvPr>
        </p:nvSpPr>
        <p:spPr>
          <a:xfrm>
            <a:off x="685800" y="2057400"/>
            <a:ext cx="7770813" cy="4113213"/>
          </a:xfrm>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2"/>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3"/>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4"/>
              </a:rPr>
              <a:t>https://standards.ieee.org/develop/policies/bylaws/sb_bylaws.pdf </a:t>
            </a:r>
            <a:r>
              <a:rPr lang="en-US" sz="1400" dirty="0"/>
              <a:t> section 5.2.1.3 and </a:t>
            </a:r>
            <a:r>
              <a:rPr lang="en-GB" sz="1400" u="sng" dirty="0">
                <a:hlinkClick r:id="rId3"/>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smtClean="0"/>
              <a:t>June 2017</a:t>
            </a:r>
            <a:endParaRPr lang="en-GB" dirty="0"/>
          </a:p>
        </p:txBody>
      </p:sp>
    </p:spTree>
    <p:extLst>
      <p:ext uri="{BB962C8B-B14F-4D97-AF65-F5344CB8AC3E}">
        <p14:creationId xmlns:p14="http://schemas.microsoft.com/office/powerpoint/2010/main" val="4095731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Discussion Items</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Americas</a:t>
            </a:r>
            <a:endParaRPr lang="en-US" altLang="en-US" sz="2000" dirty="0"/>
          </a:p>
          <a:p>
            <a:r>
              <a:rPr lang="en-US" altLang="en-US" sz="2000" dirty="0" smtClean="0"/>
              <a:t>EU</a:t>
            </a:r>
          </a:p>
          <a:p>
            <a:endParaRPr lang="en-US" altLang="en-US" sz="2000" dirty="0"/>
          </a:p>
        </p:txBody>
      </p:sp>
      <p:sp>
        <p:nvSpPr>
          <p:cNvPr id="4" name="Date Placeholder 3"/>
          <p:cNvSpPr>
            <a:spLocks noGrp="1"/>
          </p:cNvSpPr>
          <p:nvPr>
            <p:ph type="dt" sz="quarter" idx="10"/>
          </p:nvPr>
        </p:nvSpPr>
        <p:spPr/>
        <p:txBody>
          <a:bodyPr/>
          <a:lstStyle/>
          <a:p>
            <a:pPr>
              <a:defRPr/>
            </a:pPr>
            <a:r>
              <a:rPr lang="en-US" smtClean="0"/>
              <a:t>June 2017</a:t>
            </a:r>
            <a:endParaRPr lang="en-US"/>
          </a:p>
        </p:txBody>
      </p:sp>
      <p:sp>
        <p:nvSpPr>
          <p:cNvPr id="5" name="Footer Placeholder 4"/>
          <p:cNvSpPr>
            <a:spLocks noGrp="1"/>
          </p:cNvSpPr>
          <p:nvPr>
            <p:ph type="ftr" sz="quarter" idx="11"/>
          </p:nvPr>
        </p:nvSpPr>
        <p:spPr/>
        <p:txBody>
          <a:bodyPr/>
          <a:lstStyle/>
          <a:p>
            <a:pPr>
              <a:defRPr/>
            </a:pPr>
            <a:r>
              <a:rPr lang="en-US"/>
              <a:t>Rich Kennedy, HP Enterprise</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6</a:t>
            </a:fld>
            <a:endParaRPr lang="en-GB"/>
          </a:p>
        </p:txBody>
      </p:sp>
    </p:spTree>
    <p:extLst>
      <p:ext uri="{BB962C8B-B14F-4D97-AF65-F5344CB8AC3E}">
        <p14:creationId xmlns:p14="http://schemas.microsoft.com/office/powerpoint/2010/main" val="3172003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Americas </a:t>
            </a:r>
            <a:r>
              <a:rPr lang="en-US" altLang="en-US" dirty="0"/>
              <a:t>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smtClean="0"/>
              <a:t>NOI for 3.7-4.2 GHz and 6 GHz bands now expected in June or July</a:t>
            </a:r>
            <a:endParaRPr lang="en-US" altLang="en-US" dirty="0"/>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June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7</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666561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EU 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sz="3200" dirty="0" smtClean="0"/>
              <a:t>EN 301 893 v2.1.1 is APPROVED!!!!!</a:t>
            </a:r>
          </a:p>
          <a:p>
            <a:pPr lvl="1">
              <a:buFont typeface="Arial" panose="020B0604020202020204" pitchFamily="34" charset="0"/>
              <a:buChar char="•"/>
            </a:pPr>
            <a:r>
              <a:rPr lang="en-US" altLang="en-US" dirty="0" smtClean="0"/>
              <a:t>V1.8.1 still in the OJEU</a:t>
            </a:r>
          </a:p>
          <a:p>
            <a:pPr lvl="1">
              <a:buFont typeface="Arial" panose="020B0604020202020204" pitchFamily="34" charset="0"/>
              <a:buChar char="•"/>
            </a:pPr>
            <a:r>
              <a:rPr lang="en-US" altLang="en-US" dirty="0" smtClean="0"/>
              <a:t>Note that enables use of v1.8.1 with Receiver Requirement from v2.1.1 is expected</a:t>
            </a:r>
          </a:p>
          <a:p>
            <a:pPr lvl="1">
              <a:buFont typeface="Arial" panose="020B0604020202020204" pitchFamily="34" charset="0"/>
              <a:buChar char="•"/>
            </a:pPr>
            <a:r>
              <a:rPr lang="en-US" altLang="en-US" dirty="0" smtClean="0"/>
              <a:t>Journal to be published June 9</a:t>
            </a:r>
            <a:r>
              <a:rPr lang="en-US" altLang="en-US" baseline="30000" dirty="0" smtClean="0"/>
              <a:t>th</a:t>
            </a:r>
            <a:r>
              <a:rPr lang="en-US" altLang="en-US" dirty="0" smtClean="0"/>
              <a:t> </a:t>
            </a:r>
            <a:endParaRPr lang="en-US" altLang="en-US" dirty="0"/>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June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8</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3859714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EU Radio Equipment Directive (RED)</a:t>
            </a:r>
            <a:endParaRPr lang="en-US" dirty="0"/>
          </a:p>
        </p:txBody>
      </p:sp>
      <p:sp>
        <p:nvSpPr>
          <p:cNvPr id="3" name="Content Placeholder 2"/>
          <p:cNvSpPr>
            <a:spLocks noGrp="1"/>
          </p:cNvSpPr>
          <p:nvPr>
            <p:ph idx="1"/>
          </p:nvPr>
        </p:nvSpPr>
        <p:spPr>
          <a:xfrm>
            <a:off x="685800" y="1981200"/>
            <a:ext cx="7772400" cy="4371474"/>
          </a:xfrm>
        </p:spPr>
        <p:txBody>
          <a:bodyPr/>
          <a:lstStyle/>
          <a:p>
            <a:pPr>
              <a:buFont typeface="Arial" panose="020B0604020202020204" pitchFamily="34" charset="0"/>
              <a:buChar char="•"/>
            </a:pPr>
            <a:r>
              <a:rPr lang="en-US" sz="2000" dirty="0"/>
              <a:t>The transition has already started</a:t>
            </a:r>
          </a:p>
          <a:p>
            <a:pPr lvl="1">
              <a:buFont typeface="Arial" panose="020B0604020202020204" pitchFamily="34" charset="0"/>
              <a:buChar char="•"/>
            </a:pPr>
            <a:r>
              <a:rPr lang="en-US" sz="1600" dirty="0"/>
              <a:t>RED in </a:t>
            </a:r>
            <a:r>
              <a:rPr lang="en-US" sz="1600" b="1" dirty="0"/>
              <a:t>THE LAW </a:t>
            </a:r>
            <a:r>
              <a:rPr lang="en-US" sz="1600" dirty="0"/>
              <a:t>as of June 13, 2016</a:t>
            </a:r>
          </a:p>
          <a:p>
            <a:pPr lvl="1">
              <a:buFont typeface="Arial" panose="020B0604020202020204" pitchFamily="34" charset="0"/>
              <a:buChar char="•"/>
            </a:pPr>
            <a:r>
              <a:rPr lang="en-US" sz="1600" dirty="0"/>
              <a:t>R&amp;TTE expires June 12, 2017</a:t>
            </a:r>
          </a:p>
          <a:p>
            <a:pPr lvl="1">
              <a:buFont typeface="Arial" panose="020B0604020202020204" pitchFamily="34" charset="0"/>
              <a:buChar char="•"/>
            </a:pPr>
            <a:r>
              <a:rPr lang="en-US" sz="1600" dirty="0"/>
              <a:t>After June 2017, all devices must meet the RED requirements, i.e. R&amp;TTE certifications during the transition must be re-certified</a:t>
            </a:r>
            <a:endParaRPr lang="en-US" sz="1800" dirty="0"/>
          </a:p>
          <a:p>
            <a:pPr>
              <a:buFont typeface="Arial" panose="020B0604020202020204" pitchFamily="34" charset="0"/>
              <a:buChar char="•"/>
            </a:pPr>
            <a:r>
              <a:rPr lang="en-US" sz="2000" dirty="0"/>
              <a:t>Following the deadline, ALL equipment to be placed on the EU market must meet the RED provisions</a:t>
            </a:r>
          </a:p>
          <a:p>
            <a:pPr>
              <a:buFont typeface="Arial" panose="020B0604020202020204" pitchFamily="34" charset="0"/>
              <a:buChar char="•"/>
            </a:pPr>
            <a:r>
              <a:rPr lang="en-US" sz="2000" dirty="0">
                <a:solidFill>
                  <a:srgbClr val="FF0000"/>
                </a:solidFill>
              </a:rPr>
              <a:t>EN 300 328 published in the OJEU</a:t>
            </a:r>
            <a:r>
              <a:rPr lang="en-US" sz="2000" dirty="0" smtClean="0">
                <a:solidFill>
                  <a:srgbClr val="FF0000"/>
                </a:solidFill>
              </a:rPr>
              <a:t>!</a:t>
            </a:r>
          </a:p>
          <a:p>
            <a:pPr>
              <a:buFont typeface="Arial" panose="020B0604020202020204" pitchFamily="34" charset="0"/>
              <a:buChar char="•"/>
            </a:pPr>
            <a:r>
              <a:rPr lang="en-US" sz="2000" dirty="0" smtClean="0">
                <a:solidFill>
                  <a:srgbClr val="FF0000"/>
                </a:solidFill>
              </a:rPr>
              <a:t>EN 301 893 published by ETSI; to be published in the June 9, 2017 edition of the OJEU</a:t>
            </a:r>
          </a:p>
          <a:p>
            <a:pPr lvl="1">
              <a:buFont typeface="Arial" panose="020B0604020202020204" pitchFamily="34" charset="0"/>
              <a:buChar char="•"/>
            </a:pPr>
            <a:r>
              <a:rPr lang="en-US" sz="1800" dirty="0" smtClean="0">
                <a:solidFill>
                  <a:srgbClr val="FF0000"/>
                </a:solidFill>
              </a:rPr>
              <a:t>5 GHz devices may use v1.8.1 with Receiver Requirements from </a:t>
            </a:r>
            <a:r>
              <a:rPr lang="en-US" sz="1800" dirty="0" smtClean="0">
                <a:solidFill>
                  <a:srgbClr val="FF0000"/>
                </a:solidFill>
              </a:rPr>
              <a:t>v2.1.1</a:t>
            </a:r>
            <a:r>
              <a:rPr lang="en-US" sz="1800" dirty="0" smtClean="0">
                <a:solidFill>
                  <a:srgbClr val="FF0000"/>
                </a:solidFill>
              </a:rPr>
              <a:t>; or</a:t>
            </a:r>
          </a:p>
          <a:p>
            <a:pPr lvl="1">
              <a:buFont typeface="Arial" panose="020B0604020202020204" pitchFamily="34" charset="0"/>
              <a:buChar char="•"/>
            </a:pPr>
            <a:r>
              <a:rPr lang="en-US" sz="1800" dirty="0" smtClean="0">
                <a:solidFill>
                  <a:srgbClr val="FF0000"/>
                </a:solidFill>
              </a:rPr>
              <a:t>Use v2.1.1 with Adaptivity from v1.8.1</a:t>
            </a:r>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June 2017</a:t>
            </a:r>
            <a:endParaRPr lang="en-US"/>
          </a:p>
        </p:txBody>
      </p:sp>
      <p:sp>
        <p:nvSpPr>
          <p:cNvPr id="6" name="Slide Number Placeholder 5"/>
          <p:cNvSpPr>
            <a:spLocks noGrp="1"/>
          </p:cNvSpPr>
          <p:nvPr>
            <p:ph type="sldNum" sz="quarter" idx="12"/>
          </p:nvPr>
        </p:nvSpPr>
        <p:spPr/>
        <p:txBody>
          <a:bodyPr/>
          <a:lstStyle/>
          <a:p>
            <a:pPr>
              <a:defRPr/>
            </a:pPr>
            <a:r>
              <a:rPr lang="en-US" altLang="en-US"/>
              <a:t>Slide </a:t>
            </a:r>
            <a:fld id="{6702A296-7DC2-4C91-AC22-EA9F80E89DF9}" type="slidenum">
              <a:rPr lang="en-US" altLang="en-US" smtClean="0"/>
              <a:pPr>
                <a:defRPr/>
              </a:pPr>
              <a:t>9</a:t>
            </a:fld>
            <a:endParaRPr lang="en-US" altLang="en-US"/>
          </a:p>
        </p:txBody>
      </p:sp>
      <p:sp>
        <p:nvSpPr>
          <p:cNvPr id="7" name="Footer Placeholder 6"/>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303194637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41080</TotalTime>
  <Words>687</Words>
  <Application>Microsoft Office PowerPoint</Application>
  <PresentationFormat>On-screen Show (4:3)</PresentationFormat>
  <Paragraphs>131</Paragraphs>
  <Slides>12</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1" baseType="lpstr">
      <vt:lpstr>Arial Unicode MS</vt:lpstr>
      <vt:lpstr>MS Gothic</vt:lpstr>
      <vt:lpstr>MS PGothic</vt:lpstr>
      <vt:lpstr>Arial</vt:lpstr>
      <vt:lpstr>Helvetica</vt:lpstr>
      <vt:lpstr>Monotype Sorts</vt:lpstr>
      <vt:lpstr>Times New Roman</vt:lpstr>
      <vt:lpstr>Office Theme</vt:lpstr>
      <vt:lpstr>Document</vt:lpstr>
      <vt:lpstr>IEEE 802.18 RR-TAG June 1st Teleconference Agenda</vt:lpstr>
      <vt:lpstr>Agenda</vt:lpstr>
      <vt:lpstr>Administrative Items</vt:lpstr>
      <vt:lpstr>Other Guidelines for IEEE WG Meetings</vt:lpstr>
      <vt:lpstr>Participation in IEEE 802 Meetings</vt:lpstr>
      <vt:lpstr>Discussion Items</vt:lpstr>
      <vt:lpstr>Americas Updates</vt:lpstr>
      <vt:lpstr>EU Updates</vt:lpstr>
      <vt:lpstr>EU Radio Equipment Directive (RED)</vt:lpstr>
      <vt:lpstr>6 GHz Effort Progress</vt:lpstr>
      <vt:lpstr>Actions [Required]</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252</cp:revision>
  <cp:lastPrinted>1601-01-01T00:00:00Z</cp:lastPrinted>
  <dcterms:created xsi:type="dcterms:W3CDTF">2016-03-03T14:54:45Z</dcterms:created>
  <dcterms:modified xsi:type="dcterms:W3CDTF">2017-06-01T16:19:42Z</dcterms:modified>
</cp:coreProperties>
</file>