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3" r:id="rId3"/>
    <p:sldId id="257" r:id="rId4"/>
    <p:sldId id="258" r:id="rId5"/>
    <p:sldId id="260" r:id="rId6"/>
    <p:sldId id="261" r:id="rId7"/>
    <p:sldId id="262" r:id="rId8"/>
    <p:sldId id="264" r:id="rId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105" d="100"/>
          <a:sy n="105" d="100"/>
        </p:scale>
        <p:origin x="19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12-Apr-18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p>
            <a:r>
              <a:rPr lang="en-US"/>
              <a:t>April 2018</a:t>
            </a:r>
            <a:endParaRPr lang="en-GB" dirty="0"/>
          </a:p>
        </p:txBody>
      </p:sp>
      <p:sp>
        <p:nvSpPr>
          <p:cNvPr id="5" name="Footer Placeholder 4"/>
          <p:cNvSpPr>
            <a:spLocks noGrp="1"/>
          </p:cNvSpPr>
          <p:nvPr>
            <p:ph type="ftr" idx="11"/>
          </p:nvPr>
        </p:nvSpPr>
        <p:spPr/>
        <p:txBody>
          <a:bodyPr/>
          <a:lstStyle/>
          <a:p>
            <a:r>
              <a:rPr lang="en-GB"/>
              <a:t>Rich Kennedy, HP Enterprise</a:t>
            </a:r>
            <a:endParaRPr lang="en-GB" dirty="0"/>
          </a:p>
        </p:txBody>
      </p:sp>
      <p:sp>
        <p:nvSpPr>
          <p:cNvPr id="7" name="Slide Number Placeholder 6"/>
          <p:cNvSpPr>
            <a:spLocks noGrp="1"/>
          </p:cNvSpPr>
          <p:nvPr>
            <p:ph type="sldNum" idx="12"/>
          </p:nvPr>
        </p:nvSpPr>
        <p:spPr>
          <a:xfrm>
            <a:off x="4114800" y="6475413"/>
            <a:ext cx="758825" cy="363537"/>
          </a:xfrm>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8F4B907-06D6-4C13-BC70-790A4131EE02}"/>
              </a:ext>
            </a:extLst>
          </p:cNvPr>
          <p:cNvSpPr txBox="1"/>
          <p:nvPr userDrawn="1"/>
        </p:nvSpPr>
        <p:spPr>
          <a:xfrm rot="18977889">
            <a:off x="2656117" y="1290291"/>
            <a:ext cx="2998726" cy="1200329"/>
          </a:xfrm>
          <a:prstGeom prst="rect">
            <a:avLst/>
          </a:prstGeom>
          <a:noFill/>
        </p:spPr>
        <p:txBody>
          <a:bodyPr wrap="square" rtlCol="0">
            <a:spAutoFit/>
          </a:bodyPr>
          <a:lstStyle/>
          <a:p>
            <a:pPr algn="ctr"/>
            <a:r>
              <a:rPr lang="en-US" sz="7200" dirty="0">
                <a:solidFill>
                  <a:schemeClr val="bg1">
                    <a:lumMod val="85000"/>
                  </a:schemeClr>
                </a:solidFill>
              </a:rPr>
              <a:t>Draft</a:t>
            </a:r>
          </a:p>
        </p:txBody>
      </p:sp>
      <p:sp>
        <p:nvSpPr>
          <p:cNvPr id="1026" name="Rectangle 2"/>
          <p:cNvSpPr>
            <a:spLocks noGrp="1" noChangeArrowheads="1"/>
          </p:cNvSpPr>
          <p:nvPr>
            <p:ph type="body" idx="1"/>
          </p:nvPr>
        </p:nvSpPr>
        <p:spPr bwMode="auto">
          <a:xfrm>
            <a:off x="685800" y="1981201"/>
            <a:ext cx="7770813" cy="431430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155480" y="6475413"/>
            <a:ext cx="71814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802.18-17/0073r05</a:t>
            </a:r>
            <a:endParaRPr kumimoji="0" lang="en-GB" sz="1800" b="1" i="0" u="none" strike="sng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tu.int/rec/R-REC-M.2003-2-201801-I/en" TargetMode="External"/><Relationship Id="rId2" Type="http://schemas.openxmlformats.org/officeDocument/2006/relationships/hyperlink" Target="https://apps.fcc.gov/edocs_public/attachmatch/FCC-16-89A1.pdf" TargetMode="External"/><Relationship Id="rId1" Type="http://schemas.openxmlformats.org/officeDocument/2006/relationships/slideLayout" Target="../slideLayouts/slideLayout1.xml"/><Relationship Id="rId4" Type="http://schemas.openxmlformats.org/officeDocument/2006/relationships/hyperlink" Target="http://rspg-spectrum.eu/2018/02/"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a:xfrm>
            <a:off x="696912" y="333375"/>
            <a:ext cx="2303451" cy="273050"/>
          </a:xfrm>
        </p:spPr>
        <p:txBody>
          <a:bodyPr/>
          <a:lstStyle/>
          <a:p>
            <a:r>
              <a:rPr lang="en-US"/>
              <a:t>April 2018</a:t>
            </a:r>
            <a:endParaRPr lang="en-GB" dirty="0"/>
          </a:p>
        </p:txBody>
      </p:sp>
      <p:sp>
        <p:nvSpPr>
          <p:cNvPr id="7" name="Footer Placeholder 4"/>
          <p:cNvSpPr>
            <a:spLocks noGrp="1"/>
          </p:cNvSpPr>
          <p:nvPr>
            <p:ph type="ftr" idx="11"/>
          </p:nvPr>
        </p:nvSpPr>
        <p:spPr>
          <a:xfrm>
            <a:off x="5500694" y="6475413"/>
            <a:ext cx="3041644" cy="180975"/>
          </a:xfrm>
        </p:spPr>
        <p:txBody>
          <a:bodyPr/>
          <a:lstStyle/>
          <a:p>
            <a:r>
              <a:rPr lang="en-GB" dirty="0"/>
              <a:t>Rich Kennedy, HP Enterprise</a:t>
            </a:r>
          </a:p>
        </p:txBody>
      </p:sp>
      <p:sp>
        <p:nvSpPr>
          <p:cNvPr id="8" name="Slide Number Placeholder 5"/>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r>
              <a:rPr lang="en-US" dirty="0">
                <a:latin typeface="Times New Roman" charset="0"/>
              </a:rPr>
              <a:t>IEEE 802.18</a:t>
            </a:r>
            <a:br>
              <a:rPr lang="en-US" dirty="0">
                <a:latin typeface="Times New Roman" charset="0"/>
              </a:rPr>
            </a:br>
            <a:r>
              <a:rPr lang="en-US" sz="2800" dirty="0">
                <a:cs typeface="Arial" panose="020B0604020202020204" pitchFamily="34" charset="0"/>
              </a:rPr>
              <a:t>Viewpoints on WRC-19 Agenda Items</a:t>
            </a:r>
            <a:endParaRPr lang="en-US" dirty="0">
              <a:cs typeface="Arial" panose="020B0604020202020204" pitchFamily="34" charset="0"/>
            </a:endParaRPr>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01 May 2017</a:t>
            </a:r>
          </a:p>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Revised: </a:t>
            </a:r>
            <a:r>
              <a:rPr lang="en-GB" sz="2000" b="0" dirty="0"/>
              <a:t>05 April 2018</a:t>
            </a:r>
          </a:p>
        </p:txBody>
      </p:sp>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830139176"/>
              </p:ext>
            </p:extLst>
          </p:nvPr>
        </p:nvGraphicFramePr>
        <p:xfrm>
          <a:off x="519113" y="3609975"/>
          <a:ext cx="8085137" cy="2473325"/>
        </p:xfrm>
        <a:graphic>
          <a:graphicData uri="http://schemas.openxmlformats.org/presentationml/2006/ole">
            <mc:AlternateContent xmlns:mc="http://schemas.openxmlformats.org/markup-compatibility/2006">
              <mc:Choice xmlns:v="urn:schemas-microsoft-com:vml" Requires="v">
                <p:oleObj spid="_x0000_s3303" name="Document" r:id="rId4" imgW="8253286" imgH="2529818" progId="Word.Document.8">
                  <p:embed/>
                </p:oleObj>
              </mc:Choice>
              <mc:Fallback>
                <p:oleObj name="Document" r:id="rId4" imgW="8253286" imgH="2529818" progId="Word.Document.8">
                  <p:embed/>
                  <p:pic>
                    <p:nvPicPr>
                      <p:cNvPr id="0" name=""/>
                      <p:cNvPicPr>
                        <a:picLocks noChangeAspect="1" noChangeArrowheads="1"/>
                      </p:cNvPicPr>
                      <p:nvPr/>
                    </p:nvPicPr>
                    <p:blipFill>
                      <a:blip r:embed="rId5"/>
                      <a:srcRect/>
                      <a:stretch>
                        <a:fillRect/>
                      </a:stretch>
                    </p:blipFill>
                    <p:spPr bwMode="auto">
                      <a:xfrm>
                        <a:off x="519113" y="3609975"/>
                        <a:ext cx="8085137" cy="24733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696912" y="1676400"/>
            <a:ext cx="7770813" cy="4314308"/>
          </a:xfrm>
        </p:spPr>
        <p:txBody>
          <a:bodyPr/>
          <a:lstStyle/>
          <a:p>
            <a:pPr>
              <a:buFont typeface="Arial" panose="020B0604020202020204" pitchFamily="34" charset="0"/>
              <a:buChar char="•"/>
            </a:pPr>
            <a:r>
              <a:rPr lang="en-US" dirty="0"/>
              <a:t>IEEE 802 has been asked by regulators and other stakeholders for our views on certain WRC-19 Agenda Items (AI).</a:t>
            </a:r>
          </a:p>
          <a:p>
            <a:pPr>
              <a:buFont typeface="Arial" panose="020B0604020202020204" pitchFamily="34" charset="0"/>
              <a:buChar char="•"/>
            </a:pPr>
            <a:endParaRPr lang="en-US" dirty="0"/>
          </a:p>
          <a:p>
            <a:pPr>
              <a:buFont typeface="Arial" panose="020B0604020202020204" pitchFamily="34" charset="0"/>
              <a:buChar char="•"/>
            </a:pPr>
            <a:r>
              <a:rPr lang="en-US" dirty="0"/>
              <a:t>This document provides viewpoints for the Agenda Items that relate to current IEEE 802 standards activity. </a:t>
            </a:r>
          </a:p>
          <a:p>
            <a:pPr>
              <a:buFont typeface="Arial" panose="020B0604020202020204" pitchFamily="34" charset="0"/>
              <a:buChar char="•"/>
            </a:pPr>
            <a:endParaRPr lang="en-US" dirty="0"/>
          </a:p>
          <a:p>
            <a:pPr>
              <a:buFont typeface="Arial" panose="020B0604020202020204" pitchFamily="34" charset="0"/>
              <a:buChar char="•"/>
            </a:pPr>
            <a:r>
              <a:rPr lang="en-US" dirty="0"/>
              <a:t>This document represents the views of IEEE 802. It does not necessarily represent the views of the IEEE as a whole or the IEEE Standards Association as a whole.</a:t>
            </a:r>
          </a:p>
        </p:txBody>
      </p:sp>
      <p:sp>
        <p:nvSpPr>
          <p:cNvPr id="4" name="Date Placeholder 3"/>
          <p:cNvSpPr>
            <a:spLocks noGrp="1"/>
          </p:cNvSpPr>
          <p:nvPr>
            <p:ph type="dt" idx="10"/>
          </p:nvPr>
        </p:nvSpPr>
        <p:spPr/>
        <p:txBody>
          <a:bodyPr/>
          <a:lstStyle/>
          <a:p>
            <a:r>
              <a:rPr lang="en-US"/>
              <a:t>April 2018</a:t>
            </a:r>
            <a:endParaRPr lang="en-GB" dirty="0"/>
          </a:p>
        </p:txBody>
      </p:sp>
      <p:sp>
        <p:nvSpPr>
          <p:cNvPr id="5" name="Footer Placeholder 4"/>
          <p:cNvSpPr>
            <a:spLocks noGrp="1"/>
          </p:cNvSpPr>
          <p:nvPr>
            <p:ph type="ftr" idx="11"/>
          </p:nvPr>
        </p:nvSpPr>
        <p:spPr/>
        <p:txBody>
          <a:bodyPr/>
          <a:lstStyle/>
          <a:p>
            <a:r>
              <a:rPr lang="en-GB"/>
              <a:t>Rich Kennedy, HP Enterprise</a:t>
            </a:r>
            <a:endParaRPr lang="en-GB" dirty="0"/>
          </a:p>
        </p:txBody>
      </p:sp>
      <p:sp>
        <p:nvSpPr>
          <p:cNvPr id="6" name="Slide Number Placeholder 5"/>
          <p:cNvSpPr>
            <a:spLocks noGrp="1"/>
          </p:cNvSpPr>
          <p:nvPr>
            <p:ph type="sldNum" idx="12"/>
          </p:nvPr>
        </p:nvSpPr>
        <p:spPr/>
        <p:txBody>
          <a:bodyPr/>
          <a:lstStyle/>
          <a:p>
            <a:r>
              <a:rPr lang="en-GB"/>
              <a:t>Slide </a:t>
            </a:r>
            <a:fld id="{D09C756B-EB39-4236-ADBB-73052B179AE4}" type="slidenum">
              <a:rPr lang="en-GB" smtClean="0"/>
              <a:pPr/>
              <a:t>2</a:t>
            </a:fld>
            <a:endParaRPr lang="en-GB"/>
          </a:p>
        </p:txBody>
      </p:sp>
    </p:spTree>
    <p:extLst>
      <p:ext uri="{BB962C8B-B14F-4D97-AF65-F5344CB8AC3E}">
        <p14:creationId xmlns:p14="http://schemas.microsoft.com/office/powerpoint/2010/main" val="3441229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41374"/>
          </a:xfrm>
        </p:spPr>
        <p:txBody>
          <a:bodyPr/>
          <a:lstStyle/>
          <a:p>
            <a:r>
              <a:rPr lang="en-US" b="1" dirty="0">
                <a:latin typeface="Arial" panose="020B0604020202020204" pitchFamily="34" charset="0"/>
                <a:cs typeface="Arial" panose="020B0604020202020204" pitchFamily="34" charset="0"/>
              </a:rPr>
              <a:t>AI 1.12 </a:t>
            </a:r>
            <a:r>
              <a:rPr lang="en-US" dirty="0">
                <a:latin typeface="Arial" panose="020B0604020202020204" pitchFamily="34" charset="0"/>
                <a:cs typeface="Arial" panose="020B0604020202020204" pitchFamily="34" charset="0"/>
              </a:rPr>
              <a:t>ITS Harmonization</a:t>
            </a:r>
          </a:p>
        </p:txBody>
      </p:sp>
      <p:sp>
        <p:nvSpPr>
          <p:cNvPr id="3" name="Content Placeholder 2"/>
          <p:cNvSpPr>
            <a:spLocks noGrp="1"/>
          </p:cNvSpPr>
          <p:nvPr>
            <p:ph idx="1"/>
          </p:nvPr>
        </p:nvSpPr>
        <p:spPr>
          <a:xfrm>
            <a:off x="696912" y="1319730"/>
            <a:ext cx="7770813" cy="4314308"/>
          </a:xfrm>
        </p:spPr>
        <p:txBody>
          <a:bodyPr>
            <a:normAutofit/>
          </a:bodyPr>
          <a:lstStyle/>
          <a:p>
            <a:pPr>
              <a:buFont typeface="Arial" panose="020B0604020202020204" pitchFamily="34" charset="0"/>
              <a:buChar char="•"/>
            </a:pPr>
            <a:r>
              <a:rPr lang="en-US" sz="1800" dirty="0">
                <a:solidFill>
                  <a:schemeClr val="accent6">
                    <a:lumMod val="75000"/>
                  </a:schemeClr>
                </a:solidFill>
              </a:rPr>
              <a:t>to consider possible global or regional harmonized frequency bands, to the maximum extent possible, for the implementation of evolving Intelligent Transport Systems (ITS) under existing mobile-service allocations, in accordance with Resolution COM6/13 (WRC-15);</a:t>
            </a:r>
          </a:p>
          <a:p>
            <a:pPr lvl="6">
              <a:buFont typeface="Arial" panose="020B0604020202020204" pitchFamily="34" charset="0"/>
              <a:buChar char="•"/>
            </a:pPr>
            <a:endParaRPr lang="en-US" sz="1000" dirty="0">
              <a:solidFill>
                <a:schemeClr val="accent6">
                  <a:lumMod val="75000"/>
                </a:schemeClr>
              </a:solidFill>
            </a:endParaRPr>
          </a:p>
          <a:p>
            <a:pPr>
              <a:buFont typeface="Arial" panose="020B0604020202020204" pitchFamily="34" charset="0"/>
              <a:buChar char="•"/>
            </a:pPr>
            <a:r>
              <a:rPr lang="en-US" sz="1800" dirty="0"/>
              <a:t>IEEE 802.11 has provided the wireless standard (IEEE </a:t>
            </a:r>
            <a:r>
              <a:rPr lang="en-US" sz="1800" dirty="0" err="1"/>
              <a:t>Std</a:t>
            </a:r>
            <a:r>
              <a:rPr lang="en-US" sz="1800" dirty="0"/>
              <a:t> 802.11p-2010) that is the basis for much of the Intelligent Transport Systems (ITS) Vehicle-to-Vehicle (V2V) and Vehicle-to-Infrastructure (V2I) technologies. We believe that this technology is capable of sharing the 5850-5925 MHz band with other unlicensed applications. We also understand that global harmonization of the technology is a noble effort that would enable technology improvements and cost reductions to better address rapid adoption to meet the ITS safety goals.</a:t>
            </a:r>
          </a:p>
        </p:txBody>
      </p:sp>
      <p:sp>
        <p:nvSpPr>
          <p:cNvPr id="4" name="Date Placeholder 3">
            <a:extLst>
              <a:ext uri="{FF2B5EF4-FFF2-40B4-BE49-F238E27FC236}">
                <a16:creationId xmlns:a16="http://schemas.microsoft.com/office/drawing/2014/main" id="{D9593EEC-F99E-4FF4-8189-AC62DBBFF4EF}"/>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18B2A763-FAB9-4148-9605-F7A72B1A7120}"/>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8BF6CE8E-EE97-4B2E-8880-187BC03E217B}"/>
              </a:ext>
            </a:extLst>
          </p:cNvPr>
          <p:cNvSpPr>
            <a:spLocks noGrp="1"/>
          </p:cNvSpPr>
          <p:nvPr>
            <p:ph type="sldNum" idx="12"/>
          </p:nvPr>
        </p:nvSpPr>
        <p:spPr/>
        <p:txBody>
          <a:bodyPr/>
          <a:lstStyle/>
          <a:p>
            <a:r>
              <a:rPr lang="en-GB"/>
              <a:t>Slide </a:t>
            </a:r>
            <a:fld id="{D09C756B-EB39-4236-ADBB-73052B179AE4}" type="slidenum">
              <a:rPr lang="en-GB" smtClean="0"/>
              <a:pPr/>
              <a:t>3</a:t>
            </a:fld>
            <a:endParaRPr lang="en-GB"/>
          </a:p>
        </p:txBody>
      </p:sp>
    </p:spTree>
    <p:extLst>
      <p:ext uri="{BB962C8B-B14F-4D97-AF65-F5344CB8AC3E}">
        <p14:creationId xmlns:p14="http://schemas.microsoft.com/office/powerpoint/2010/main" val="28754885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41374"/>
          </a:xfrm>
        </p:spPr>
        <p:txBody>
          <a:bodyPr/>
          <a:lstStyle/>
          <a:p>
            <a:r>
              <a:rPr lang="en-US" b="1" dirty="0">
                <a:latin typeface="Arial" panose="020B0604020202020204" pitchFamily="34" charset="0"/>
                <a:cs typeface="Arial" panose="020B0604020202020204" pitchFamily="34" charset="0"/>
              </a:rPr>
              <a:t>AI 1.13 </a:t>
            </a:r>
            <a:r>
              <a:rPr lang="en-US" dirty="0">
                <a:latin typeface="Arial" panose="020B0604020202020204" pitchFamily="34" charset="0"/>
                <a:cs typeface="Arial" panose="020B0604020202020204" pitchFamily="34" charset="0"/>
              </a:rPr>
              <a:t>IMT</a:t>
            </a:r>
          </a:p>
        </p:txBody>
      </p:sp>
      <p:sp>
        <p:nvSpPr>
          <p:cNvPr id="3" name="Content Placeholder 2"/>
          <p:cNvSpPr>
            <a:spLocks noGrp="1"/>
          </p:cNvSpPr>
          <p:nvPr>
            <p:ph idx="1"/>
          </p:nvPr>
        </p:nvSpPr>
        <p:spPr>
          <a:xfrm>
            <a:off x="696912" y="1295400"/>
            <a:ext cx="7770813" cy="4113213"/>
          </a:xfrm>
        </p:spPr>
        <p:txBody>
          <a:bodyPr/>
          <a:lstStyle/>
          <a:p>
            <a:pPr>
              <a:buFont typeface="Arial" panose="020B0604020202020204" pitchFamily="34" charset="0"/>
              <a:buChar char="•"/>
            </a:pPr>
            <a:r>
              <a:rPr lang="en-US" sz="1600" dirty="0">
                <a:solidFill>
                  <a:schemeClr val="accent6">
                    <a:lumMod val="75000"/>
                  </a:schemeClr>
                </a:solidFill>
              </a:rPr>
              <a:t>to consider identification of frequency bands for the future development of International Mobile Telecommunications (IMT), including possible additional allocations to the mobile service on a primary basis, in accordance with Resolution COM6/20 (WRC-15);</a:t>
            </a:r>
          </a:p>
          <a:p>
            <a:pPr>
              <a:buFont typeface="Arial" panose="020B0604020202020204" pitchFamily="34" charset="0"/>
              <a:buChar char="•"/>
            </a:pPr>
            <a:r>
              <a:rPr lang="en-US" sz="1600" dirty="0"/>
              <a:t>Due to the following developments, IEEE 802 recommends that WRC-19 not consider 66-76 GHz for IMT identification. </a:t>
            </a:r>
          </a:p>
          <a:p>
            <a:pPr lvl="1">
              <a:buFont typeface="Arial" panose="020B0604020202020204" pitchFamily="34" charset="0"/>
              <a:buChar char="•"/>
            </a:pPr>
            <a:r>
              <a:rPr lang="en-US" sz="1400" dirty="0"/>
              <a:t>On July 14, 2016, FCC published a Report and Order and Further Notice of Proposed Rulemaking (FCC 16-89) </a:t>
            </a:r>
            <a:r>
              <a:rPr lang="en-US" sz="1400" u="sng" dirty="0"/>
              <a:t>[</a:t>
            </a:r>
            <a:r>
              <a:rPr lang="en-US" sz="1200" u="sng" dirty="0">
                <a:hlinkClick r:id="rId2"/>
              </a:rPr>
              <a:t>https://apps.fcc.gov/edocs_public/attachmatch/FCC-16-89A1.pdf</a:t>
            </a:r>
            <a:r>
              <a:rPr lang="en-US" sz="1400" u="sng" dirty="0"/>
              <a:t>]</a:t>
            </a:r>
            <a:r>
              <a:rPr lang="en-US" sz="1400" dirty="0"/>
              <a:t> to adopt 64-71 GHz band for License Exempt operation. </a:t>
            </a:r>
          </a:p>
          <a:p>
            <a:pPr lvl="1">
              <a:buFont typeface="Arial" panose="020B0604020202020204" pitchFamily="34" charset="0"/>
              <a:buChar char="•"/>
            </a:pPr>
            <a:r>
              <a:rPr lang="en-US" sz="1400" dirty="0"/>
              <a:t>In January 2018, the ITU-R published Recommendation M.2003-2 </a:t>
            </a:r>
            <a:r>
              <a:rPr lang="en-US" sz="1400" u="sng" dirty="0"/>
              <a:t>[</a:t>
            </a:r>
            <a:r>
              <a:rPr lang="en-US" sz="1200" u="sng" dirty="0">
                <a:hlinkClick r:id="rId3"/>
              </a:rPr>
              <a:t>https://www.itu.int/rec/R-REC-M.2003-2-201801-I/en</a:t>
            </a:r>
            <a:r>
              <a:rPr lang="en-US" sz="1400" u="sng" dirty="0"/>
              <a:t>]</a:t>
            </a:r>
            <a:r>
              <a:rPr lang="en-US" sz="1400" dirty="0"/>
              <a:t> wherein this band was identified for Multigigabit Wireless Systems. This facilitates the introduction of IEEE 802 technologies that are capable of supporting 5G use cases under the existing Mobile Allocation. </a:t>
            </a:r>
          </a:p>
          <a:p>
            <a:pPr lvl="1">
              <a:buFont typeface="Arial" panose="020B0604020202020204" pitchFamily="34" charset="0"/>
              <a:buChar char="•"/>
            </a:pPr>
            <a:r>
              <a:rPr lang="en-US" sz="1400" dirty="0"/>
              <a:t>In February 2018, the Radio Spectrum Policy Group of the European Union (RSPG) published their Second Opinion on 5G </a:t>
            </a:r>
            <a:r>
              <a:rPr lang="en-US" sz="1400" u="sng" dirty="0"/>
              <a:t>[</a:t>
            </a:r>
            <a:r>
              <a:rPr lang="en-US" sz="1200" u="sng" dirty="0">
                <a:hlinkClick r:id="rId4"/>
              </a:rPr>
              <a:t>http://rspg-spectrum.eu/2018/02/</a:t>
            </a:r>
            <a:r>
              <a:rPr lang="en-US" sz="1400" u="sng" dirty="0"/>
              <a:t>]</a:t>
            </a:r>
            <a:r>
              <a:rPr lang="en-US" sz="1400" dirty="0"/>
              <a:t> in which they recommended making this band available on a general authorized access basis.</a:t>
            </a:r>
          </a:p>
          <a:p>
            <a:pPr>
              <a:buFont typeface="Arial" panose="020B0604020202020204" pitchFamily="34" charset="0"/>
              <a:buChar char="•"/>
            </a:pPr>
            <a:r>
              <a:rPr lang="en-US" sz="1600" dirty="0"/>
              <a:t>Given these facts, we believe that a wide variety of 5G services and use-cases will be deployed in this band globally without the need for an IMT identification. In fact, IMT identification could bar some key 5G technologies from operating in this band.</a:t>
            </a:r>
          </a:p>
        </p:txBody>
      </p:sp>
      <p:sp>
        <p:nvSpPr>
          <p:cNvPr id="4" name="Date Placeholder 3">
            <a:extLst>
              <a:ext uri="{FF2B5EF4-FFF2-40B4-BE49-F238E27FC236}">
                <a16:creationId xmlns:a16="http://schemas.microsoft.com/office/drawing/2014/main" id="{9A7CEFF4-ABE7-4362-BE80-7532E389F405}"/>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B8902077-75A5-46CC-93D6-CCE866DC4392}"/>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B8463926-27A3-4BE9-A03C-B4266D9A0941}"/>
              </a:ext>
            </a:extLst>
          </p:cNvPr>
          <p:cNvSpPr>
            <a:spLocks noGrp="1"/>
          </p:cNvSpPr>
          <p:nvPr>
            <p:ph type="sldNum" idx="12"/>
          </p:nvPr>
        </p:nvSpPr>
        <p:spPr/>
        <p:txBody>
          <a:bodyPr/>
          <a:lstStyle/>
          <a:p>
            <a:r>
              <a:rPr lang="en-GB"/>
              <a:t>Slide </a:t>
            </a:r>
            <a:fld id="{D09C756B-EB39-4236-ADBB-73052B179AE4}" type="slidenum">
              <a:rPr lang="en-GB" smtClean="0"/>
              <a:pPr/>
              <a:t>4</a:t>
            </a:fld>
            <a:endParaRPr lang="en-GB"/>
          </a:p>
        </p:txBody>
      </p:sp>
    </p:spTree>
    <p:extLst>
      <p:ext uri="{BB962C8B-B14F-4D97-AF65-F5344CB8AC3E}">
        <p14:creationId xmlns:p14="http://schemas.microsoft.com/office/powerpoint/2010/main" val="765927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5" y="606425"/>
            <a:ext cx="7770813" cy="841375"/>
          </a:xfrm>
        </p:spPr>
        <p:txBody>
          <a:bodyPr/>
          <a:lstStyle/>
          <a:p>
            <a:r>
              <a:rPr lang="en-US" b="1" dirty="0">
                <a:latin typeface="Arial" panose="020B0604020202020204" pitchFamily="34" charset="0"/>
                <a:cs typeface="Arial" panose="020B0604020202020204" pitchFamily="34" charset="0"/>
              </a:rPr>
              <a:t>AI 1.15 </a:t>
            </a:r>
            <a:r>
              <a:rPr lang="en-US" dirty="0">
                <a:latin typeface="Arial" panose="020B0604020202020204" pitchFamily="34" charset="0"/>
                <a:cs typeface="Arial" panose="020B0604020202020204" pitchFamily="34" charset="0"/>
              </a:rPr>
              <a:t>275 GHz</a:t>
            </a:r>
          </a:p>
        </p:txBody>
      </p:sp>
      <p:sp>
        <p:nvSpPr>
          <p:cNvPr id="3" name="Content Placeholder 2"/>
          <p:cNvSpPr>
            <a:spLocks noGrp="1"/>
          </p:cNvSpPr>
          <p:nvPr>
            <p:ph idx="1"/>
          </p:nvPr>
        </p:nvSpPr>
        <p:spPr>
          <a:xfrm>
            <a:off x="695325" y="1295400"/>
            <a:ext cx="8153401" cy="4113213"/>
          </a:xfrm>
        </p:spPr>
        <p:txBody>
          <a:bodyPr>
            <a:noAutofit/>
          </a:bodyPr>
          <a:lstStyle/>
          <a:p>
            <a:pPr>
              <a:buFont typeface="Arial" panose="020B0604020202020204" pitchFamily="34" charset="0"/>
              <a:buChar char="•"/>
            </a:pPr>
            <a:r>
              <a:rPr lang="en-US" sz="1800" dirty="0">
                <a:solidFill>
                  <a:schemeClr val="accent6">
                    <a:lumMod val="75000"/>
                  </a:schemeClr>
                </a:solidFill>
              </a:rPr>
              <a:t>to consider identification of frequency bands for use by administrations for the land-mobile and fixed services applications operating in the frequency range 275-450 GHz, in accordance with Resolution COM6/14 (WRC-15);</a:t>
            </a:r>
          </a:p>
          <a:p>
            <a:pPr lvl="6">
              <a:buFont typeface="Arial" panose="020B0604020202020204" pitchFamily="34" charset="0"/>
              <a:buChar char="•"/>
            </a:pPr>
            <a:endParaRPr lang="en-US" sz="1000" dirty="0">
              <a:solidFill>
                <a:schemeClr val="accent6">
                  <a:lumMod val="75000"/>
                </a:schemeClr>
              </a:solidFill>
            </a:endParaRPr>
          </a:p>
          <a:p>
            <a:pPr>
              <a:buFont typeface="Arial" panose="020B0604020202020204" pitchFamily="34" charset="0"/>
              <a:buChar char="•"/>
            </a:pPr>
            <a:r>
              <a:rPr lang="en-US" sz="1800" dirty="0"/>
              <a:t>The recently published Std. IEEE 802.15.3d-2017 targets point-to-point links in the frequency range of 252 to 325 GHz with data rates ranging from 1 to 100 Gb/s. The application scenarios comprise wireless backhaul and fronthaul links, kiosk downloading, reconfigurable wireless links for data centers in addition to fibers and intra-device communications.  IEEE 802 especially supports the identification of the frequency bands 275 GHz to 325 GHz for license-exempt active services such as THz communications.</a:t>
            </a:r>
          </a:p>
          <a:p>
            <a:pPr>
              <a:buFont typeface="Arial" panose="020B0604020202020204" pitchFamily="34" charset="0"/>
              <a:buChar char="•"/>
            </a:pPr>
            <a:r>
              <a:rPr lang="en-US" sz="1800" dirty="0"/>
              <a:t>Higher frequency bands beyond 325 GHz, e. g. up to 450 GHz, are highly appreciated for future wireless communication applications. No activity toward a new standard at these higher frequencies has been formed yet, because the technology at 300 GHz seemed most promising in 2014 when the project for the first standard in the THz range was initiated. However this may change in the future.</a:t>
            </a:r>
          </a:p>
        </p:txBody>
      </p:sp>
      <p:sp>
        <p:nvSpPr>
          <p:cNvPr id="4" name="Date Placeholder 3">
            <a:extLst>
              <a:ext uri="{FF2B5EF4-FFF2-40B4-BE49-F238E27FC236}">
                <a16:creationId xmlns:a16="http://schemas.microsoft.com/office/drawing/2014/main" id="{43F68972-AFA2-41DF-83DC-F98573970293}"/>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8DB96DC7-0D64-4BD8-AA97-817EAD6D3ED6}"/>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344A61C1-B041-4341-8579-5635637F1F2B}"/>
              </a:ext>
            </a:extLst>
          </p:cNvPr>
          <p:cNvSpPr>
            <a:spLocks noGrp="1"/>
          </p:cNvSpPr>
          <p:nvPr>
            <p:ph type="sldNum" idx="12"/>
          </p:nvPr>
        </p:nvSpPr>
        <p:spPr/>
        <p:txBody>
          <a:bodyPr/>
          <a:lstStyle/>
          <a:p>
            <a:r>
              <a:rPr lang="en-GB"/>
              <a:t>Slide </a:t>
            </a:r>
            <a:fld id="{D09C756B-EB39-4236-ADBB-73052B179AE4}" type="slidenum">
              <a:rPr lang="en-GB" smtClean="0"/>
              <a:pPr/>
              <a:t>5</a:t>
            </a:fld>
            <a:endParaRPr lang="en-GB"/>
          </a:p>
        </p:txBody>
      </p:sp>
    </p:spTree>
    <p:extLst>
      <p:ext uri="{BB962C8B-B14F-4D97-AF65-F5344CB8AC3E}">
        <p14:creationId xmlns:p14="http://schemas.microsoft.com/office/powerpoint/2010/main" val="1918282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6275" y="606425"/>
            <a:ext cx="7770813" cy="841375"/>
          </a:xfrm>
        </p:spPr>
        <p:txBody>
          <a:bodyPr/>
          <a:lstStyle/>
          <a:p>
            <a:r>
              <a:rPr lang="en-US" b="1" dirty="0">
                <a:latin typeface="Arial" panose="020B0604020202020204" pitchFamily="34" charset="0"/>
                <a:cs typeface="Arial" panose="020B0604020202020204" pitchFamily="34" charset="0"/>
              </a:rPr>
              <a:t>AI 1.16 </a:t>
            </a:r>
            <a:r>
              <a:rPr lang="en-US" dirty="0">
                <a:latin typeface="Arial" panose="020B0604020202020204" pitchFamily="34" charset="0"/>
                <a:cs typeface="Arial" panose="020B0604020202020204" pitchFamily="34" charset="0"/>
              </a:rPr>
              <a:t>5 GHz</a:t>
            </a:r>
          </a:p>
        </p:txBody>
      </p:sp>
      <p:sp>
        <p:nvSpPr>
          <p:cNvPr id="3" name="Content Placeholder 2"/>
          <p:cNvSpPr>
            <a:spLocks noGrp="1"/>
          </p:cNvSpPr>
          <p:nvPr>
            <p:ph idx="1"/>
          </p:nvPr>
        </p:nvSpPr>
        <p:spPr>
          <a:xfrm>
            <a:off x="725487" y="1291155"/>
            <a:ext cx="7894638" cy="4314308"/>
          </a:xfrm>
        </p:spPr>
        <p:txBody>
          <a:bodyPr>
            <a:noAutofit/>
          </a:bodyPr>
          <a:lstStyle/>
          <a:p>
            <a:pPr>
              <a:buFont typeface="Arial" panose="020B0604020202020204" pitchFamily="34" charset="0"/>
              <a:buChar char="•"/>
            </a:pPr>
            <a:r>
              <a:rPr lang="en-US" sz="1800" dirty="0">
                <a:solidFill>
                  <a:schemeClr val="accent6">
                    <a:lumMod val="75000"/>
                  </a:schemeClr>
                </a:solidFill>
              </a:rPr>
              <a:t>to consider issues related to wireless access systems, including radio local area networks (WAS/RLAN), in the frequency bands between 5 150 MHz and 5 925 MHz, and take the appropriate regulatory actions, including additional spectrum allocations to the mobile service, in accordance with Resolution COM6/22 (WRC-15);</a:t>
            </a:r>
          </a:p>
          <a:p>
            <a:pPr lvl="6">
              <a:buFont typeface="Arial" panose="020B0604020202020204" pitchFamily="34" charset="0"/>
              <a:buChar char="•"/>
            </a:pPr>
            <a:endParaRPr lang="en-US" sz="1000" dirty="0">
              <a:solidFill>
                <a:schemeClr val="accent6">
                  <a:lumMod val="75000"/>
                </a:schemeClr>
              </a:solidFill>
            </a:endParaRPr>
          </a:p>
          <a:p>
            <a:pPr>
              <a:buFont typeface="Arial" panose="020B0604020202020204" pitchFamily="34" charset="0"/>
              <a:buChar char="•"/>
            </a:pPr>
            <a:r>
              <a:rPr lang="en-US" sz="1800" dirty="0"/>
              <a:t>Since the 1990s, IEEE 802 has been actively developing standards for Wireless LAN technologies that operate in the 5 GHz bands. Among these is IEEE 802.11, which is the basis for Wi-Fi, the most successful, most used and most demanded 5 GHz wireless technology. IEEE 802.11 is carrying the vast majority of wireless internet traffic and is essential for commercial services, education, communications and social interactions, creating industries and providing jobs and economic growth around the world.</a:t>
            </a:r>
          </a:p>
          <a:p>
            <a:pPr>
              <a:buFont typeface="Arial" panose="020B0604020202020204" pitchFamily="34" charset="0"/>
              <a:buChar char="•"/>
            </a:pPr>
            <a:r>
              <a:rPr lang="en-US" sz="1800" dirty="0"/>
              <a:t>IEEE 802 recommends that any regulatory action should not disadvantage any IEEE 802 standard or add any additional regulatory burdens for its use of the 5 GHz bands. </a:t>
            </a:r>
          </a:p>
        </p:txBody>
      </p:sp>
      <p:sp>
        <p:nvSpPr>
          <p:cNvPr id="4" name="Date Placeholder 3">
            <a:extLst>
              <a:ext uri="{FF2B5EF4-FFF2-40B4-BE49-F238E27FC236}">
                <a16:creationId xmlns:a16="http://schemas.microsoft.com/office/drawing/2014/main" id="{123BFE8B-855B-40A1-9A3D-272682632A8D}"/>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21B32A6C-1670-4A32-B0E9-E111613988F9}"/>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C8921E90-71F7-4450-9A6B-CC2854239625}"/>
              </a:ext>
            </a:extLst>
          </p:cNvPr>
          <p:cNvSpPr>
            <a:spLocks noGrp="1"/>
          </p:cNvSpPr>
          <p:nvPr>
            <p:ph type="sldNum" idx="12"/>
          </p:nvPr>
        </p:nvSpPr>
        <p:spPr/>
        <p:txBody>
          <a:bodyPr/>
          <a:lstStyle/>
          <a:p>
            <a:r>
              <a:rPr lang="en-GB"/>
              <a:t>Slide </a:t>
            </a:r>
            <a:fld id="{D09C756B-EB39-4236-ADBB-73052B179AE4}" type="slidenum">
              <a:rPr lang="en-GB" smtClean="0"/>
              <a:pPr/>
              <a:t>6</a:t>
            </a:fld>
            <a:endParaRPr lang="en-GB"/>
          </a:p>
        </p:txBody>
      </p:sp>
    </p:spTree>
    <p:extLst>
      <p:ext uri="{BB962C8B-B14F-4D97-AF65-F5344CB8AC3E}">
        <p14:creationId xmlns:p14="http://schemas.microsoft.com/office/powerpoint/2010/main" val="17281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426"/>
            <a:ext cx="7770813" cy="841374"/>
          </a:xfrm>
        </p:spPr>
        <p:txBody>
          <a:bodyPr/>
          <a:lstStyle/>
          <a:p>
            <a:r>
              <a:rPr lang="en-US" b="1" dirty="0">
                <a:latin typeface="Arial" panose="020B0604020202020204" pitchFamily="34" charset="0"/>
                <a:cs typeface="Arial" panose="020B0604020202020204" pitchFamily="34" charset="0"/>
              </a:rPr>
              <a:t>AI 9.1 </a:t>
            </a:r>
            <a:r>
              <a:rPr lang="en-US" dirty="0">
                <a:latin typeface="Arial" panose="020B0604020202020204" pitchFamily="34" charset="0"/>
                <a:cs typeface="Arial" panose="020B0604020202020204" pitchFamily="34" charset="0"/>
              </a:rPr>
              <a:t>Issue 9.1.5</a:t>
            </a:r>
          </a:p>
        </p:txBody>
      </p:sp>
      <p:sp>
        <p:nvSpPr>
          <p:cNvPr id="3" name="Content Placeholder 2"/>
          <p:cNvSpPr>
            <a:spLocks noGrp="1"/>
          </p:cNvSpPr>
          <p:nvPr>
            <p:ph idx="1"/>
          </p:nvPr>
        </p:nvSpPr>
        <p:spPr>
          <a:xfrm>
            <a:off x="696912" y="1295400"/>
            <a:ext cx="7770813" cy="5789613"/>
          </a:xfrm>
        </p:spPr>
        <p:txBody>
          <a:bodyPr>
            <a:normAutofit/>
          </a:bodyPr>
          <a:lstStyle/>
          <a:p>
            <a:pPr>
              <a:buFont typeface="Arial" panose="020B0604020202020204" pitchFamily="34" charset="0"/>
              <a:buChar char="•"/>
            </a:pPr>
            <a:r>
              <a:rPr lang="en-US" sz="1700" dirty="0">
                <a:solidFill>
                  <a:schemeClr val="accent6">
                    <a:lumMod val="75000"/>
                  </a:schemeClr>
                </a:solidFill>
              </a:rPr>
              <a:t>to investigate the technical and regulatory impacts on the services referred to in Nos. 5.447F and 5.450A that would result from referencing Recommendation ITU-R M.1638-1 in place of Recommendation ITU-R M.1638-0 in those footnotes, while ensuring that no undue constraints are imposed on the services referenced in these footnotes; </a:t>
            </a:r>
          </a:p>
          <a:p>
            <a:pPr>
              <a:buFont typeface="Arial" panose="020B0604020202020204" pitchFamily="34" charset="0"/>
              <a:buChar char="•"/>
            </a:pPr>
            <a:r>
              <a:rPr lang="en-US" sz="1700" dirty="0">
                <a:solidFill>
                  <a:schemeClr val="accent6">
                    <a:lumMod val="75000"/>
                  </a:schemeClr>
                </a:solidFill>
              </a:rPr>
              <a:t>to investigate the technical and regulatory impacts on the services referred to in Nos 5.447F and 5.450A that would result from adding a new reference to Recommendation ITU-R M.1849-1 to these footnotes, while ensuring that no undue constraints are imposed on the services referenced in these footnotes, </a:t>
            </a:r>
          </a:p>
          <a:p>
            <a:pPr>
              <a:buFont typeface="Arial" panose="020B0604020202020204" pitchFamily="34" charset="0"/>
              <a:buChar char="•"/>
            </a:pPr>
            <a:r>
              <a:rPr lang="en-US" sz="1700" dirty="0"/>
              <a:t>In preparation for WRC-15 and WRC-19, ITU-R carried out a significant amount of work to study coexistence between RLANs and new radar systems, such as bi-static and fast frequency-hopping radars. These studies confirm that the technical and regulatory impacts of requiring the mobile service to protect new radars types would impose undue constraints on RLAN operation in the 5250-5350 MHz and 5470-5725 MHz frequency ranges.  The reference to ITU-R M.1638-0 should not be updated to ITU-R M.1638-1 in footnotes RR Nos. 5447F and 5.450A. Given that both ITU-R M.1638-0 and M.1849-1 Recommendations require essentially the same protection requirements, adding a new reference to ITU R M.1849-1 is redundant and unnecessary.</a:t>
            </a:r>
          </a:p>
          <a:p>
            <a:pPr>
              <a:buFont typeface="Arial" panose="020B0604020202020204" pitchFamily="34" charset="0"/>
              <a:buChar char="•"/>
            </a:pPr>
            <a:endParaRPr lang="en-US" sz="1500" dirty="0">
              <a:solidFill>
                <a:schemeClr val="tx1"/>
              </a:solidFill>
            </a:endParaRPr>
          </a:p>
        </p:txBody>
      </p:sp>
      <p:sp>
        <p:nvSpPr>
          <p:cNvPr id="4" name="Date Placeholder 3">
            <a:extLst>
              <a:ext uri="{FF2B5EF4-FFF2-40B4-BE49-F238E27FC236}">
                <a16:creationId xmlns:a16="http://schemas.microsoft.com/office/drawing/2014/main" id="{FD5F6DBA-FB10-458F-B42F-C69849011BA6}"/>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504932D3-C62D-489A-AEAB-9AD1D7D5B1FB}"/>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FBDEC90C-8CB2-4D04-A640-4EBEC409CA4C}"/>
              </a:ext>
            </a:extLst>
          </p:cNvPr>
          <p:cNvSpPr>
            <a:spLocks noGrp="1"/>
          </p:cNvSpPr>
          <p:nvPr>
            <p:ph type="sldNum" idx="12"/>
          </p:nvPr>
        </p:nvSpPr>
        <p:spPr/>
        <p:txBody>
          <a:bodyPr/>
          <a:lstStyle/>
          <a:p>
            <a:r>
              <a:rPr lang="en-GB"/>
              <a:t>Slide </a:t>
            </a:r>
            <a:fld id="{D09C756B-EB39-4236-ADBB-73052B179AE4}" type="slidenum">
              <a:rPr lang="en-GB" smtClean="0"/>
              <a:pPr/>
              <a:t>7</a:t>
            </a:fld>
            <a:endParaRPr lang="en-GB"/>
          </a:p>
        </p:txBody>
      </p:sp>
    </p:spTree>
    <p:extLst>
      <p:ext uri="{BB962C8B-B14F-4D97-AF65-F5344CB8AC3E}">
        <p14:creationId xmlns:p14="http://schemas.microsoft.com/office/powerpoint/2010/main" val="2576580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6593" y="615718"/>
            <a:ext cx="7770813" cy="841374"/>
          </a:xfrm>
        </p:spPr>
        <p:txBody>
          <a:bodyPr/>
          <a:lstStyle/>
          <a:p>
            <a:r>
              <a:rPr lang="en-US" dirty="0">
                <a:latin typeface="Arial" panose="020B0604020202020204" pitchFamily="34" charset="0"/>
                <a:cs typeface="Arial" panose="020B0604020202020204" pitchFamily="34" charset="0"/>
              </a:rPr>
              <a:t>AI 10 – Consideration for WRC-23</a:t>
            </a:r>
          </a:p>
        </p:txBody>
      </p:sp>
      <p:sp>
        <p:nvSpPr>
          <p:cNvPr id="3" name="Content Placeholder 2"/>
          <p:cNvSpPr>
            <a:spLocks noGrp="1"/>
          </p:cNvSpPr>
          <p:nvPr>
            <p:ph idx="1"/>
          </p:nvPr>
        </p:nvSpPr>
        <p:spPr>
          <a:xfrm>
            <a:off x="696912" y="1295400"/>
            <a:ext cx="7770813" cy="5029199"/>
          </a:xfrm>
        </p:spPr>
        <p:txBody>
          <a:bodyPr>
            <a:normAutofit/>
          </a:bodyPr>
          <a:lstStyle/>
          <a:p>
            <a:pPr marL="0" indent="0"/>
            <a:endParaRPr lang="en-US" sz="1700" dirty="0">
              <a:solidFill>
                <a:schemeClr val="accent6">
                  <a:lumMod val="75000"/>
                </a:schemeClr>
              </a:solidFill>
            </a:endParaRPr>
          </a:p>
          <a:p>
            <a:pPr>
              <a:buFont typeface="Arial" panose="020B0604020202020204" pitchFamily="34" charset="0"/>
              <a:buChar char="•"/>
            </a:pPr>
            <a:endParaRPr lang="en-US" sz="1700" dirty="0">
              <a:solidFill>
                <a:schemeClr val="accent6">
                  <a:lumMod val="75000"/>
                </a:schemeClr>
              </a:solidFill>
            </a:endParaRPr>
          </a:p>
          <a:p>
            <a:pPr>
              <a:buFont typeface="Arial" panose="020B0604020202020204" pitchFamily="34" charset="0"/>
              <a:buChar char="•"/>
            </a:pPr>
            <a:r>
              <a:rPr lang="en-US" sz="1800" dirty="0">
                <a:solidFill>
                  <a:schemeClr val="tx1"/>
                </a:solidFill>
              </a:rPr>
              <a:t>There is an interest from regulators and other stake holders to provide cost-effective broadband connectivity to their masses. Problems are especially severe in Rural Areas. </a:t>
            </a:r>
          </a:p>
          <a:p>
            <a:pPr>
              <a:buFont typeface="Arial" panose="020B0604020202020204" pitchFamily="34" charset="0"/>
              <a:buChar char="•"/>
            </a:pPr>
            <a:r>
              <a:rPr lang="en-US" sz="1800" dirty="0">
                <a:solidFill>
                  <a:schemeClr val="tx1"/>
                </a:solidFill>
              </a:rPr>
              <a:t>TV </a:t>
            </a:r>
            <a:r>
              <a:rPr lang="en-US" sz="1800" dirty="0" err="1">
                <a:solidFill>
                  <a:schemeClr val="tx1"/>
                </a:solidFill>
              </a:rPr>
              <a:t>WhiteSpaces</a:t>
            </a:r>
            <a:r>
              <a:rPr lang="en-US" sz="1800" dirty="0">
                <a:solidFill>
                  <a:schemeClr val="tx1"/>
                </a:solidFill>
              </a:rPr>
              <a:t> based communications may be used to connect the un-connected due to their favorable propagation characteristics.</a:t>
            </a:r>
          </a:p>
          <a:p>
            <a:pPr>
              <a:buFont typeface="Arial" panose="020B0604020202020204" pitchFamily="34" charset="0"/>
              <a:buChar char="•"/>
            </a:pPr>
            <a:r>
              <a:rPr lang="en-US" sz="1800" dirty="0">
                <a:solidFill>
                  <a:schemeClr val="tx1"/>
                </a:solidFill>
              </a:rPr>
              <a:t>The TV </a:t>
            </a:r>
            <a:r>
              <a:rPr lang="en-US" sz="1800" dirty="0" err="1">
                <a:solidFill>
                  <a:schemeClr val="tx1"/>
                </a:solidFill>
              </a:rPr>
              <a:t>WhiteSpace</a:t>
            </a:r>
            <a:r>
              <a:rPr lang="en-US" sz="1800" dirty="0">
                <a:solidFill>
                  <a:schemeClr val="tx1"/>
                </a:solidFill>
              </a:rPr>
              <a:t> eco-system would like to initiate a study at the WRC-19 to investigate if the Radio </a:t>
            </a:r>
            <a:r>
              <a:rPr lang="en-US" sz="1800" dirty="0" err="1">
                <a:solidFill>
                  <a:schemeClr val="tx1"/>
                </a:solidFill>
              </a:rPr>
              <a:t>Regs</a:t>
            </a:r>
            <a:r>
              <a:rPr lang="en-US" sz="1800" dirty="0">
                <a:solidFill>
                  <a:schemeClr val="tx1"/>
                </a:solidFill>
              </a:rPr>
              <a:t> can accommodate: </a:t>
            </a:r>
          </a:p>
          <a:p>
            <a:pPr lvl="1">
              <a:buFont typeface="Arial" panose="020B0604020202020204" pitchFamily="34" charset="0"/>
              <a:buChar char="•"/>
            </a:pPr>
            <a:r>
              <a:rPr lang="en-US" sz="1600" dirty="0"/>
              <a:t>55-88 MHz, 173-216 MHz, 470-585 MHz for terrestrial broadcast services with secondary operation by whitespace devices on a non-interfering basis</a:t>
            </a:r>
          </a:p>
          <a:p>
            <a:pPr lvl="1">
              <a:buFont typeface="Arial" panose="020B0604020202020204" pitchFamily="34" charset="0"/>
              <a:buChar char="•"/>
            </a:pPr>
            <a:r>
              <a:rPr lang="en-US" sz="1600" dirty="0"/>
              <a:t>OR Co-primary use of terrestrial TV Broadcast services with whitespace devices</a:t>
            </a:r>
          </a:p>
          <a:p>
            <a:pPr>
              <a:buFont typeface="Arial" panose="020B0604020202020204" pitchFamily="34" charset="0"/>
              <a:buChar char="•"/>
            </a:pPr>
            <a:endParaRPr lang="en-US" sz="1500" dirty="0">
              <a:solidFill>
                <a:schemeClr val="tx1"/>
              </a:solidFill>
            </a:endParaRPr>
          </a:p>
        </p:txBody>
      </p:sp>
      <p:sp>
        <p:nvSpPr>
          <p:cNvPr id="4" name="Date Placeholder 3">
            <a:extLst>
              <a:ext uri="{FF2B5EF4-FFF2-40B4-BE49-F238E27FC236}">
                <a16:creationId xmlns:a16="http://schemas.microsoft.com/office/drawing/2014/main" id="{FD5F6DBA-FB10-458F-B42F-C69849011BA6}"/>
              </a:ext>
            </a:extLst>
          </p:cNvPr>
          <p:cNvSpPr>
            <a:spLocks noGrp="1"/>
          </p:cNvSpPr>
          <p:nvPr>
            <p:ph type="dt" idx="10"/>
          </p:nvPr>
        </p:nvSpPr>
        <p:spPr/>
        <p:txBody>
          <a:bodyPr/>
          <a:lstStyle/>
          <a:p>
            <a:r>
              <a:rPr lang="en-US"/>
              <a:t>April 2018</a:t>
            </a:r>
            <a:endParaRPr lang="en-GB" dirty="0"/>
          </a:p>
        </p:txBody>
      </p:sp>
      <p:sp>
        <p:nvSpPr>
          <p:cNvPr id="5" name="Footer Placeholder 4">
            <a:extLst>
              <a:ext uri="{FF2B5EF4-FFF2-40B4-BE49-F238E27FC236}">
                <a16:creationId xmlns:a16="http://schemas.microsoft.com/office/drawing/2014/main" id="{504932D3-C62D-489A-AEAB-9AD1D7D5B1FB}"/>
              </a:ext>
            </a:extLst>
          </p:cNvPr>
          <p:cNvSpPr>
            <a:spLocks noGrp="1"/>
          </p:cNvSpPr>
          <p:nvPr>
            <p:ph type="ftr" idx="11"/>
          </p:nvPr>
        </p:nvSpPr>
        <p:spPr/>
        <p:txBody>
          <a:bodyPr/>
          <a:lstStyle/>
          <a:p>
            <a:r>
              <a:rPr lang="en-GB"/>
              <a:t>Rich Kennedy, HP Enterprise</a:t>
            </a:r>
            <a:endParaRPr lang="en-GB" dirty="0"/>
          </a:p>
        </p:txBody>
      </p:sp>
      <p:sp>
        <p:nvSpPr>
          <p:cNvPr id="6" name="Slide Number Placeholder 5">
            <a:extLst>
              <a:ext uri="{FF2B5EF4-FFF2-40B4-BE49-F238E27FC236}">
                <a16:creationId xmlns:a16="http://schemas.microsoft.com/office/drawing/2014/main" id="{FBDEC90C-8CB2-4D04-A640-4EBEC409CA4C}"/>
              </a:ext>
            </a:extLst>
          </p:cNvPr>
          <p:cNvSpPr>
            <a:spLocks noGrp="1"/>
          </p:cNvSpPr>
          <p:nvPr>
            <p:ph type="sldNum" idx="12"/>
          </p:nvPr>
        </p:nvSpPr>
        <p:spPr/>
        <p:txBody>
          <a:bodyPr/>
          <a:lstStyle/>
          <a:p>
            <a:r>
              <a:rPr lang="en-GB"/>
              <a:t>Slide </a:t>
            </a:r>
            <a:fld id="{D09C756B-EB39-4236-ADBB-73052B179AE4}" type="slidenum">
              <a:rPr lang="en-GB" smtClean="0"/>
              <a:pPr/>
              <a:t>8</a:t>
            </a:fld>
            <a:endParaRPr lang="en-GB"/>
          </a:p>
        </p:txBody>
      </p:sp>
    </p:spTree>
    <p:extLst>
      <p:ext uri="{BB962C8B-B14F-4D97-AF65-F5344CB8AC3E}">
        <p14:creationId xmlns:p14="http://schemas.microsoft.com/office/powerpoint/2010/main" val="3422687654"/>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37646</TotalTime>
  <Words>1125</Words>
  <Application>Microsoft Office PowerPoint</Application>
  <PresentationFormat>On-screen Show (4:3)</PresentationFormat>
  <Paragraphs>71</Paragraphs>
  <Slides>8</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 Unicode MS</vt:lpstr>
      <vt:lpstr>MS Gothic</vt:lpstr>
      <vt:lpstr>Arial</vt:lpstr>
      <vt:lpstr>Times New Roman</vt:lpstr>
      <vt:lpstr>Office Theme</vt:lpstr>
      <vt:lpstr>Document</vt:lpstr>
      <vt:lpstr>IEEE 802.18 Viewpoints on WRC-19 Agenda Items</vt:lpstr>
      <vt:lpstr>Introduction</vt:lpstr>
      <vt:lpstr>AI 1.12 ITS Harmonization</vt:lpstr>
      <vt:lpstr>AI 1.13 IMT</vt:lpstr>
      <vt:lpstr>AI 1.15 275 GHz</vt:lpstr>
      <vt:lpstr>AI 1.16 5 GHz</vt:lpstr>
      <vt:lpstr>AI 9.1 Issue 9.1.5</vt:lpstr>
      <vt:lpstr>AI 10 – Consideration for WRC-23</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postions on WRC19</dc:title>
  <dc:creator>Kennedy, Rich</dc:creator>
  <cp:lastModifiedBy>Holcomb, Jay</cp:lastModifiedBy>
  <cp:revision>261</cp:revision>
  <cp:lastPrinted>1601-01-01T00:00:00Z</cp:lastPrinted>
  <dcterms:created xsi:type="dcterms:W3CDTF">2016-03-03T14:54:45Z</dcterms:created>
  <dcterms:modified xsi:type="dcterms:W3CDTF">2018-04-12T19:34:16Z</dcterms:modified>
</cp:coreProperties>
</file>