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59" r:id="rId6"/>
    <p:sldId id="260" r:id="rId7"/>
    <p:sldId id="261" r:id="rId8"/>
    <p:sldId id="26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11" d="100"/>
          <a:sy n="111" d="100"/>
        </p:scale>
        <p:origin x="912"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31-Mar-18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F4B907-06D6-4C13-BC70-790A4131EE02}"/>
              </a:ext>
            </a:extLst>
          </p:cNvPr>
          <p:cNvSpPr txBox="1"/>
          <p:nvPr userDrawn="1"/>
        </p:nvSpPr>
        <p:spPr>
          <a:xfrm rot="18977889">
            <a:off x="943015" y="1185932"/>
            <a:ext cx="6123261" cy="2308324"/>
          </a:xfrm>
          <a:prstGeom prst="rect">
            <a:avLst/>
          </a:prstGeom>
          <a:noFill/>
        </p:spPr>
        <p:txBody>
          <a:bodyPr wrap="square" rtlCol="0">
            <a:spAutoFit/>
          </a:bodyPr>
          <a:lstStyle/>
          <a:p>
            <a:pPr algn="ctr"/>
            <a:r>
              <a:rPr lang="en-US" sz="7200" dirty="0">
                <a:solidFill>
                  <a:schemeClr val="bg1">
                    <a:lumMod val="85000"/>
                  </a:schemeClr>
                </a:solidFill>
              </a:rPr>
              <a:t>Draft</a:t>
            </a:r>
          </a:p>
          <a:p>
            <a:pPr algn="ctr"/>
            <a:r>
              <a:rPr lang="en-US" sz="7200" dirty="0">
                <a:solidFill>
                  <a:schemeClr val="bg1">
                    <a:lumMod val="85000"/>
                  </a:schemeClr>
                </a:solidFill>
              </a:rPr>
              <a:t>Markup version</a:t>
            </a:r>
          </a:p>
        </p:txBody>
      </p:sp>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strike="dblStrike" dirty="0">
                <a:cs typeface="Arial" panose="020B0604020202020204" pitchFamily="34" charset="0"/>
              </a:rPr>
              <a:t>Draft </a:t>
            </a:r>
            <a:r>
              <a:rPr lang="en-US" sz="2800" dirty="0">
                <a:cs typeface="Arial" panose="020B0604020202020204" pitchFamily="34" charset="0"/>
              </a:rPr>
              <a:t>Perspectives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05 April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273"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IEEE 802 has been asked by some developing country regulators for our </a:t>
            </a:r>
            <a:r>
              <a:rPr lang="en-US" u="sng" dirty="0"/>
              <a:t>perspectives</a:t>
            </a:r>
            <a:r>
              <a:rPr lang="en-US" dirty="0"/>
              <a:t> </a:t>
            </a:r>
            <a:r>
              <a:rPr lang="en-US" strike="dblStrike" dirty="0"/>
              <a:t>position </a:t>
            </a:r>
            <a:r>
              <a:rPr lang="en-US" dirty="0"/>
              <a:t>on certain WRC-19 Agenda Items (AI)</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a:t>
            </a:r>
            <a:r>
              <a:rPr lang="en-US" strike="dblStrike" dirty="0"/>
              <a:t>initial draft </a:t>
            </a:r>
            <a:r>
              <a:rPr lang="en-US" dirty="0"/>
              <a:t>viewpoints for the Agenda Items that relate to IEEE 802 standards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a:t>
            </a:r>
            <a:r>
              <a:rPr lang="en-US"/>
              <a:t>It does not necessarily represent the views of the IEEE as a whole or the IEEE Standards Association as a whole.</a:t>
            </a:r>
            <a:endParaRPr lang="en-US" dirty="0"/>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a:xfrm>
            <a:off x="696912" y="131973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dirty="0"/>
              <a:t>IEEE 802.11 has provided the wireless standard (IEEE </a:t>
            </a:r>
            <a:r>
              <a:rPr lang="en-US" sz="1800" dirty="0" err="1"/>
              <a:t>Std</a:t>
            </a:r>
            <a:r>
              <a:rPr lang="en-US" sz="1800" dirty="0"/>
              <a:t> 802.11p-2010) that is the basis for much of the Intelligent Transport Systems (ITS) Vehicle-to-Vehicle (V2V) and Vehicle-to-Infrastructure (V2I) technologies. We believe that this technology, that is successful because of its spectrum sharing mechanisms, is capable of sharing the 5850-5925 MHz band with other unlicensed applications. We also understand that global harmonization of the technology is a noble effort that would enable technology improvements and cost reductions to better address rapid adoption to meet the ITS safety goals.</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6858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900" strike="dblStrike" dirty="0"/>
              <a:t>IEEE 802 believes that WRC19 should consider possible identification of a number of bands including 66-76 GHz for IMT. On July 14, 2016, FCC published a Report and Order and Further Notice of Proposed Rulemaking (FCC 16-89) to adopt 64-71 GHz band for License Exempt operation, and we believe that IMT will benefit from global harmonization of these bands.</a:t>
            </a:r>
          </a:p>
          <a:p>
            <a:pPr>
              <a:buFont typeface="Arial" panose="020B0604020202020204" pitchFamily="34" charset="0"/>
              <a:buChar char="•"/>
            </a:pPr>
            <a:r>
              <a:rPr lang="en-US" sz="1600" dirty="0"/>
              <a:t>Due to the following developments, IEEE 802 believes that WRC19 should not consider </a:t>
            </a:r>
            <a:r>
              <a:rPr lang="en-US" sz="1600" strike="dblStrike" dirty="0"/>
              <a:t>possible identification of a number of bands including</a:t>
            </a:r>
            <a:r>
              <a:rPr lang="en-US" sz="1600" dirty="0"/>
              <a:t>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identified for Multigigabit Wireless Systems. This will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a:t>
            </a:r>
            <a:r>
              <a:rPr lang="en-US" sz="1600" u="sng" dirty="0"/>
              <a:t>services and use-cases </a:t>
            </a:r>
            <a:r>
              <a:rPr lang="en-US" sz="1600" u="sng" strike="dblStrike" dirty="0"/>
              <a:t>technologies</a:t>
            </a:r>
            <a:r>
              <a:rPr lang="en-US" sz="1600" dirty="0"/>
              <a:t> will be deployed in this band globally without the need for an IMT identification</a:t>
            </a:r>
            <a:r>
              <a:rPr lang="en-US" sz="1600" strike="dblStrike" dirty="0"/>
              <a:t> will benefit from global harmonization of these bands</a:t>
            </a:r>
            <a:r>
              <a:rPr lang="en-US" sz="1600" dirty="0"/>
              <a:t>. In fact, IMT identification could bar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596901"/>
            <a:ext cx="7770813" cy="927100"/>
          </a:xfrm>
        </p:spPr>
        <p:txBody>
          <a:bodyPr/>
          <a:lstStyle/>
          <a:p>
            <a:r>
              <a:rPr lang="en-US" b="1" dirty="0">
                <a:latin typeface="Arial" panose="020B0604020202020204" pitchFamily="34" charset="0"/>
                <a:cs typeface="Arial" panose="020B0604020202020204" pitchFamily="34" charset="0"/>
              </a:rPr>
              <a:t>AI 1.14 </a:t>
            </a:r>
            <a:r>
              <a:rPr lang="en-US" dirty="0">
                <a:latin typeface="Arial" panose="020B0604020202020204" pitchFamily="34" charset="0"/>
                <a:cs typeface="Arial" panose="020B0604020202020204" pitchFamily="34" charset="0"/>
              </a:rPr>
              <a:t>HAPS</a:t>
            </a:r>
            <a:endParaRPr lang="en-US" dirty="0"/>
          </a:p>
        </p:txBody>
      </p:sp>
      <p:sp>
        <p:nvSpPr>
          <p:cNvPr id="3" name="Content Placeholder 2"/>
          <p:cNvSpPr>
            <a:spLocks noGrp="1"/>
          </p:cNvSpPr>
          <p:nvPr>
            <p:ph idx="1"/>
          </p:nvPr>
        </p:nvSpPr>
        <p:spPr>
          <a:xfrm>
            <a:off x="706437" y="137160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on the basis of ITU-R studies in accordance with Resolution COM6/21 (WRC-15), appropriate regulatory actions for high-altitude platform stations (HAPS), within existing fixed-service allocations;</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dirty="0"/>
              <a:t>IEEE 802 has no position on this technology as it is not based on any 802 standards.</a:t>
            </a:r>
          </a:p>
        </p:txBody>
      </p:sp>
      <p:sp>
        <p:nvSpPr>
          <p:cNvPr id="4" name="Date Placeholder 3">
            <a:extLst>
              <a:ext uri="{FF2B5EF4-FFF2-40B4-BE49-F238E27FC236}">
                <a16:creationId xmlns:a16="http://schemas.microsoft.com/office/drawing/2014/main" id="{D152BFDD-5D0A-4825-B42E-E938FA40EE2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0A6F5056-7C1E-4E57-B501-BEF41882D2A8}"/>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A98AED8-833E-4531-A5E2-23D1C8A4BFA4}"/>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728810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606425"/>
            <a:ext cx="7770813" cy="841375"/>
          </a:xfrm>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77862" y="1027112"/>
            <a:ext cx="8153401" cy="4113213"/>
          </a:xfrm>
        </p:spPr>
        <p:txBody>
          <a:bodyPr>
            <a:noAutofit/>
          </a:bodyPr>
          <a:lstStyle/>
          <a:p>
            <a:pPr>
              <a:buFont typeface="Arial" panose="020B0604020202020204" pitchFamily="34" charset="0"/>
              <a:buChar char="•"/>
            </a:pPr>
            <a:r>
              <a:rPr lang="en-US" sz="18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strike="dblStrike" dirty="0"/>
              <a:t>IEEE P802.15.3d is a draft standard, currently in the balloting process and expected to be published in the beginning of 2018. This new standard will target </a:t>
            </a:r>
            <a:r>
              <a:rPr lang="en-US" sz="1800" u="sng" dirty="0"/>
              <a:t>The recently published Std. IEEE 802.15.3d-2017 targets</a:t>
            </a:r>
            <a:r>
              <a:rPr lang="en-US" sz="1800" dirty="0"/>
              <a:t> point-to-point links in the frequency range of 252 to 325 GHz with data rates ranging from 1 to 100 Gb/s. The application scenarios comprise wireless back-/front haul links, kiosk downloading, reconfigurable wireless links for data centers in addition to fibers and intra-device communications. Therefore, IEEE 802 especially supports the identification of the frequency bands 275 GHz to 325 GHz for active services such as THz communications.</a:t>
            </a:r>
          </a:p>
          <a:p>
            <a:pPr>
              <a:buFont typeface="Arial" panose="020B0604020202020204" pitchFamily="34" charset="0"/>
              <a:buChar char="•"/>
            </a:pPr>
            <a:r>
              <a:rPr lang="en-US" sz="18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91828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75" y="606425"/>
            <a:ext cx="7770813" cy="841375"/>
          </a:xfrm>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a:xfrm>
            <a:off x="715962" y="1271846"/>
            <a:ext cx="7770813" cy="4314308"/>
          </a:xfrm>
        </p:spPr>
        <p:txBody>
          <a:bodyPr>
            <a:noAutofit/>
          </a:bodyPr>
          <a:lstStyle/>
          <a:p>
            <a:pPr>
              <a:buFont typeface="Arial" panose="020B0604020202020204" pitchFamily="34" charset="0"/>
              <a:buChar char="•"/>
            </a:pPr>
            <a:r>
              <a:rPr lang="en-US" sz="18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dirty="0"/>
              <a:t>Since the 1990s, IEEE 802 has been actively developing standards for Wireless LAN technologies that operate in the 5 GHz bands. Among these is IEEE 802.11, which is the standard that </a:t>
            </a:r>
            <a:r>
              <a:rPr lang="en-US" sz="1800" strike="dblStrike" dirty="0"/>
              <a:t>has become known as </a:t>
            </a:r>
            <a:r>
              <a:rPr lang="en-US" sz="1800" u="sng" dirty="0"/>
              <a:t>includes </a:t>
            </a:r>
            <a:r>
              <a:rPr lang="en-US" sz="1800" dirty="0"/>
              <a:t>Wi-Fi, which is the most successful, most used and most demanded wireless technology. Carrying the vast majority of wireless internet traffic, IEEE 802.11 is essential for commercial services, education, communications and social interactions. It has created whole industries and provided jobs and economic growth around the world.</a:t>
            </a:r>
          </a:p>
          <a:p>
            <a:pPr>
              <a:buFont typeface="Arial" panose="020B0604020202020204" pitchFamily="34" charset="0"/>
              <a:buChar char="•"/>
            </a:pPr>
            <a:r>
              <a:rPr lang="en-US" sz="1800" dirty="0"/>
              <a:t>IEEE 802 believes that any regulatory actions should not disadvantage </a:t>
            </a:r>
            <a:r>
              <a:rPr lang="en-US" sz="1800" u="sng" dirty="0"/>
              <a:t>any IEEE standards  </a:t>
            </a:r>
            <a:r>
              <a:rPr lang="en-US" sz="1800" strike="dblStrike" dirty="0"/>
              <a:t>Wi-Fi,</a:t>
            </a:r>
            <a:r>
              <a:rPr lang="en-US" sz="1800" dirty="0"/>
              <a:t> or add any additional regulatory burdens for its use of the 5 GHz bands.</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1728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85800" y="895350"/>
            <a:ext cx="7770813" cy="5789613"/>
          </a:xfrm>
        </p:spPr>
        <p:txBody>
          <a:bodyPr>
            <a:normAutofit fontScale="92500" lnSpcReduction="20000"/>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500" strike="dblStrike" dirty="0">
                <a:solidFill>
                  <a:schemeClr val="tx1"/>
                </a:solidFill>
              </a:rPr>
              <a:t>The revised versions of both ITU-R M.1638 and M.1849 include additional radars that have never been evaluated for their effect on the operation of 802.11 standards-based products in the U-NII-2a and U-NII-3 bands. These include bi-static (transmitter and receiver not co-located) and fast frequency hopping radars that offer little opportunity to be detected and avoided by 802.11 devices, and threaten the viability of this vital technology in these bands, which represent 355 MHz of the 580 MHz of spectrum available in the band; over 60 % of the available channels. IEEE 802 believes this must be studied carefully before allowing this change in references.</a:t>
            </a:r>
          </a:p>
          <a:p>
            <a:pPr>
              <a:buFont typeface="Arial" panose="020B0604020202020204" pitchFamily="34" charset="0"/>
              <a:buChar char="•"/>
            </a:pPr>
            <a:r>
              <a:rPr lang="en-US" sz="1700" dirty="0"/>
              <a:t>In preparation for WRC-15 and WRC-19, ITU-R has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 R M.1638 0 should not be updated to ITU R M.1638 1 in footnotes RR Nos. 5447F and 5.450A. Given that both ITU-R M.1638-0 and M.1849-1 Recommendations require essentially the same protection requirements, adding a new reference to ITU R M.1849 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spTree>
    <p:extLst>
      <p:ext uri="{BB962C8B-B14F-4D97-AF65-F5344CB8AC3E}">
        <p14:creationId xmlns:p14="http://schemas.microsoft.com/office/powerpoint/2010/main" val="257658012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37486</TotalTime>
  <Words>1323</Words>
  <Application>Microsoft Office PowerPoint</Application>
  <PresentationFormat>On-screen Show (4:3)</PresentationFormat>
  <Paragraphs>69</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Draft Perspectives on WRC-19 Agenda Items</vt:lpstr>
      <vt:lpstr>Introduction</vt:lpstr>
      <vt:lpstr>AI 1.12 ITS Harmonization</vt:lpstr>
      <vt:lpstr>AI 1.13 IMT</vt:lpstr>
      <vt:lpstr>AI 1.14 HAPS</vt:lpstr>
      <vt:lpstr>AI 1.15 275 GHz</vt:lpstr>
      <vt:lpstr>AI 1.16 5 GHz</vt:lpstr>
      <vt:lpstr>AI 9.1 Issue 9.1.5</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241</cp:revision>
  <cp:lastPrinted>1601-01-01T00:00:00Z</cp:lastPrinted>
  <dcterms:created xsi:type="dcterms:W3CDTF">2016-03-03T14:54:45Z</dcterms:created>
  <dcterms:modified xsi:type="dcterms:W3CDTF">2018-03-31T13:23:02Z</dcterms:modified>
</cp:coreProperties>
</file>