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66" r:id="rId3"/>
    <p:sldId id="267" r:id="rId4"/>
    <p:sldId id="331" r:id="rId5"/>
    <p:sldId id="380" r:id="rId6"/>
    <p:sldId id="329" r:id="rId7"/>
    <p:sldId id="288" r:id="rId8"/>
    <p:sldId id="338" r:id="rId9"/>
    <p:sldId id="356" r:id="rId10"/>
    <p:sldId id="345" r:id="rId11"/>
    <p:sldId id="377" r:id="rId12"/>
    <p:sldId id="379" r:id="rId13"/>
    <p:sldId id="378" r:id="rId14"/>
    <p:sldId id="358" r:id="rId15"/>
    <p:sldId id="366" r:id="rId16"/>
    <p:sldId id="359" r:id="rId17"/>
    <p:sldId id="320" r:id="rId18"/>
    <p:sldId id="382" r:id="rId19"/>
    <p:sldId id="381" r:id="rId20"/>
    <p:sldId id="347" r:id="rId21"/>
    <p:sldId id="276"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8" d="100"/>
          <a:sy n="98" d="100"/>
        </p:scale>
        <p:origin x="1320"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5</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5</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4172886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70543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13259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309754" y="1371604"/>
            <a:ext cx="8524494" cy="1479379"/>
          </a:xfrm>
        </p:spPr>
        <p:txBody>
          <a:bodyPr/>
          <a:lstStyle>
            <a:lvl1pPr>
              <a:spcBef>
                <a:spcPts val="900"/>
              </a:spcBef>
              <a:defRPr sz="1800"/>
            </a:lvl1pPr>
            <a:lvl2pPr marL="385763" indent="-170260">
              <a:buFont typeface="Arial" panose="020B0604020202020204" pitchFamily="34" charset="0"/>
              <a:buChar char="–"/>
              <a:defRPr/>
            </a:lvl2pPr>
            <a:lvl3pPr marL="642938" indent="-171450">
              <a:buFont typeface="Arial" panose="020B0604020202020204" pitchFamily="34" charset="0"/>
              <a:buChar char="–"/>
              <a:defRPr sz="1350"/>
            </a:lvl3pPr>
            <a:lvl4pPr marL="857250" indent="-171450">
              <a:buFont typeface="Arial" panose="020B0604020202020204" pitchFamily="34" charset="0"/>
              <a:buChar char="–"/>
              <a:defRPr/>
            </a:lvl4pPr>
            <a:lvl5pPr marL="1071563" indent="-171450">
              <a:buFont typeface="Arial" panose="020B0604020202020204" pitchFamily="34" charset="0"/>
              <a:buChar char="–"/>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a:xfrm>
            <a:off x="309754" y="551311"/>
            <a:ext cx="8524494" cy="366254"/>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2674818266"/>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802.18-17/0071r1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0772-00-00lc-20170505-working-document-itu-r-towards-a-pdnr-on-near-visible-light-vlc-owc.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Daejeon Meeting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2017-05-09</a:t>
            </a:r>
            <a:endParaRPr lang="en-GB" sz="2000" b="0" dirty="0"/>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smtClean="0"/>
              <a:t>2017-05-11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61"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a:t>
            </a:r>
            <a:r>
              <a:rPr lang="en-US" sz="2000" dirty="0" smtClean="0">
                <a:solidFill>
                  <a:srgbClr val="FF0000"/>
                </a:solidFill>
              </a:rPr>
              <a:t>OJEU!</a:t>
            </a:r>
            <a:endParaRPr lang="en-US" sz="2000" dirty="0">
              <a:solidFill>
                <a:srgbClr val="FF0000"/>
              </a:solidFill>
            </a:endParaRPr>
          </a:p>
          <a:p>
            <a:pPr>
              <a:buFont typeface="Arial" panose="020B0604020202020204" pitchFamily="34" charset="0"/>
              <a:buChar char="•"/>
            </a:pPr>
            <a:r>
              <a:rPr lang="en-US" sz="2000" dirty="0"/>
              <a:t>It appears that EN 301 893 will not be not published in time</a:t>
            </a:r>
          </a:p>
          <a:p>
            <a:pPr lvl="1">
              <a:buFont typeface="Arial" panose="020B0604020202020204" pitchFamily="34" charset="0"/>
              <a:buChar char="•"/>
            </a:pPr>
            <a:r>
              <a:rPr lang="en-US" sz="1600" dirty="0"/>
              <a:t>EC has </a:t>
            </a:r>
            <a:r>
              <a:rPr lang="en-US" sz="1600" b="1" i="1" u="sng" dirty="0" smtClean="0">
                <a:solidFill>
                  <a:srgbClr val="FF0000"/>
                </a:solidFill>
              </a:rPr>
              <a:t>NOT</a:t>
            </a:r>
            <a:r>
              <a:rPr lang="en-US" sz="1600" dirty="0" smtClean="0"/>
              <a:t> approved </a:t>
            </a:r>
            <a:r>
              <a:rPr lang="en-US" sz="1600" dirty="0"/>
              <a:t>use of v1.8.1 with note that v2.0.7 Receiver Requirements must also be met</a:t>
            </a:r>
          </a:p>
          <a:p>
            <a:pPr lvl="1">
              <a:buFont typeface="Arial" panose="020B0604020202020204" pitchFamily="34" charset="0"/>
              <a:buChar char="•"/>
            </a:pPr>
            <a:r>
              <a:rPr lang="en-US" sz="1600" dirty="0" smtClean="0"/>
              <a:t>Passed ENAP; official publication date in August 19</a:t>
            </a:r>
            <a:r>
              <a:rPr lang="en-US" sz="1600" baseline="30000" dirty="0" smtClean="0"/>
              <a:t>th</a:t>
            </a:r>
            <a:r>
              <a:rPr lang="en-US" sz="1600" dirty="0" smtClean="0"/>
              <a:t>, but could happen sooner</a:t>
            </a:r>
            <a:endParaRPr lang="en-US" sz="1600" dirty="0"/>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May 2017</a:t>
            </a:r>
            <a:endParaRPr lang="en-US"/>
          </a:p>
        </p:txBody>
      </p:sp>
      <p:sp>
        <p:nvSpPr>
          <p:cNvPr id="5" name="Footer Placeholder 4"/>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31946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 301 893 Quandary</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smtClean="0"/>
              <a:t>EN 301 893 v1.8.1 poised to be withdrawn 6/12/17</a:t>
            </a:r>
          </a:p>
          <a:p>
            <a:pPr>
              <a:buFont typeface="Arial" panose="020B0604020202020204" pitchFamily="34" charset="0"/>
              <a:buChar char="•"/>
            </a:pPr>
            <a:r>
              <a:rPr lang="en-US" sz="2000" dirty="0" smtClean="0"/>
              <a:t>V2.1.1 could be published in time</a:t>
            </a:r>
          </a:p>
          <a:p>
            <a:pPr>
              <a:buFont typeface="Arial" panose="020B0604020202020204" pitchFamily="34" charset="0"/>
              <a:buChar char="•"/>
            </a:pPr>
            <a:r>
              <a:rPr lang="en-US" sz="2000" dirty="0" smtClean="0"/>
              <a:t>Many Wi-Fi devices cannot meet the Adaptivity requirements in v2.1.1 </a:t>
            </a:r>
          </a:p>
          <a:p>
            <a:pPr lvl="1">
              <a:buFont typeface="Arial" panose="020B0604020202020204" pitchFamily="34" charset="0"/>
              <a:buChar char="•"/>
            </a:pPr>
            <a:r>
              <a:rPr lang="en-US" sz="1800" dirty="0" smtClean="0"/>
              <a:t>Max TXON can exceed the 10 </a:t>
            </a:r>
            <a:r>
              <a:rPr lang="en-US" sz="1800" dirty="0" err="1" smtClean="0"/>
              <a:t>mSec</a:t>
            </a:r>
            <a:r>
              <a:rPr lang="en-US" sz="1800" dirty="0" smtClean="0"/>
              <a:t> limit with some silicon</a:t>
            </a:r>
          </a:p>
          <a:p>
            <a:pPr lvl="1">
              <a:buFont typeface="Arial" panose="020B0604020202020204" pitchFamily="34" charset="0"/>
              <a:buChar char="•"/>
            </a:pPr>
            <a:r>
              <a:rPr lang="en-US" sz="1800" dirty="0" smtClean="0"/>
              <a:t>Fix is currently unknown</a:t>
            </a:r>
          </a:p>
          <a:p>
            <a:pPr>
              <a:buFont typeface="Arial" panose="020B0604020202020204" pitchFamily="34" charset="0"/>
              <a:buChar char="•"/>
            </a:pPr>
            <a:r>
              <a:rPr lang="en-US" sz="2000" dirty="0" smtClean="0"/>
              <a:t>Best option is v1.8.1 Adaptivity with v2.1.1 Receiver Requirements</a:t>
            </a:r>
          </a:p>
          <a:p>
            <a:pPr lvl="1">
              <a:buFont typeface="Arial" panose="020B0604020202020204" pitchFamily="34" charset="0"/>
              <a:buChar char="•"/>
            </a:pPr>
            <a:r>
              <a:rPr lang="en-US" sz="1800" dirty="0" smtClean="0"/>
              <a:t>No approved document exists with this pairing</a:t>
            </a:r>
          </a:p>
          <a:p>
            <a:pPr lvl="1">
              <a:buFont typeface="Arial" panose="020B0604020202020204" pitchFamily="34" charset="0"/>
              <a:buChar char="•"/>
            </a:pPr>
            <a:r>
              <a:rPr lang="en-US" sz="1800" dirty="0" smtClean="0"/>
              <a:t>V1.9.1 created at BRAN #93 to create this</a:t>
            </a:r>
          </a:p>
          <a:p>
            <a:pPr lvl="1">
              <a:buFont typeface="Arial" panose="020B0604020202020204" pitchFamily="34" charset="0"/>
              <a:buChar char="•"/>
            </a:pPr>
            <a:r>
              <a:rPr lang="en-US" sz="1800" dirty="0" smtClean="0"/>
              <a:t>EC says ETSI should approve without ENAP</a:t>
            </a:r>
          </a:p>
          <a:p>
            <a:pPr lvl="1">
              <a:buFont typeface="Arial" panose="020B0604020202020204" pitchFamily="34" charset="0"/>
              <a:buChar char="•"/>
            </a:pPr>
            <a:r>
              <a:rPr lang="en-US" sz="1800" dirty="0" smtClean="0"/>
              <a:t>ETSI says to do so would violate ETSI rules</a:t>
            </a:r>
          </a:p>
          <a:p>
            <a:pPr lvl="1">
              <a:buFont typeface="Arial" panose="020B0604020202020204" pitchFamily="34" charset="0"/>
              <a:buChar char="•"/>
            </a:pPr>
            <a:r>
              <a:rPr lang="en-US" sz="1800" dirty="0" smtClean="0"/>
              <a:t>Regulators that have to approve v1.9.1 rejecting based on the existence of v2.1.1</a:t>
            </a:r>
            <a:endParaRPr lang="en-US" sz="1800"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539463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 301 893</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32922068"/>
              </p:ext>
            </p:extLst>
          </p:nvPr>
        </p:nvGraphicFramePr>
        <p:xfrm>
          <a:off x="685798" y="1981200"/>
          <a:ext cx="7620002" cy="2804160"/>
        </p:xfrm>
        <a:graphic>
          <a:graphicData uri="http://schemas.openxmlformats.org/drawingml/2006/table">
            <a:tbl>
              <a:tblPr firstRow="1" bandRow="1">
                <a:tableStyleId>{5C22544A-7EE6-4342-B048-85BDC9FD1C3A}</a:tableStyleId>
              </a:tblPr>
              <a:tblGrid>
                <a:gridCol w="1219202"/>
                <a:gridCol w="1143000"/>
                <a:gridCol w="1194892"/>
                <a:gridCol w="1060888"/>
                <a:gridCol w="1630420"/>
                <a:gridCol w="1371600"/>
              </a:tblGrid>
              <a:tr h="370840">
                <a:tc>
                  <a:txBody>
                    <a:bodyPr/>
                    <a:lstStyle/>
                    <a:p>
                      <a:r>
                        <a:rPr lang="en-US" sz="1600" dirty="0" smtClean="0"/>
                        <a:t>EN 301 893</a:t>
                      </a:r>
                      <a:endParaRPr lang="en-US" sz="1600" dirty="0"/>
                    </a:p>
                  </a:txBody>
                  <a:tcPr/>
                </a:tc>
                <a:tc>
                  <a:txBody>
                    <a:bodyPr/>
                    <a:lstStyle/>
                    <a:p>
                      <a:r>
                        <a:rPr lang="en-US" sz="1600" dirty="0" smtClean="0"/>
                        <a:t>Original</a:t>
                      </a:r>
                      <a:r>
                        <a:rPr lang="en-US" sz="1600" baseline="0" dirty="0" smtClean="0"/>
                        <a:t> </a:t>
                      </a:r>
                      <a:r>
                        <a:rPr lang="en-US" sz="1600" dirty="0" smtClean="0"/>
                        <a:t>Adaptivity</a:t>
                      </a:r>
                      <a:endParaRPr lang="en-US" sz="1600" dirty="0"/>
                    </a:p>
                  </a:txBody>
                  <a:tcPr/>
                </a:tc>
                <a:tc>
                  <a:txBody>
                    <a:bodyPr/>
                    <a:lstStyle/>
                    <a:p>
                      <a:r>
                        <a:rPr lang="en-US" sz="1600" dirty="0" smtClean="0"/>
                        <a:t>New Adaptivity</a:t>
                      </a:r>
                      <a:endParaRPr lang="en-US" sz="1600" dirty="0"/>
                    </a:p>
                  </a:txBody>
                  <a:tcPr/>
                </a:tc>
                <a:tc>
                  <a:txBody>
                    <a:bodyPr/>
                    <a:lstStyle/>
                    <a:p>
                      <a:r>
                        <a:rPr lang="en-US" sz="1600" dirty="0" smtClean="0"/>
                        <a:t>Receiver Blocking*</a:t>
                      </a:r>
                      <a:endParaRPr lang="en-US" sz="1600" dirty="0"/>
                    </a:p>
                  </a:txBody>
                  <a:tcPr/>
                </a:tc>
                <a:tc>
                  <a:txBody>
                    <a:bodyPr/>
                    <a:lstStyle/>
                    <a:p>
                      <a:r>
                        <a:rPr lang="en-US" sz="1600" dirty="0" smtClean="0"/>
                        <a:t>New Receiver Requirements*</a:t>
                      </a:r>
                      <a:endParaRPr lang="en-US" sz="1600" dirty="0"/>
                    </a:p>
                  </a:txBody>
                  <a:tcPr/>
                </a:tc>
                <a:tc>
                  <a:txBody>
                    <a:bodyPr/>
                    <a:lstStyle/>
                    <a:p>
                      <a:r>
                        <a:rPr lang="en-US" sz="1600" dirty="0" smtClean="0"/>
                        <a:t>Date of Withdrawal</a:t>
                      </a:r>
                      <a:endParaRPr lang="en-US" sz="1600" dirty="0"/>
                    </a:p>
                  </a:txBody>
                  <a:tcPr/>
                </a:tc>
              </a:tr>
              <a:tr h="370840">
                <a:tc>
                  <a:txBody>
                    <a:bodyPr/>
                    <a:lstStyle/>
                    <a:p>
                      <a:r>
                        <a:rPr lang="en-US" dirty="0" smtClean="0">
                          <a:latin typeface="Arial" panose="020B0604020202020204" pitchFamily="34" charset="0"/>
                          <a:cs typeface="Arial" panose="020B0604020202020204" pitchFamily="34" charset="0"/>
                        </a:rPr>
                        <a:t>v1.8.1</a:t>
                      </a:r>
                    </a:p>
                  </a:txBody>
                  <a:tcPr/>
                </a:tc>
                <a:tc>
                  <a:txBody>
                    <a:bodyPr/>
                    <a:lstStyle/>
                    <a:p>
                      <a:pPr algn="ctr"/>
                      <a:r>
                        <a:rPr lang="en-US" dirty="0" smtClean="0">
                          <a:latin typeface="Arial" panose="020B0604020202020204" pitchFamily="34" charset="0"/>
                          <a:cs typeface="Arial" panose="020B0604020202020204" pitchFamily="34" charset="0"/>
                        </a:rPr>
                        <a:t>X</a:t>
                      </a:r>
                      <a:endParaRPr lang="en-US" dirty="0">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r>
              <a:tr h="370840">
                <a:tc>
                  <a:txBody>
                    <a:bodyPr/>
                    <a:lstStyle/>
                    <a:p>
                      <a:r>
                        <a:rPr lang="en-US" dirty="0" smtClean="0">
                          <a:latin typeface="Arial" panose="020B0604020202020204" pitchFamily="34" charset="0"/>
                          <a:cs typeface="Arial" panose="020B0604020202020204" pitchFamily="34" charset="0"/>
                        </a:rPr>
                        <a:t>v2.1.1</a:t>
                      </a: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X</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X</a:t>
                      </a:r>
                      <a:endParaRPr lang="en-US" dirty="0">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txBody>
                  <a:tcPr/>
                </a:tc>
              </a:tr>
              <a:tr h="370840">
                <a:tc>
                  <a:txBody>
                    <a:bodyPr/>
                    <a:lstStyle/>
                    <a:p>
                      <a:r>
                        <a:rPr lang="en-US" dirty="0" smtClean="0">
                          <a:latin typeface="Arial" panose="020B0604020202020204" pitchFamily="34" charset="0"/>
                          <a:cs typeface="Arial" panose="020B0604020202020204" pitchFamily="34" charset="0"/>
                        </a:rPr>
                        <a:t>Proposed</a:t>
                      </a:r>
                    </a:p>
                  </a:txBody>
                  <a:tcPr/>
                </a:tc>
                <a:tc>
                  <a:txBody>
                    <a:bodyPr/>
                    <a:lstStyle/>
                    <a:p>
                      <a:pPr algn="ctr"/>
                      <a:endParaRPr lang="en-US">
                        <a:latin typeface="Arial" panose="020B0604020202020204" pitchFamily="34" charset="0"/>
                        <a:cs typeface="Arial" panose="020B0604020202020204" pitchFamily="34" charset="0"/>
                      </a:endParaRPr>
                    </a:p>
                  </a:txBody>
                  <a:tcPr/>
                </a:tc>
                <a:tc>
                  <a:txBody>
                    <a:bodyPr/>
                    <a:lstStyle/>
                    <a:p>
                      <a:pPr algn="ctr"/>
                      <a:endParaRPr lang="en-US">
                        <a:latin typeface="Arial" panose="020B0604020202020204" pitchFamily="34" charset="0"/>
                        <a:cs typeface="Arial" panose="020B0604020202020204" pitchFamily="34" charset="0"/>
                      </a:endParaRPr>
                    </a:p>
                  </a:txBody>
                  <a:tcPr/>
                </a:tc>
                <a:tc>
                  <a:txBody>
                    <a:bodyPr/>
                    <a:lstStyle/>
                    <a:p>
                      <a:pPr algn="ctr"/>
                      <a:endParaRPr lang="en-US">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r>
              <a:tr h="370840">
                <a:tc>
                  <a:txBody>
                    <a:bodyPr/>
                    <a:lstStyle/>
                    <a:p>
                      <a:r>
                        <a:rPr lang="en-US" dirty="0" smtClean="0">
                          <a:latin typeface="Arial" panose="020B0604020202020204" pitchFamily="34" charset="0"/>
                          <a:cs typeface="Arial" panose="020B0604020202020204" pitchFamily="34" charset="0"/>
                        </a:rPr>
                        <a:t>v1.9.1</a:t>
                      </a:r>
                    </a:p>
                  </a:txBody>
                  <a:tcPr/>
                </a:tc>
                <a:tc>
                  <a:txBody>
                    <a:bodyPr/>
                    <a:lstStyle/>
                    <a:p>
                      <a:pPr algn="ctr"/>
                      <a:r>
                        <a:rPr lang="en-US" dirty="0" smtClean="0">
                          <a:latin typeface="Arial" panose="020B0604020202020204" pitchFamily="34" charset="0"/>
                          <a:cs typeface="Arial" panose="020B0604020202020204" pitchFamily="34" charset="0"/>
                        </a:rPr>
                        <a:t>X</a:t>
                      </a:r>
                      <a:endParaRPr lang="en-US" dirty="0">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X</a:t>
                      </a:r>
                      <a:endParaRPr lang="en-US" dirty="0">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June 2018</a:t>
                      </a:r>
                      <a:endParaRPr lang="en-US" dirty="0">
                        <a:latin typeface="Arial" panose="020B0604020202020204" pitchFamily="34" charset="0"/>
                        <a:cs typeface="Arial" panose="020B0604020202020204" pitchFamily="34" charset="0"/>
                      </a:endParaRPr>
                    </a:p>
                  </a:txBody>
                  <a:tcPr/>
                </a:tc>
              </a:tr>
              <a:tr h="370840">
                <a:tc>
                  <a:txBody>
                    <a:bodyPr/>
                    <a:lstStyle/>
                    <a:p>
                      <a:r>
                        <a:rPr lang="en-US" b="1" dirty="0" smtClean="0">
                          <a:solidFill>
                            <a:srgbClr val="FF0000"/>
                          </a:solidFill>
                          <a:latin typeface="Arial" panose="020B0604020202020204" pitchFamily="34" charset="0"/>
                          <a:cs typeface="Arial" panose="020B0604020202020204" pitchFamily="34" charset="0"/>
                        </a:rPr>
                        <a:t>v2.2.1</a:t>
                      </a:r>
                    </a:p>
                  </a:txBody>
                  <a:tcPr/>
                </a:tc>
                <a:tc>
                  <a:txBody>
                    <a:bodyPr/>
                    <a:lstStyle/>
                    <a:p>
                      <a:pPr algn="ctr"/>
                      <a:r>
                        <a:rPr lang="en-US" dirty="0" smtClean="0">
                          <a:latin typeface="Arial" panose="020B0604020202020204" pitchFamily="34" charset="0"/>
                          <a:cs typeface="Arial" panose="020B0604020202020204" pitchFamily="34" charset="0"/>
                        </a:rPr>
                        <a:t>X</a:t>
                      </a:r>
                      <a:endParaRPr lang="en-US" dirty="0">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X</a:t>
                      </a:r>
                      <a:endParaRPr lang="en-US" dirty="0">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June</a:t>
                      </a:r>
                      <a:r>
                        <a:rPr lang="en-US" baseline="0" dirty="0" smtClean="0">
                          <a:latin typeface="Arial" panose="020B0604020202020204" pitchFamily="34" charset="0"/>
                          <a:cs typeface="Arial" panose="020B0604020202020204" pitchFamily="34" charset="0"/>
                        </a:rPr>
                        <a:t> 2018</a:t>
                      </a:r>
                      <a:endParaRPr lang="en-US" dirty="0">
                        <a:latin typeface="Arial" panose="020B0604020202020204" pitchFamily="34" charset="0"/>
                        <a:cs typeface="Arial" panose="020B0604020202020204" pitchFamily="34" charset="0"/>
                      </a:endParaRPr>
                    </a:p>
                  </a:txBody>
                  <a:tcPr/>
                </a:tc>
              </a:tr>
              <a:tr h="370840">
                <a:tc>
                  <a:txBody>
                    <a:bodyPr/>
                    <a:lstStyle/>
                    <a:p>
                      <a:r>
                        <a:rPr lang="en-US" b="1" dirty="0" smtClean="0">
                          <a:solidFill>
                            <a:srgbClr val="FF0000"/>
                          </a:solidFill>
                          <a:latin typeface="Arial" panose="020B0604020202020204" pitchFamily="34" charset="0"/>
                          <a:cs typeface="Arial" panose="020B0604020202020204" pitchFamily="34" charset="0"/>
                        </a:rPr>
                        <a:t>v2.3.1</a:t>
                      </a: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X</a:t>
                      </a:r>
                      <a:endParaRPr lang="en-US" dirty="0">
                        <a:latin typeface="Arial" panose="020B0604020202020204" pitchFamily="34" charset="0"/>
                        <a:cs typeface="Arial" panose="020B0604020202020204" pitchFamily="34" charset="0"/>
                      </a:endParaRPr>
                    </a:p>
                  </a:txBody>
                  <a:tcPr/>
                </a:tc>
                <a:tc>
                  <a:txBody>
                    <a:bodyPr/>
                    <a:lstStyle/>
                    <a:p>
                      <a:pPr algn="ct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X</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txBody>
                  <a:tcPr/>
                </a:tc>
              </a:tr>
            </a:tbl>
          </a:graphicData>
        </a:graphic>
      </p:graphicFrame>
      <p:sp>
        <p:nvSpPr>
          <p:cNvPr id="6" name="Date Placeholder 5"/>
          <p:cNvSpPr>
            <a:spLocks noGrp="1"/>
          </p:cNvSpPr>
          <p:nvPr>
            <p:ph type="dt" idx="15"/>
          </p:nvPr>
        </p:nvSpPr>
        <p:spPr/>
        <p:txBody>
          <a:bodyPr/>
          <a:lstStyle/>
          <a:p>
            <a:r>
              <a:rPr lang="en-US" smtClean="0"/>
              <a:t>May 2017</a:t>
            </a:r>
            <a:endParaRPr lang="en-GB" dirty="0"/>
          </a:p>
        </p:txBody>
      </p:sp>
      <p:sp>
        <p:nvSpPr>
          <p:cNvPr id="8" name="TextBox 7"/>
          <p:cNvSpPr txBox="1"/>
          <p:nvPr/>
        </p:nvSpPr>
        <p:spPr>
          <a:xfrm>
            <a:off x="1447800" y="5486400"/>
            <a:ext cx="4495800" cy="338554"/>
          </a:xfrm>
          <a:prstGeom prst="rect">
            <a:avLst/>
          </a:prstGeom>
          <a:noFill/>
        </p:spPr>
        <p:txBody>
          <a:bodyPr wrap="square" rtlCol="0">
            <a:spAutoFit/>
          </a:bodyPr>
          <a:lstStyle/>
          <a:p>
            <a:r>
              <a:rPr lang="en-US" sz="1600" dirty="0" smtClean="0">
                <a:solidFill>
                  <a:schemeClr val="tx1"/>
                </a:solidFill>
                <a:latin typeface="Arial" panose="020B0604020202020204" pitchFamily="34" charset="0"/>
                <a:cs typeface="Arial" panose="020B0604020202020204" pitchFamily="34" charset="0"/>
              </a:rPr>
              <a:t>* RE-D Requirement</a:t>
            </a:r>
            <a:endParaRPr lang="en-US" sz="1600" dirty="0">
              <a:solidFill>
                <a:schemeClr val="tx1"/>
              </a:solidFill>
              <a:latin typeface="Arial" panose="020B0604020202020204" pitchFamily="34" charset="0"/>
              <a:cs typeface="Arial" panose="020B0604020202020204" pitchFamily="34" charset="0"/>
            </a:endParaRPr>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118925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Regulatory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7186832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GB" sz="2000" dirty="0" smtClean="0"/>
              <a:t>LS </a:t>
            </a:r>
            <a:r>
              <a:rPr lang="en-GB" sz="2000" dirty="0"/>
              <a:t>to the ITU-R on light communications</a:t>
            </a:r>
            <a:endParaRPr lang="en-US" altLang="en-US" sz="2000" dirty="0" smtClean="0"/>
          </a:p>
          <a:p>
            <a:r>
              <a:rPr lang="en-US" altLang="en-US" sz="2000" dirty="0" smtClean="0"/>
              <a:t>Support for unlicensed sharing in 6 GHz </a:t>
            </a:r>
          </a:p>
          <a:p>
            <a:r>
              <a:rPr lang="en-US" altLang="en-US" sz="2000" dirty="0" smtClean="0"/>
              <a:t>IEEE 802 positions for WRC-19</a:t>
            </a:r>
          </a:p>
        </p:txBody>
      </p:sp>
      <p:sp>
        <p:nvSpPr>
          <p:cNvPr id="4" name="Date Placeholder 3"/>
          <p:cNvSpPr>
            <a:spLocks noGrp="1"/>
          </p:cNvSpPr>
          <p:nvPr>
            <p:ph type="dt" sz="quarter" idx="10"/>
          </p:nvPr>
        </p:nvSpPr>
        <p:spPr/>
        <p:txBody>
          <a:bodyPr/>
          <a:lstStyle/>
          <a:p>
            <a:pPr>
              <a:defRPr/>
            </a:pPr>
            <a:r>
              <a:rPr lang="en-US" smtClean="0"/>
              <a:t>May 2017</a:t>
            </a:r>
            <a:endParaRPr lang="en-US"/>
          </a:p>
        </p:txBody>
      </p:sp>
      <p:sp>
        <p:nvSpPr>
          <p:cNvPr id="3" name="Footer Placeholder 2"/>
          <p:cNvSpPr>
            <a:spLocks noGrp="1"/>
          </p:cNvSpPr>
          <p:nvPr>
            <p:ph type="ftr" idx="11"/>
          </p:nvPr>
        </p:nvSpPr>
        <p:spPr/>
        <p:txBody>
          <a:bodyPr/>
          <a:lstStyle/>
          <a:p>
            <a:r>
              <a:rPr lang="en-GB" smtClean="0"/>
              <a:t>Rich Kennedy, HP Enterprise</a:t>
            </a:r>
            <a:endParaRPr lang="en-GB"/>
          </a:p>
        </p:txBody>
      </p:sp>
    </p:spTree>
    <p:extLst>
      <p:ext uri="{BB962C8B-B14F-4D97-AF65-F5344CB8AC3E}">
        <p14:creationId xmlns:p14="http://schemas.microsoft.com/office/powerpoint/2010/main" val="712078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Unlicensed Sharing of the 6 GHz Band</a:t>
            </a:r>
            <a:endParaRPr lang="en-US" dirty="0"/>
          </a:p>
        </p:txBody>
      </p:sp>
      <p:sp>
        <p:nvSpPr>
          <p:cNvPr id="3" name="Content Placeholder 2"/>
          <p:cNvSpPr>
            <a:spLocks noGrp="1"/>
          </p:cNvSpPr>
          <p:nvPr>
            <p:ph idx="1"/>
          </p:nvPr>
        </p:nvSpPr>
        <p:spPr>
          <a:xfrm>
            <a:off x="685800" y="1905000"/>
            <a:ext cx="7770813" cy="4494213"/>
          </a:xfrm>
        </p:spPr>
        <p:txBody>
          <a:bodyPr/>
          <a:lstStyle/>
          <a:p>
            <a:pPr>
              <a:buFont typeface="Arial" panose="020B0604020202020204" pitchFamily="34" charset="0"/>
              <a:buChar char="•"/>
            </a:pPr>
            <a:r>
              <a:rPr lang="en-US" sz="2000" dirty="0" smtClean="0"/>
              <a:t>Wi-Fi volume growth and technology advancement are hampered by lack of significant 80 and 160 MHz channels</a:t>
            </a:r>
          </a:p>
          <a:p>
            <a:pPr>
              <a:buFont typeface="Arial" panose="020B0604020202020204" pitchFamily="34" charset="0"/>
              <a:buChar char="•"/>
            </a:pPr>
            <a:r>
              <a:rPr lang="en-US" sz="2000" dirty="0" smtClean="0"/>
              <a:t>The (near) future demands gigabit speeds to avoid becoming the bottleneck</a:t>
            </a:r>
          </a:p>
          <a:p>
            <a:pPr>
              <a:buFont typeface="Arial" panose="020B0604020202020204" pitchFamily="34" charset="0"/>
              <a:buChar char="•"/>
            </a:pPr>
            <a:r>
              <a:rPr lang="en-US" sz="2000" dirty="0" smtClean="0"/>
              <a:t>Sharing with FSS and fixed microwave links</a:t>
            </a:r>
            <a:endParaRPr lang="en-US" sz="2000" dirty="0"/>
          </a:p>
          <a:p>
            <a:pPr>
              <a:buFont typeface="Arial" panose="020B0604020202020204" pitchFamily="34" charset="0"/>
              <a:buChar char="•"/>
            </a:pPr>
            <a:r>
              <a:rPr lang="en-US" sz="2000" dirty="0" smtClean="0"/>
              <a:t>Industry </a:t>
            </a:r>
            <a:r>
              <a:rPr lang="en-US" sz="2000" dirty="0"/>
              <a:t>coalition to drive needed regulatory changes</a:t>
            </a:r>
          </a:p>
          <a:p>
            <a:pPr lvl="1">
              <a:buFont typeface="Arial" panose="020B0604020202020204" pitchFamily="34" charset="0"/>
              <a:buChar char="•"/>
            </a:pPr>
            <a:r>
              <a:rPr lang="en-US" sz="1800" dirty="0" smtClean="0"/>
              <a:t>Joint </a:t>
            </a:r>
            <a:r>
              <a:rPr lang="en-US" sz="1800" dirty="0"/>
              <a:t>exploration of the </a:t>
            </a:r>
            <a:r>
              <a:rPr lang="en-US" sz="1800" dirty="0" smtClean="0"/>
              <a:t>5925-7125 </a:t>
            </a:r>
            <a:r>
              <a:rPr lang="en-US" sz="1800" dirty="0"/>
              <a:t>MHz with the intent of obtaining an unlicensed designation</a:t>
            </a:r>
          </a:p>
          <a:p>
            <a:pPr lvl="1">
              <a:buFont typeface="Arial" panose="020B0604020202020204" pitchFamily="34" charset="0"/>
              <a:buChar char="•"/>
            </a:pPr>
            <a:r>
              <a:rPr lang="en-US" sz="1800" dirty="0"/>
              <a:t>Joint funding of third parties and engineering support to conduct interference analyses (incl. spectrum measurements, sharing studies, and potential mitigations) in support of unlicensed designation</a:t>
            </a:r>
          </a:p>
          <a:p>
            <a:pPr lvl="1">
              <a:buFont typeface="Arial" panose="020B0604020202020204" pitchFamily="34" charset="0"/>
              <a:buChar char="•"/>
            </a:pPr>
            <a:r>
              <a:rPr lang="en-US" sz="1800" dirty="0"/>
              <a:t>Joint exploration of mitigation techniques and proposals, which may require standards contributions </a:t>
            </a:r>
          </a:p>
          <a:p>
            <a:pPr lvl="1">
              <a:buFont typeface="Arial" panose="020B0604020202020204" pitchFamily="34" charset="0"/>
              <a:buChar char="•"/>
            </a:pPr>
            <a:r>
              <a:rPr lang="en-US" sz="1800" dirty="0" smtClean="0"/>
              <a:t>Drive regulatory changes in the US, EU and globally</a:t>
            </a:r>
            <a:endParaRPr lang="en-US" sz="1800" dirty="0"/>
          </a:p>
          <a:p>
            <a:pPr>
              <a:buFont typeface="Arial" panose="020B0604020202020204" pitchFamily="34" charset="0"/>
              <a:buChar char="•"/>
            </a:pPr>
            <a:endParaRPr lang="en-US"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2523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9754" y="625935"/>
            <a:ext cx="8524494" cy="898064"/>
          </a:xfrm>
        </p:spPr>
        <p:txBody>
          <a:bodyPr/>
          <a:lstStyle/>
          <a:p>
            <a:r>
              <a:rPr lang="en-US" dirty="0"/>
              <a:t>Disappointing </a:t>
            </a:r>
            <a:r>
              <a:rPr lang="en-US" dirty="0" smtClean="0"/>
              <a:t>5 GHz Landscape</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486" y="1955791"/>
            <a:ext cx="7719514" cy="4064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quot;No&quot; Symbol 4"/>
          <p:cNvSpPr/>
          <p:nvPr/>
        </p:nvSpPr>
        <p:spPr>
          <a:xfrm>
            <a:off x="3307829" y="4004144"/>
            <a:ext cx="685622" cy="685800"/>
          </a:xfrm>
          <a:prstGeom prst="noSmoking">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450"/>
              </a:spcBef>
            </a:pPr>
            <a:endParaRPr lang="en-US" sz="1500" b="1" dirty="0" err="1">
              <a:solidFill>
                <a:schemeClr val="tx1"/>
              </a:solidFill>
            </a:endParaRPr>
          </a:p>
        </p:txBody>
      </p:sp>
      <p:sp>
        <p:nvSpPr>
          <p:cNvPr id="2" name="TextBox 1"/>
          <p:cNvSpPr txBox="1"/>
          <p:nvPr/>
        </p:nvSpPr>
        <p:spPr>
          <a:xfrm>
            <a:off x="6440085" y="3850755"/>
            <a:ext cx="619124" cy="1015663"/>
          </a:xfrm>
          <a:prstGeom prst="rect">
            <a:avLst/>
          </a:prstGeom>
          <a:noFill/>
        </p:spPr>
        <p:txBody>
          <a:bodyPr wrap="square" rtlCol="0">
            <a:spAutoFit/>
          </a:bodyPr>
          <a:lstStyle/>
          <a:p>
            <a:r>
              <a:rPr lang="en-US" sz="6000" b="1" dirty="0">
                <a:latin typeface="+mj-lt"/>
              </a:rPr>
              <a:t>?</a:t>
            </a:r>
          </a:p>
        </p:txBody>
      </p:sp>
    </p:spTree>
    <p:extLst>
      <p:ext uri="{BB962C8B-B14F-4D97-AF65-F5344CB8AC3E}">
        <p14:creationId xmlns:p14="http://schemas.microsoft.com/office/powerpoint/2010/main" val="2356786014"/>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Agenda</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Review and approve the agenda</a:t>
            </a:r>
          </a:p>
          <a:p>
            <a:pPr>
              <a:buFont typeface="Arial" panose="020B0604020202020204" pitchFamily="34" charset="0"/>
              <a:buChar char="•"/>
            </a:pPr>
            <a:r>
              <a:rPr lang="en-US" altLang="en-US" dirty="0"/>
              <a:t>Review the week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sz="2400" dirty="0"/>
              <a:t>Finalize the “LS” on light communications</a:t>
            </a:r>
          </a:p>
          <a:p>
            <a:pPr lvl="1">
              <a:buFont typeface="Arial" panose="020B0604020202020204" pitchFamily="34" charset="0"/>
              <a:buChar char="•"/>
            </a:pPr>
            <a:r>
              <a:rPr lang="en-US" altLang="en-US" sz="2400" dirty="0" smtClean="0"/>
              <a:t>Approve </a:t>
            </a:r>
            <a:r>
              <a:rPr lang="en-US" altLang="en-US" sz="2400" dirty="0"/>
              <a:t>the 802 positions on WRC-19 AIs</a:t>
            </a:r>
          </a:p>
          <a:p>
            <a:pPr>
              <a:buFont typeface="Arial" panose="020B0604020202020204" pitchFamily="34" charset="0"/>
              <a:buChar char="•"/>
            </a:pPr>
            <a:r>
              <a:rPr lang="en-US" altLang="en-US" dirty="0" smtClean="0"/>
              <a:t>AOB </a:t>
            </a:r>
            <a:r>
              <a:rPr lang="en-US" altLang="en-US" dirty="0"/>
              <a:t>and Adjourn</a:t>
            </a:r>
            <a:endParaRPr lang="en-US"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1644815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to ITU-R SG1 WP1A</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The ITU-R has started a study group to look at light </a:t>
            </a:r>
            <a:r>
              <a:rPr lang="en-US" sz="1800" dirty="0" smtClean="0"/>
              <a:t>communications</a:t>
            </a:r>
          </a:p>
          <a:p>
            <a:pPr>
              <a:buFont typeface="Arial" panose="020B0604020202020204" pitchFamily="34" charset="0"/>
              <a:buChar char="•"/>
            </a:pPr>
            <a:r>
              <a:rPr lang="en-US" sz="1800" dirty="0" smtClean="0"/>
              <a:t>The </a:t>
            </a:r>
            <a:r>
              <a:rPr lang="en-US" sz="1800" dirty="0"/>
              <a:t>ITU-R SG1 WP1A is composing a preliminary draft new report ITU-R SM.[VISIBLE-LIGHT</a:t>
            </a:r>
            <a:r>
              <a:rPr lang="en-US" sz="1800" dirty="0" smtClean="0"/>
              <a:t>], </a:t>
            </a:r>
            <a:r>
              <a:rPr lang="en-US" sz="1800" dirty="0"/>
              <a:t>with input from various organizations </a:t>
            </a:r>
            <a:r>
              <a:rPr lang="en-US" sz="1800" dirty="0" smtClean="0"/>
              <a:t>developing standards for </a:t>
            </a:r>
            <a:r>
              <a:rPr lang="en-US" sz="1800" dirty="0"/>
              <a:t>the use of the light spectrum for broadband communications. </a:t>
            </a:r>
            <a:endParaRPr lang="en-US" sz="1800" dirty="0" smtClean="0"/>
          </a:p>
          <a:p>
            <a:pPr>
              <a:buFont typeface="Arial" panose="020B0604020202020204" pitchFamily="34" charset="0"/>
              <a:buChar char="•"/>
            </a:pPr>
            <a:r>
              <a:rPr lang="en-US" sz="1800" dirty="0" smtClean="0"/>
              <a:t>The </a:t>
            </a:r>
            <a:r>
              <a:rPr lang="en-US" sz="1800" dirty="0"/>
              <a:t>entire draft report from the ITU-R SG1 WP1A is available here: </a:t>
            </a:r>
          </a:p>
          <a:p>
            <a:pPr lvl="1">
              <a:buFont typeface="Arial" panose="020B0604020202020204" pitchFamily="34" charset="0"/>
              <a:buChar char="•"/>
            </a:pPr>
            <a:r>
              <a:rPr lang="en-US" sz="1600" dirty="0" smtClean="0">
                <a:hlinkClick r:id="rId2"/>
              </a:rPr>
              <a:t>https</a:t>
            </a:r>
            <a:r>
              <a:rPr lang="en-US" sz="1600" dirty="0">
                <a:hlinkClick r:id="rId2"/>
              </a:rPr>
              <a:t>://</a:t>
            </a:r>
            <a:r>
              <a:rPr lang="en-US" sz="1600" dirty="0" smtClean="0">
                <a:hlinkClick r:id="rId2"/>
              </a:rPr>
              <a:t>mentor.ieee.org/802.11/dcn/17/11-17-0772-00-00lc-20170505-working-document-itu-r-towards-a-pdnr-on-near-visible-light-vlc-owc.docx</a:t>
            </a:r>
            <a:r>
              <a:rPr lang="en-US" sz="1600" dirty="0" smtClean="0"/>
              <a:t>  </a:t>
            </a:r>
            <a:endParaRPr lang="en-US" sz="1600" dirty="0"/>
          </a:p>
          <a:p>
            <a:pPr>
              <a:buFont typeface="Arial" panose="020B0604020202020204" pitchFamily="34" charset="0"/>
              <a:buChar char="•"/>
            </a:pPr>
            <a:r>
              <a:rPr lang="en-US" sz="1800" dirty="0" smtClean="0"/>
              <a:t>The IEEE 802 submission, approved by both 802.11 and 802.15 WGs, is in: </a:t>
            </a:r>
          </a:p>
        </p:txBody>
      </p:sp>
      <p:sp>
        <p:nvSpPr>
          <p:cNvPr id="4" name="Footer Placeholder 3"/>
          <p:cNvSpPr>
            <a:spLocks noGrp="1"/>
          </p:cNvSpPr>
          <p:nvPr>
            <p:ph type="ftr" idx="14"/>
          </p:nvPr>
        </p:nvSpPr>
        <p:spPr/>
        <p:txBody>
          <a:bodyPr/>
          <a:lstStyle/>
          <a:p>
            <a:r>
              <a:rPr lang="en-GB" smtClean="0"/>
              <a:t>Rich Kennedy, HP Enterprise</a:t>
            </a:r>
            <a:endParaRPr lang="en-GB" dirty="0"/>
          </a:p>
        </p:txBody>
      </p:sp>
      <p:sp>
        <p:nvSpPr>
          <p:cNvPr id="5" name="Date Placeholder 4"/>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554006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Approve the </a:t>
            </a:r>
            <a:r>
              <a:rPr lang="en-GB" dirty="0" smtClean="0"/>
              <a:t>proposal </a:t>
            </a:r>
            <a:r>
              <a:rPr lang="en-GB" dirty="0" smtClean="0"/>
              <a:t>in </a:t>
            </a:r>
            <a:r>
              <a:rPr lang="en-GB" dirty="0" smtClean="0"/>
              <a:t>18-17/75r0 and 18-17/76r2, </a:t>
            </a:r>
            <a:r>
              <a:rPr lang="en-GB" dirty="0" smtClean="0"/>
              <a:t>and </a:t>
            </a:r>
            <a:r>
              <a:rPr lang="en-GB" dirty="0"/>
              <a:t>send to </a:t>
            </a:r>
            <a:r>
              <a:rPr lang="en-GB" dirty="0" smtClean="0"/>
              <a:t>the EC </a:t>
            </a:r>
            <a:r>
              <a:rPr lang="en-GB" dirty="0"/>
              <a:t>for </a:t>
            </a:r>
            <a:r>
              <a:rPr lang="en-GB" dirty="0" smtClean="0"/>
              <a:t>approval under OM 8.2.1, </a:t>
            </a:r>
            <a:r>
              <a:rPr lang="en-GB" dirty="0"/>
              <a:t>granting the 802.18 chair editorial license, </a:t>
            </a:r>
            <a:r>
              <a:rPr lang="en-GB" dirty="0" smtClean="0"/>
              <a:t>and submission to </a:t>
            </a:r>
            <a:r>
              <a:rPr lang="en-GB" dirty="0"/>
              <a:t>ITU-R SG1 </a:t>
            </a:r>
            <a:r>
              <a:rPr lang="en-GB" dirty="0" smtClean="0"/>
              <a:t>WP1A on or before </a:t>
            </a:r>
            <a:r>
              <a:rPr lang="en-GB" dirty="0" smtClean="0"/>
              <a:t>30-May-2017. </a:t>
            </a:r>
            <a:endParaRPr lang="en-AU" dirty="0"/>
          </a:p>
          <a:p>
            <a:pPr>
              <a:buFont typeface="Arial" panose="020B0604020202020204" pitchFamily="34" charset="0"/>
              <a:buChar char="•"/>
            </a:pPr>
            <a:endParaRPr lang="en-AU" dirty="0"/>
          </a:p>
          <a:p>
            <a:pPr>
              <a:buFont typeface="Arial" panose="020B0604020202020204" pitchFamily="34" charset="0"/>
              <a:buChar char="•"/>
            </a:pPr>
            <a:r>
              <a:rPr lang="en-AU" dirty="0"/>
              <a:t>Moved: Nikola </a:t>
            </a:r>
            <a:r>
              <a:rPr lang="en-AU" dirty="0" err="1"/>
              <a:t>Serafimovski</a:t>
            </a:r>
            <a:endParaRPr lang="en-AU" dirty="0"/>
          </a:p>
          <a:p>
            <a:pPr>
              <a:buFont typeface="Arial" panose="020B0604020202020204" pitchFamily="34" charset="0"/>
              <a:buChar char="•"/>
            </a:pPr>
            <a:r>
              <a:rPr lang="en-AU" dirty="0"/>
              <a:t>Seconded: </a:t>
            </a:r>
            <a:r>
              <a:rPr lang="en-AU" dirty="0" smtClean="0"/>
              <a:t>Mike Montemurro</a:t>
            </a:r>
            <a:endParaRPr lang="en-AU" dirty="0"/>
          </a:p>
          <a:p>
            <a:pPr>
              <a:buFont typeface="Arial" panose="020B0604020202020204" pitchFamily="34" charset="0"/>
              <a:buChar char="•"/>
            </a:pPr>
            <a:r>
              <a:rPr lang="en-AU" dirty="0"/>
              <a:t>Result</a:t>
            </a:r>
            <a:r>
              <a:rPr lang="en-AU" dirty="0" smtClean="0"/>
              <a:t>: 11/0/0</a:t>
            </a:r>
            <a:endParaRPr lang="en-GB" altLang="en-US" dirty="0"/>
          </a:p>
        </p:txBody>
      </p:sp>
      <p:sp>
        <p:nvSpPr>
          <p:cNvPr id="4" name="Footer Placeholder 3"/>
          <p:cNvSpPr>
            <a:spLocks noGrp="1"/>
          </p:cNvSpPr>
          <p:nvPr>
            <p:ph type="ftr" idx="14"/>
          </p:nvPr>
        </p:nvSpPr>
        <p:spPr/>
        <p:txBody>
          <a:bodyPr/>
          <a:lstStyle/>
          <a:p>
            <a:r>
              <a:rPr lang="en-GB" smtClean="0"/>
              <a:t>Rich Kennedy, HP Enterprise</a:t>
            </a:r>
            <a:endParaRPr lang="en-GB" dirty="0"/>
          </a:p>
        </p:txBody>
      </p:sp>
      <p:sp>
        <p:nvSpPr>
          <p:cNvPr id="5" name="Date Placeholder 4"/>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277198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9"/>
            <a:ext cx="7772400" cy="4418013"/>
          </a:xfrm>
        </p:spPr>
        <p:txBody>
          <a:bodyPr/>
          <a:lstStyle/>
          <a:p>
            <a:pPr>
              <a:buFont typeface="Arial" panose="020B0604020202020204" pitchFamily="34" charset="0"/>
              <a:buChar char="•"/>
            </a:pPr>
            <a:r>
              <a:rPr lang="en-US" altLang="en-US" dirty="0" smtClean="0"/>
              <a:t>Meeting Tuesday AM2 and Thursday AM1 [+AM2] in Room 104</a:t>
            </a:r>
          </a:p>
          <a:p>
            <a:pPr>
              <a:buFont typeface="Arial" panose="020B0604020202020204" pitchFamily="34" charset="0"/>
              <a:buChar char="•"/>
            </a:pPr>
            <a:r>
              <a:rPr lang="en-US" altLang="en-US" dirty="0" smtClean="0"/>
              <a:t>Approve Vancouver </a:t>
            </a:r>
            <a:r>
              <a:rPr lang="en-US" altLang="en-US" dirty="0"/>
              <a:t>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a:t>
            </a:r>
            <a:r>
              <a:rPr lang="en-US" altLang="en-US" dirty="0" smtClean="0"/>
              <a:t>required</a:t>
            </a:r>
          </a:p>
          <a:p>
            <a:pPr lvl="1">
              <a:buFont typeface="Arial" panose="020B0604020202020204" pitchFamily="34" charset="0"/>
              <a:buChar char="•"/>
            </a:pPr>
            <a:r>
              <a:rPr lang="en-US" altLang="en-US" dirty="0" smtClean="0"/>
              <a:t>LS from </a:t>
            </a:r>
            <a:r>
              <a:rPr lang="en-GB" dirty="0" smtClean="0"/>
              <a:t>IEEE </a:t>
            </a:r>
            <a:r>
              <a:rPr lang="en-GB" dirty="0"/>
              <a:t>802 to the ITU-R on light communications</a:t>
            </a:r>
            <a:endParaRPr lang="en-US" altLang="en-US" dirty="0"/>
          </a:p>
          <a:p>
            <a:pPr lvl="1">
              <a:buFont typeface="Arial" panose="020B0604020202020204" pitchFamily="34" charset="0"/>
              <a:buChar char="•"/>
            </a:pPr>
            <a:r>
              <a:rPr lang="en-US" altLang="en-US" dirty="0" smtClean="0"/>
              <a:t>Advancing the </a:t>
            </a:r>
            <a:r>
              <a:rPr lang="en-US" altLang="en-US" dirty="0"/>
              <a:t>6 GHz effort in the US and EU</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May 2017</a:t>
            </a:r>
            <a:endParaRPr lang="en-US"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5" name="Footer Placeholder 4"/>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Regulators in developing countries are interested in the IEEE 802 positions, to help them formulate their inputs</a:t>
            </a:r>
          </a:p>
          <a:p>
            <a:pPr>
              <a:buFont typeface="Arial" panose="020B0604020202020204" pitchFamily="34" charset="0"/>
              <a:buChar char="•"/>
            </a:pPr>
            <a:r>
              <a:rPr lang="en-US" dirty="0"/>
              <a:t>Applicable agenda items</a:t>
            </a:r>
          </a:p>
          <a:p>
            <a:pPr lvl="1">
              <a:buFont typeface="Arial" panose="020B0604020202020204" pitchFamily="34" charset="0"/>
              <a:buChar char="•"/>
            </a:pPr>
            <a:r>
              <a:rPr lang="en-US" dirty="0"/>
              <a:t>1.12 ITS </a:t>
            </a:r>
            <a:r>
              <a:rPr lang="en-US" dirty="0" smtClean="0"/>
              <a:t>harmonization: </a:t>
            </a:r>
            <a:r>
              <a:rPr lang="en-US" dirty="0" smtClean="0">
                <a:solidFill>
                  <a:srgbClr val="FF0000"/>
                </a:solidFill>
              </a:rPr>
              <a:t>Drafted</a:t>
            </a:r>
            <a:endParaRPr lang="en-US" dirty="0">
              <a:solidFill>
                <a:srgbClr val="FF0000"/>
              </a:solidFill>
            </a:endParaRPr>
          </a:p>
          <a:p>
            <a:pPr lvl="1">
              <a:buFont typeface="Arial" panose="020B0604020202020204" pitchFamily="34" charset="0"/>
              <a:buChar char="•"/>
            </a:pPr>
            <a:r>
              <a:rPr lang="en-US" dirty="0"/>
              <a:t>1.13 IMT </a:t>
            </a:r>
          </a:p>
          <a:p>
            <a:pPr lvl="1">
              <a:buFont typeface="Arial" panose="020B0604020202020204" pitchFamily="34" charset="0"/>
              <a:buChar char="•"/>
            </a:pPr>
            <a:r>
              <a:rPr lang="en-US" dirty="0"/>
              <a:t>1.14 </a:t>
            </a:r>
            <a:r>
              <a:rPr lang="en-US" dirty="0" smtClean="0"/>
              <a:t>HAPS		</a:t>
            </a:r>
            <a:r>
              <a:rPr lang="en-US" dirty="0" smtClean="0">
                <a:solidFill>
                  <a:srgbClr val="FF0000"/>
                </a:solidFill>
              </a:rPr>
              <a:t>No IEEE 802 position</a:t>
            </a:r>
            <a:endParaRPr lang="en-US" dirty="0"/>
          </a:p>
          <a:p>
            <a:pPr lvl="1">
              <a:buFont typeface="Arial" panose="020B0604020202020204" pitchFamily="34" charset="0"/>
              <a:buChar char="•"/>
            </a:pPr>
            <a:r>
              <a:rPr lang="en-US" dirty="0"/>
              <a:t>1.15 275 </a:t>
            </a:r>
            <a:r>
              <a:rPr lang="en-US" dirty="0" smtClean="0"/>
              <a:t>GHz		</a:t>
            </a:r>
            <a:r>
              <a:rPr lang="en-US" dirty="0" smtClean="0">
                <a:solidFill>
                  <a:srgbClr val="FF0000"/>
                </a:solidFill>
              </a:rPr>
              <a:t>Done</a:t>
            </a:r>
            <a:endParaRPr lang="en-US" dirty="0"/>
          </a:p>
          <a:p>
            <a:pPr lvl="1">
              <a:buFont typeface="Arial" panose="020B0604020202020204" pitchFamily="34" charset="0"/>
              <a:buChar char="•"/>
            </a:pPr>
            <a:r>
              <a:rPr lang="en-US" dirty="0"/>
              <a:t>1.16 5 </a:t>
            </a:r>
            <a:r>
              <a:rPr lang="en-US" dirty="0" smtClean="0"/>
              <a:t>GHz		</a:t>
            </a:r>
            <a:r>
              <a:rPr lang="en-US" dirty="0" smtClean="0">
                <a:solidFill>
                  <a:srgbClr val="FF0000"/>
                </a:solidFill>
              </a:rPr>
              <a:t>Drafted</a:t>
            </a:r>
            <a:endParaRPr lang="en-US" dirty="0">
              <a:solidFill>
                <a:srgbClr val="FF0000"/>
              </a:solidFill>
            </a:endParaRPr>
          </a:p>
          <a:p>
            <a:pPr lvl="1">
              <a:buFont typeface="Arial" panose="020B0604020202020204" pitchFamily="34" charset="0"/>
              <a:buChar char="•"/>
            </a:pPr>
            <a:r>
              <a:rPr lang="en-US" dirty="0"/>
              <a:t>Issue </a:t>
            </a:r>
            <a:r>
              <a:rPr lang="en-US" dirty="0" smtClean="0"/>
              <a:t>9.1.5		</a:t>
            </a:r>
            <a:r>
              <a:rPr lang="en-US" dirty="0" smtClean="0">
                <a:solidFill>
                  <a:srgbClr val="FF0000"/>
                </a:solidFill>
              </a:rPr>
              <a:t>Drafted</a:t>
            </a:r>
            <a:endParaRPr lang="en-US" dirty="0">
              <a:solidFill>
                <a:srgbClr val="FF0000"/>
              </a:solidFill>
            </a:endParaRPr>
          </a:p>
          <a:p>
            <a:pPr>
              <a:buFont typeface="Arial" panose="020B0604020202020204" pitchFamily="34" charset="0"/>
              <a:buChar char="•"/>
            </a:pPr>
            <a:r>
              <a:rPr lang="en-US" dirty="0"/>
              <a:t>Formal “Position Paper”</a:t>
            </a:r>
          </a:p>
          <a:p>
            <a:pPr>
              <a:buFont typeface="Arial" panose="020B0604020202020204" pitchFamily="34" charset="0"/>
              <a:buChar char="•"/>
            </a:pPr>
            <a:r>
              <a:rPr lang="en-US" dirty="0"/>
              <a:t>Do we want to submit as a sector member</a:t>
            </a:r>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235213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Teleconferences</a:t>
            </a:r>
            <a:r>
              <a:rPr lang="en-US" dirty="0"/>
              <a:t>: </a:t>
            </a:r>
            <a:r>
              <a:rPr lang="en-US" b="0" dirty="0"/>
              <a:t>Thursdays at 2:30pm ET through </a:t>
            </a:r>
            <a:r>
              <a:rPr lang="en-US" b="0" dirty="0" smtClean="0"/>
              <a:t>August 31, 2017 (approved in Vancouver)</a:t>
            </a:r>
            <a:endParaRPr lang="en-US" b="0" dirty="0"/>
          </a:p>
          <a:p>
            <a:pPr>
              <a:buFont typeface="Arial" panose="020B0604020202020204" pitchFamily="34" charset="0"/>
              <a:buChar char="•"/>
            </a:pPr>
            <a:r>
              <a:rPr lang="en-US" dirty="0"/>
              <a:t>Next Teleconference: </a:t>
            </a:r>
            <a:r>
              <a:rPr lang="en-US" b="0" dirty="0" smtClean="0"/>
              <a:t>May</a:t>
            </a:r>
            <a:r>
              <a:rPr lang="en-US" dirty="0" smtClean="0"/>
              <a:t> </a:t>
            </a:r>
            <a:r>
              <a:rPr lang="en-US" b="0" dirty="0" smtClean="0"/>
              <a:t>25</a:t>
            </a:r>
            <a:r>
              <a:rPr lang="en-US" b="0" baseline="30000" dirty="0" smtClean="0"/>
              <a:t>th</a:t>
            </a:r>
            <a:r>
              <a:rPr lang="en-US" b="0" dirty="0" smtClean="0"/>
              <a:t> at 12:30pm EDT</a:t>
            </a: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May 2017</a:t>
            </a:r>
            <a:endParaRPr lang="en-US"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endParaRPr lang="en-US" sz="1800" dirty="0" smtClean="0"/>
          </a:p>
          <a:p>
            <a:pPr lvl="1" eaLnBrk="1" hangingPunct="1">
              <a:defRPr/>
            </a:pPr>
            <a:r>
              <a:rPr lang="en-US" sz="1800" dirty="0" smtClean="0"/>
              <a:t>Secretary</a:t>
            </a:r>
            <a:r>
              <a:rPr lang="en-US" sz="1800" dirty="0"/>
              <a:t>: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May 2017</a:t>
            </a:r>
            <a:endParaRPr lang="en-US" dirty="0"/>
          </a:p>
        </p:txBody>
      </p:sp>
      <p:sp>
        <p:nvSpPr>
          <p:cNvPr id="4" name="Footer Placeholder 3"/>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2017</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3" name="Footer Placeholder 2"/>
          <p:cNvSpPr>
            <a:spLocks noGrp="1"/>
          </p:cNvSpPr>
          <p:nvPr>
            <p:ph type="ftr" idx="11"/>
          </p:nvPr>
        </p:nvSpPr>
        <p:spPr/>
        <p:txBody>
          <a:bodyPr/>
          <a:lstStyle/>
          <a:p>
            <a:r>
              <a:rPr lang="en-GB" smtClean="0"/>
              <a:t>Rich Kennedy, HP Enterprise</a:t>
            </a:r>
            <a:endParaRPr lang="en-GB"/>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5</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endParaRPr lang="en-GB" altLang="en-US" dirty="0">
              <a:ea typeface="MS Gothic" panose="020B0609070205080204" pitchFamily="49" charset="-128"/>
            </a:endParaRPr>
          </a:p>
        </p:txBody>
      </p:sp>
      <p:sp>
        <p:nvSpPr>
          <p:cNvPr id="2" name="Date Placeholder 1"/>
          <p:cNvSpPr>
            <a:spLocks noGrp="1"/>
          </p:cNvSpPr>
          <p:nvPr>
            <p:ph type="dt" sz="half" idx="4294967295"/>
          </p:nvPr>
        </p:nvSpPr>
        <p:spPr>
          <a:xfrm>
            <a:off x="685800" y="304800"/>
            <a:ext cx="1752600" cy="276999"/>
          </a:xfrm>
          <a:prstGeom prst="rect">
            <a:avLst/>
          </a:prstGeom>
        </p:spPr>
        <p:txBody>
          <a:bodyPr/>
          <a:lstStyle/>
          <a:p>
            <a:pPr>
              <a:defRPr/>
            </a:pPr>
            <a:r>
              <a:rPr lang="en-US" smtClean="0"/>
              <a:t>May 2017</a:t>
            </a:r>
            <a:endParaRPr lang="en-US"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7661604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a:t>
            </a:r>
            <a:r>
              <a:rPr lang="en-US" altLang="en-US" dirty="0" smtClean="0"/>
              <a:t>Vancouver Minutes</a:t>
            </a:r>
            <a:endParaRPr lang="en-US" altLang="en-US" dirty="0"/>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a:t>
            </a:r>
            <a:r>
              <a:rPr lang="en-US" altLang="en-US" dirty="0" smtClean="0"/>
              <a:t>Vancouver Plenary in </a:t>
            </a:r>
            <a:r>
              <a:rPr lang="en-US" altLang="en-US" dirty="0"/>
              <a:t>document </a:t>
            </a:r>
            <a:r>
              <a:rPr lang="en-US" altLang="en-US" dirty="0" smtClean="0"/>
              <a:t>18-17/0051r0.</a:t>
            </a:r>
          </a:p>
          <a:p>
            <a:pPr lvl="1"/>
            <a:r>
              <a:rPr lang="en-US" altLang="en-US" sz="2400" b="1" dirty="0" smtClean="0"/>
              <a:t>Posted: </a:t>
            </a:r>
            <a:r>
              <a:rPr lang="en-US" sz="2400" dirty="0"/>
              <a:t>30-Apr-2017 23:23:11 </a:t>
            </a:r>
            <a:r>
              <a:rPr lang="en-US" sz="2400" dirty="0" smtClean="0"/>
              <a:t>ET</a:t>
            </a:r>
          </a:p>
          <a:p>
            <a:pPr lvl="1"/>
            <a:endParaRPr lang="en-US" altLang="en-US" sz="2400" b="1" dirty="0"/>
          </a:p>
          <a:p>
            <a:pPr lvl="1"/>
            <a:r>
              <a:rPr lang="en-US" altLang="en-US" sz="2400" b="1" dirty="0"/>
              <a:t>Moved by: </a:t>
            </a:r>
            <a:r>
              <a:rPr lang="en-US" altLang="en-US" sz="2400" b="1" dirty="0" smtClean="0"/>
              <a:t>Stuart	</a:t>
            </a:r>
            <a:endParaRPr lang="en-US" altLang="en-US" sz="2400" b="1" dirty="0"/>
          </a:p>
          <a:p>
            <a:pPr lvl="1"/>
            <a:r>
              <a:rPr lang="en-US" altLang="en-US" sz="2400" b="1" dirty="0"/>
              <a:t>Seconded by: </a:t>
            </a:r>
            <a:r>
              <a:rPr lang="en-US" altLang="en-US" sz="2400" b="1" dirty="0" smtClean="0"/>
              <a:t>Mike L.</a:t>
            </a:r>
            <a:endParaRPr lang="en-US" altLang="en-US" sz="2400" b="1" dirty="0"/>
          </a:p>
          <a:p>
            <a:pPr lvl="1"/>
            <a:r>
              <a:rPr lang="en-US" altLang="en-US" sz="2400" b="1" dirty="0"/>
              <a:t>Discussion?</a:t>
            </a:r>
          </a:p>
          <a:p>
            <a:pPr lvl="1"/>
            <a:r>
              <a:rPr lang="en-US" altLang="en-US" sz="2400" b="1" dirty="0"/>
              <a:t>Vote: Unanimous consent</a:t>
            </a:r>
          </a:p>
        </p:txBody>
      </p:sp>
      <p:sp>
        <p:nvSpPr>
          <p:cNvPr id="2" name="Date Placeholder 1"/>
          <p:cNvSpPr>
            <a:spLocks noGrp="1"/>
          </p:cNvSpPr>
          <p:nvPr>
            <p:ph type="dt" idx="15"/>
          </p:nvPr>
        </p:nvSpPr>
        <p:spPr/>
        <p:txBody>
          <a:bodyPr/>
          <a:lstStyle/>
          <a:p>
            <a:r>
              <a:rPr lang="en-US" smtClean="0"/>
              <a:t>May 2017</a:t>
            </a:r>
            <a:endParaRPr lang="en-GB" dirty="0"/>
          </a:p>
        </p:txBody>
      </p:sp>
      <p:sp>
        <p:nvSpPr>
          <p:cNvPr id="4" name="Footer Placeholder 3"/>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835502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FCC</a:t>
            </a:r>
          </a:p>
          <a:p>
            <a:r>
              <a:rPr lang="en-US" altLang="en-US" sz="2000" dirty="0" smtClean="0"/>
              <a:t>EU</a:t>
            </a:r>
          </a:p>
          <a:p>
            <a:r>
              <a:rPr lang="en-US" altLang="en-US" sz="2000" dirty="0" smtClean="0"/>
              <a:t>Other Regulatory</a:t>
            </a:r>
          </a:p>
        </p:txBody>
      </p:sp>
      <p:sp>
        <p:nvSpPr>
          <p:cNvPr id="4" name="Date Placeholder 3"/>
          <p:cNvSpPr>
            <a:spLocks noGrp="1"/>
          </p:cNvSpPr>
          <p:nvPr>
            <p:ph type="dt" sz="quarter" idx="10"/>
          </p:nvPr>
        </p:nvSpPr>
        <p:spPr/>
        <p:txBody>
          <a:bodyPr/>
          <a:lstStyle/>
          <a:p>
            <a:pPr>
              <a:defRPr/>
            </a:pPr>
            <a:r>
              <a:rPr lang="en-US" smtClean="0"/>
              <a:t>May 2017</a:t>
            </a:r>
            <a:endParaRPr lang="en-US"/>
          </a:p>
        </p:txBody>
      </p:sp>
      <p:sp>
        <p:nvSpPr>
          <p:cNvPr id="3" name="Footer Placeholder 2"/>
          <p:cNvSpPr>
            <a:spLocks noGrp="1"/>
          </p:cNvSpPr>
          <p:nvPr>
            <p:ph type="ftr" idx="11"/>
          </p:nvPr>
        </p:nvSpPr>
        <p:spPr/>
        <p:txBody>
          <a:bodyPr/>
          <a:lstStyle/>
          <a:p>
            <a:r>
              <a:rPr lang="en-GB" smtClean="0"/>
              <a:t>Rich Kennedy, HP Enterprise</a:t>
            </a:r>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FCC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Notice of Inquiry prepared for “Below 24 GHz”</a:t>
            </a:r>
          </a:p>
          <a:p>
            <a:pPr lvl="1">
              <a:buFont typeface="Arial" panose="020B0604020202020204" pitchFamily="34" charset="0"/>
              <a:buChar char="•"/>
            </a:pPr>
            <a:r>
              <a:rPr lang="en-US" altLang="en-US" dirty="0" smtClean="0"/>
              <a:t>Includes 3700-4200 MHz and 5925-7125 MHz</a:t>
            </a:r>
          </a:p>
          <a:p>
            <a:pPr lvl="1">
              <a:buFont typeface="Arial" panose="020B0604020202020204" pitchFamily="34" charset="0"/>
              <a:buChar char="•"/>
            </a:pPr>
            <a:r>
              <a:rPr lang="en-US" altLang="en-US" dirty="0" smtClean="0"/>
              <a:t>Also includes DoD bands; release held up as a result</a:t>
            </a:r>
          </a:p>
          <a:p>
            <a:pPr lvl="1">
              <a:buFont typeface="Arial" panose="020B0604020202020204" pitchFamily="34" charset="0"/>
              <a:buChar char="•"/>
            </a:pPr>
            <a:r>
              <a:rPr lang="en-US" altLang="en-US" dirty="0" smtClean="0"/>
              <a:t>Ask for FCC to separate out the non-DoD bands and issue NOI</a:t>
            </a:r>
          </a:p>
          <a:p>
            <a:pPr lvl="1">
              <a:buFont typeface="Arial" panose="020B0604020202020204" pitchFamily="34" charset="0"/>
              <a:buChar char="•"/>
            </a:pPr>
            <a:r>
              <a:rPr lang="en-US" altLang="en-US" dirty="0" smtClean="0"/>
              <a:t>Failing this, generate a Petition for Rulemaking</a:t>
            </a:r>
          </a:p>
          <a:p>
            <a:pPr>
              <a:buFont typeface="Arial" panose="020B0604020202020204" pitchFamily="34" charset="0"/>
              <a:buChar char="•"/>
            </a:pPr>
            <a:r>
              <a:rPr lang="en-US" altLang="en-US" dirty="0" smtClean="0"/>
              <a:t>Still testing DSRC band coexistence</a:t>
            </a:r>
          </a:p>
          <a:p>
            <a:pPr>
              <a:buFont typeface="Arial" panose="020B0604020202020204" pitchFamily="34" charset="0"/>
              <a:buChar char="•"/>
            </a:pPr>
            <a:r>
              <a:rPr lang="en-US" altLang="en-US" dirty="0" smtClean="0"/>
              <a:t>NTIA wants to enable additional radars in U-NII-2a and U-NII-3</a:t>
            </a:r>
          </a:p>
          <a:p>
            <a:pPr lvl="1">
              <a:buFont typeface="Arial" panose="020B0604020202020204" pitchFamily="34" charset="0"/>
              <a:buChar char="•"/>
            </a:pPr>
            <a:r>
              <a:rPr lang="en-US" altLang="en-US" dirty="0" err="1" smtClean="0"/>
              <a:t>Bistatic</a:t>
            </a:r>
            <a:r>
              <a:rPr lang="en-US" altLang="en-US" dirty="0" smtClean="0"/>
              <a:t>: receiver is undetectable</a:t>
            </a:r>
          </a:p>
          <a:p>
            <a:pPr lvl="1">
              <a:buFont typeface="Arial" panose="020B0604020202020204" pitchFamily="34" charset="0"/>
              <a:buChar char="•"/>
            </a:pPr>
            <a:r>
              <a:rPr lang="en-US" altLang="en-US" dirty="0" smtClean="0"/>
              <a:t>Fast FH: some hops can have one pulse; also undetectable</a:t>
            </a:r>
          </a:p>
          <a:p>
            <a:pPr lvl="1">
              <a:buFont typeface="Arial" panose="020B0604020202020204" pitchFamily="34" charset="0"/>
              <a:buChar char="•"/>
            </a:pPr>
            <a:r>
              <a:rPr lang="en-US" altLang="en-US" dirty="0" smtClean="0"/>
              <a:t>Could make bands unusable by 802.11</a:t>
            </a:r>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May 2017</a:t>
            </a:r>
            <a:endParaRPr lang="en-US"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666561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EU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Ofcom </a:t>
            </a:r>
            <a:r>
              <a:rPr lang="en-US" altLang="en-US" dirty="0"/>
              <a:t>5725-5850 MHz band </a:t>
            </a:r>
            <a:r>
              <a:rPr lang="en-US" altLang="en-US" dirty="0" smtClean="0"/>
              <a:t>proposal</a:t>
            </a:r>
          </a:p>
          <a:p>
            <a:pPr lvl="1">
              <a:buFont typeface="Arial" panose="020B0604020202020204" pitchFamily="34" charset="0"/>
              <a:buChar char="•"/>
            </a:pPr>
            <a:r>
              <a:rPr lang="en-US" altLang="en-US" dirty="0" smtClean="0"/>
              <a:t>Still waiting for Ofcom resolution</a:t>
            </a:r>
            <a:endParaRPr lang="en-US" altLang="en-US" dirty="0"/>
          </a:p>
          <a:p>
            <a:pPr>
              <a:buFont typeface="Arial" panose="020B0604020202020204" pitchFamily="34" charset="0"/>
              <a:buChar char="•"/>
            </a:pPr>
            <a:r>
              <a:rPr lang="en-US" altLang="en-US" dirty="0" smtClean="0"/>
              <a:t>EU </a:t>
            </a:r>
            <a:r>
              <a:rPr lang="en-US" altLang="en-US" dirty="0"/>
              <a:t>Radio Equipment Directive </a:t>
            </a:r>
            <a:r>
              <a:rPr lang="en-US" altLang="en-US" dirty="0" smtClean="0"/>
              <a:t>&amp; </a:t>
            </a:r>
            <a:r>
              <a:rPr lang="en-US" altLang="en-US" dirty="0"/>
              <a:t>standards </a:t>
            </a:r>
            <a:r>
              <a:rPr lang="en-US" altLang="en-US" dirty="0" smtClean="0"/>
              <a:t>updates</a:t>
            </a:r>
          </a:p>
          <a:p>
            <a:pPr lvl="1">
              <a:buFont typeface="Arial" panose="020B0604020202020204" pitchFamily="34" charset="0"/>
              <a:buChar char="•"/>
            </a:pPr>
            <a:r>
              <a:rPr lang="en-US" altLang="en-US" dirty="0" smtClean="0"/>
              <a:t>See RED slide</a:t>
            </a:r>
          </a:p>
          <a:p>
            <a:pPr>
              <a:buFont typeface="Arial" panose="020B0604020202020204" pitchFamily="34" charset="0"/>
              <a:buChar char="•"/>
            </a:pPr>
            <a:r>
              <a:rPr lang="en-US" altLang="en-US" dirty="0" smtClean="0"/>
              <a:t>6 GHz band sharing</a:t>
            </a:r>
          </a:p>
          <a:p>
            <a:pPr lvl="1">
              <a:buFont typeface="Arial" panose="020B0604020202020204" pitchFamily="34" charset="0"/>
              <a:buChar char="•"/>
            </a:pPr>
            <a:r>
              <a:rPr lang="en-US" altLang="en-US" dirty="0" smtClean="0"/>
              <a:t>5925 – 6425 MHz</a:t>
            </a:r>
          </a:p>
          <a:p>
            <a:pPr lvl="1">
              <a:buFont typeface="Arial" panose="020B0604020202020204" pitchFamily="34" charset="0"/>
              <a:buChar char="•"/>
            </a:pPr>
            <a:r>
              <a:rPr lang="en-US" altLang="en-US" dirty="0" smtClean="0"/>
              <a:t>NWI adopted by ETSI TC ERM</a:t>
            </a:r>
          </a:p>
          <a:p>
            <a:pPr lvl="1">
              <a:buFont typeface="Arial" panose="020B0604020202020204" pitchFamily="34" charset="0"/>
              <a:buChar char="•"/>
            </a:pPr>
            <a:r>
              <a:rPr lang="en-US" altLang="en-US" dirty="0" smtClean="0"/>
              <a:t>WGFM WI FM52 assigned</a:t>
            </a:r>
          </a:p>
          <a:p>
            <a:pPr lvl="1">
              <a:buFont typeface="Arial" panose="020B0604020202020204" pitchFamily="34" charset="0"/>
              <a:buChar char="•"/>
            </a:pPr>
            <a:r>
              <a:rPr lang="en-US" altLang="en-US" dirty="0" err="1" smtClean="0"/>
              <a:t>SRdoc</a:t>
            </a:r>
            <a:r>
              <a:rPr lang="en-US" altLang="en-US" dirty="0" smtClean="0"/>
              <a:t> TR 103 524 development started in ETSI TC BRAN</a:t>
            </a:r>
          </a:p>
          <a:p>
            <a:pPr lvl="1">
              <a:buFont typeface="Arial" panose="020B0604020202020204" pitchFamily="34" charset="0"/>
              <a:buChar char="•"/>
            </a:pP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May 2017</a:t>
            </a:r>
            <a:endParaRPr lang="en-US"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859714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37987</TotalTime>
  <Words>1325</Words>
  <Application>Microsoft Office PowerPoint</Application>
  <PresentationFormat>On-screen Show (4:3)</PresentationFormat>
  <Paragraphs>244</Paragraphs>
  <Slides>21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 Unicode MS</vt:lpstr>
      <vt:lpstr>MS Gothic</vt:lpstr>
      <vt:lpstr>Arial</vt:lpstr>
      <vt:lpstr>Helvetica</vt:lpstr>
      <vt:lpstr>Monotype Sorts</vt:lpstr>
      <vt:lpstr>Times New Roman</vt:lpstr>
      <vt:lpstr>Office Theme</vt:lpstr>
      <vt:lpstr>Document</vt:lpstr>
      <vt:lpstr>IEEE 802.18 RR-TAG Daejeon Meeting Agenda</vt:lpstr>
      <vt:lpstr>Agenda</vt:lpstr>
      <vt:lpstr>Administrative Items</vt:lpstr>
      <vt:lpstr>Other Guidelines for IEEE WG Meetings</vt:lpstr>
      <vt:lpstr>Participation in IEEE 802 Meetings</vt:lpstr>
      <vt:lpstr>Approve the Vancouver Minutes</vt:lpstr>
      <vt:lpstr>Discussion Items</vt:lpstr>
      <vt:lpstr>FCC Updates</vt:lpstr>
      <vt:lpstr>EU Updates</vt:lpstr>
      <vt:lpstr>EU Radio Equipment Directive (RED)</vt:lpstr>
      <vt:lpstr>EN 301 893 Quandary</vt:lpstr>
      <vt:lpstr>EN 301 893</vt:lpstr>
      <vt:lpstr>Other Regulatory</vt:lpstr>
      <vt:lpstr>Actions Required</vt:lpstr>
      <vt:lpstr>Unlicensed Sharing of the 6 GHz Band</vt:lpstr>
      <vt:lpstr>Disappointing 5 GHz Landscape</vt:lpstr>
      <vt:lpstr>Thursday Agenda</vt:lpstr>
      <vt:lpstr>Input to ITU-R SG1 WP1A</vt:lpstr>
      <vt:lpstr>Motion #1</vt:lpstr>
      <vt:lpstr>IEEE 802 positions for WRC-19</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243</cp:revision>
  <cp:lastPrinted>1601-01-01T00:00:00Z</cp:lastPrinted>
  <dcterms:created xsi:type="dcterms:W3CDTF">2016-03-03T14:54:45Z</dcterms:created>
  <dcterms:modified xsi:type="dcterms:W3CDTF">2017-05-11T01:11:36Z</dcterms:modified>
</cp:coreProperties>
</file>