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6" r:id="rId3"/>
    <p:sldId id="267" r:id="rId4"/>
    <p:sldId id="331" r:id="rId5"/>
    <p:sldId id="371" r:id="rId6"/>
    <p:sldId id="329" r:id="rId7"/>
    <p:sldId id="288" r:id="rId8"/>
    <p:sldId id="338" r:id="rId9"/>
    <p:sldId id="356" r:id="rId10"/>
    <p:sldId id="345" r:id="rId11"/>
    <p:sldId id="377" r:id="rId12"/>
    <p:sldId id="365" r:id="rId13"/>
    <p:sldId id="358" r:id="rId14"/>
    <p:sldId id="320" r:id="rId15"/>
    <p:sldId id="366" r:id="rId16"/>
    <p:sldId id="359" r:id="rId17"/>
    <p:sldId id="347" r:id="rId18"/>
    <p:sldId id="276"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88" d="100"/>
          <a:sy n="88" d="100"/>
        </p:scale>
        <p:origin x="166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70543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13259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309754" y="1371604"/>
            <a:ext cx="8524494" cy="1479379"/>
          </a:xfrm>
        </p:spPr>
        <p:txBody>
          <a:bodyPr/>
          <a:lstStyle>
            <a:lvl1pPr>
              <a:spcBef>
                <a:spcPts val="900"/>
              </a:spcBef>
              <a:defRPr sz="1800"/>
            </a:lvl1pPr>
            <a:lvl2pPr marL="385763" indent="-170260">
              <a:buFont typeface="Arial" panose="020B0604020202020204" pitchFamily="34" charset="0"/>
              <a:buChar char="–"/>
              <a:defRPr/>
            </a:lvl2pPr>
            <a:lvl3pPr marL="642938" indent="-171450">
              <a:buFont typeface="Arial" panose="020B0604020202020204" pitchFamily="34" charset="0"/>
              <a:buChar char="–"/>
              <a:defRPr sz="1350"/>
            </a:lvl3pPr>
            <a:lvl4pPr marL="857250" indent="-171450">
              <a:buFont typeface="Arial" panose="020B0604020202020204" pitchFamily="34" charset="0"/>
              <a:buChar char="–"/>
              <a:defRPr/>
            </a:lvl4pPr>
            <a:lvl5pPr marL="1071563" indent="-171450">
              <a:buFont typeface="Arial" panose="020B0604020202020204" pitchFamily="34" charset="0"/>
              <a:buChar char="–"/>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a:xfrm>
            <a:off x="309754" y="551311"/>
            <a:ext cx="8524494" cy="366254"/>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2674818266"/>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802.18-17/0071r0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__data/assets/pdf_file/0032/98159/5p8-Regs.pdf" TargetMode="External"/><Relationship Id="rId2" Type="http://schemas.openxmlformats.org/officeDocument/2006/relationships/hyperlink" Target="https://mentor.ieee.org/802.18/dcn/17/18-17-0050-00-0000-ofcom-5-8-ghz-rules-proposal.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Daejeon </a:t>
            </a:r>
            <a:r>
              <a:rPr lang="en-US" dirty="0" smtClean="0">
                <a:latin typeface="Times New Roman" charset="0"/>
              </a:rPr>
              <a:t>Meeting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2017-05-09</a:t>
            </a:r>
            <a:endParaRPr lang="en-GB" sz="2000" b="0" dirty="0"/>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smtClean="0"/>
              <a:t>2017-05-11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48"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a:t>
            </a:r>
            <a:r>
              <a:rPr lang="en-US" sz="2000" dirty="0" smtClean="0">
                <a:solidFill>
                  <a:srgbClr val="FF0000"/>
                </a:solidFill>
              </a:rPr>
              <a:t>OJEU!</a:t>
            </a:r>
            <a:endParaRPr lang="en-US" sz="2000" dirty="0">
              <a:solidFill>
                <a:srgbClr val="FF0000"/>
              </a:solidFill>
            </a:endParaRPr>
          </a:p>
          <a:p>
            <a:pPr>
              <a:buFont typeface="Arial" panose="020B0604020202020204" pitchFamily="34" charset="0"/>
              <a:buChar char="•"/>
            </a:pPr>
            <a:r>
              <a:rPr lang="en-US" sz="2000" dirty="0"/>
              <a:t>It appears that EN 301 893 will not be not published in time</a:t>
            </a:r>
          </a:p>
          <a:p>
            <a:pPr lvl="1">
              <a:buFont typeface="Arial" panose="020B0604020202020204" pitchFamily="34" charset="0"/>
              <a:buChar char="•"/>
            </a:pPr>
            <a:r>
              <a:rPr lang="en-US" sz="1600" dirty="0"/>
              <a:t>EC has </a:t>
            </a:r>
            <a:r>
              <a:rPr lang="en-US" sz="1600" b="1" i="1" u="sng" dirty="0" smtClean="0">
                <a:solidFill>
                  <a:srgbClr val="FF0000"/>
                </a:solidFill>
              </a:rPr>
              <a:t>NOT</a:t>
            </a:r>
            <a:r>
              <a:rPr lang="en-US" sz="1600" dirty="0" smtClean="0"/>
              <a:t> approved </a:t>
            </a:r>
            <a:r>
              <a:rPr lang="en-US" sz="1600" dirty="0"/>
              <a:t>use of v1.8.1 with note that v2.0.7 Receiver Requirements must also be met</a:t>
            </a:r>
          </a:p>
          <a:p>
            <a:pPr lvl="1">
              <a:buFont typeface="Arial" panose="020B0604020202020204" pitchFamily="34" charset="0"/>
              <a:buChar char="•"/>
            </a:pPr>
            <a:r>
              <a:rPr lang="en-US" sz="1600" dirty="0" smtClean="0"/>
              <a:t>Passed ENAP; official publication date in August 19</a:t>
            </a:r>
            <a:r>
              <a:rPr lang="en-US" sz="1600" baseline="30000" dirty="0" smtClean="0"/>
              <a:t>th</a:t>
            </a:r>
            <a:r>
              <a:rPr lang="en-US" sz="1600" dirty="0" smtClean="0"/>
              <a:t>, but could happen sooner</a:t>
            </a:r>
            <a:endParaRPr lang="en-US" sz="1600" dirty="0"/>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May 2017</a:t>
            </a:r>
            <a:endParaRPr lang="en-US"/>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10</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031946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 301 893 </a:t>
            </a:r>
            <a:r>
              <a:rPr lang="en-US" dirty="0" err="1" smtClean="0"/>
              <a:t>Quandry</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smtClean="0"/>
              <a:t>EN 301 893 v1.8.1 poised to be withdrawn 6/12/17</a:t>
            </a:r>
          </a:p>
          <a:p>
            <a:pPr>
              <a:buFont typeface="Arial" panose="020B0604020202020204" pitchFamily="34" charset="0"/>
              <a:buChar char="•"/>
            </a:pPr>
            <a:r>
              <a:rPr lang="en-US" sz="2000" dirty="0" smtClean="0"/>
              <a:t>V2.1.1 could be published in time</a:t>
            </a:r>
          </a:p>
          <a:p>
            <a:pPr>
              <a:buFont typeface="Arial" panose="020B0604020202020204" pitchFamily="34" charset="0"/>
              <a:buChar char="•"/>
            </a:pPr>
            <a:r>
              <a:rPr lang="en-US" sz="2000" dirty="0" smtClean="0"/>
              <a:t>Many Wi-Fi devices cannot meet the Adaptivity requirements in v2.1.1 </a:t>
            </a:r>
          </a:p>
          <a:p>
            <a:pPr lvl="1">
              <a:buFont typeface="Arial" panose="020B0604020202020204" pitchFamily="34" charset="0"/>
              <a:buChar char="•"/>
            </a:pPr>
            <a:r>
              <a:rPr lang="en-US" sz="1800" dirty="0" smtClean="0"/>
              <a:t>Max TXON can exceed the 10 </a:t>
            </a:r>
            <a:r>
              <a:rPr lang="en-US" sz="1800" dirty="0" err="1" smtClean="0"/>
              <a:t>mSec</a:t>
            </a:r>
            <a:r>
              <a:rPr lang="en-US" sz="1800" dirty="0" smtClean="0"/>
              <a:t> limit with some silicon</a:t>
            </a:r>
          </a:p>
          <a:p>
            <a:pPr lvl="1">
              <a:buFont typeface="Arial" panose="020B0604020202020204" pitchFamily="34" charset="0"/>
              <a:buChar char="•"/>
            </a:pPr>
            <a:r>
              <a:rPr lang="en-US" sz="1800" dirty="0" smtClean="0"/>
              <a:t>Fix is currently unknown</a:t>
            </a:r>
          </a:p>
          <a:p>
            <a:pPr>
              <a:buFont typeface="Arial" panose="020B0604020202020204" pitchFamily="34" charset="0"/>
              <a:buChar char="•"/>
            </a:pPr>
            <a:r>
              <a:rPr lang="en-US" sz="2000" dirty="0" smtClean="0"/>
              <a:t>Best option is v1.8.1 Adaptivity with v2.1.1 Receiver Requirements</a:t>
            </a:r>
          </a:p>
          <a:p>
            <a:pPr lvl="1">
              <a:buFont typeface="Arial" panose="020B0604020202020204" pitchFamily="34" charset="0"/>
              <a:buChar char="•"/>
            </a:pPr>
            <a:r>
              <a:rPr lang="en-US" sz="1800" dirty="0" smtClean="0"/>
              <a:t>No document exists with this pairing</a:t>
            </a:r>
          </a:p>
          <a:p>
            <a:pPr lvl="1">
              <a:buFont typeface="Arial" panose="020B0604020202020204" pitchFamily="34" charset="0"/>
              <a:buChar char="•"/>
            </a:pPr>
            <a:r>
              <a:rPr lang="en-US" sz="1800" dirty="0" smtClean="0"/>
              <a:t>V1.9.1 created at BRAN #93 to create this</a:t>
            </a:r>
          </a:p>
          <a:p>
            <a:pPr lvl="1">
              <a:buFont typeface="Arial" panose="020B0604020202020204" pitchFamily="34" charset="0"/>
              <a:buChar char="•"/>
            </a:pPr>
            <a:r>
              <a:rPr lang="en-US" sz="1800" dirty="0" smtClean="0"/>
              <a:t>EC says ETSI should approve without ENAP</a:t>
            </a:r>
          </a:p>
          <a:p>
            <a:pPr lvl="1">
              <a:buFont typeface="Arial" panose="020B0604020202020204" pitchFamily="34" charset="0"/>
              <a:buChar char="•"/>
            </a:pPr>
            <a:r>
              <a:rPr lang="en-US" sz="1800" dirty="0" smtClean="0"/>
              <a:t>ETSI says to do so would violate ETSI rules</a:t>
            </a:r>
          </a:p>
          <a:p>
            <a:pPr lvl="1">
              <a:buFont typeface="Arial" panose="020B0604020202020204" pitchFamily="34" charset="0"/>
              <a:buChar char="•"/>
            </a:pPr>
            <a:r>
              <a:rPr lang="en-US" sz="1800" dirty="0" smtClean="0"/>
              <a:t>Regulators that have to approve v1.9.1 rejecting based on the existence of v2.1.1</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539463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Ofcom 5.8 GHz </a:t>
            </a:r>
            <a:r>
              <a:rPr lang="en-US" altLang="en-US" dirty="0" smtClean="0"/>
              <a:t>Band Proposal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May 2016 consultation: </a:t>
            </a:r>
            <a:r>
              <a:rPr lang="en-US" sz="1800" dirty="0">
                <a:hlinkClick r:id="rId2"/>
              </a:rPr>
              <a:t>https://</a:t>
            </a:r>
            <a:r>
              <a:rPr lang="en-US" sz="1800" dirty="0" smtClean="0">
                <a:hlinkClick r:id="rId2"/>
              </a:rPr>
              <a:t>mentor.ieee.org/802.18/dcn/17/18-17-0050-00-0000-ofcom-5-8-ghz-rules-proposal.pdf</a:t>
            </a:r>
            <a:r>
              <a:rPr lang="en-US" sz="1800" dirty="0" smtClean="0"/>
              <a:t> </a:t>
            </a:r>
            <a:endParaRPr lang="en-US" sz="1800" dirty="0"/>
          </a:p>
          <a:p>
            <a:pPr>
              <a:buFont typeface="Arial" panose="020B0604020202020204" pitchFamily="34" charset="0"/>
              <a:buChar char="•"/>
            </a:pPr>
            <a:r>
              <a:rPr lang="en-US" sz="2000" dirty="0"/>
              <a:t>Statement: </a:t>
            </a:r>
            <a:r>
              <a:rPr lang="en-US" sz="1800" dirty="0">
                <a:hlinkClick r:id="rId3"/>
              </a:rPr>
              <a:t>https://www.ofcom.org.uk/__data/assets/pdf_file/0032/98159/5p8-Regs.pdf</a:t>
            </a:r>
            <a:r>
              <a:rPr lang="en-US" sz="1800" dirty="0"/>
              <a:t> </a:t>
            </a:r>
          </a:p>
          <a:p>
            <a:pPr marL="800100" lvl="1" indent="-342900">
              <a:buFont typeface="Arial" panose="020B0604020202020204" pitchFamily="34" charset="0"/>
              <a:buChar char="•"/>
            </a:pPr>
            <a:r>
              <a:rPr lang="en-US" dirty="0" smtClean="0"/>
              <a:t>Comment period </a:t>
            </a:r>
            <a:r>
              <a:rPr lang="en-US" dirty="0" smtClean="0"/>
              <a:t>closed</a:t>
            </a:r>
            <a:r>
              <a:rPr lang="en-US" dirty="0" smtClean="0"/>
              <a:t> </a:t>
            </a:r>
            <a:r>
              <a:rPr lang="en-US" dirty="0">
                <a:solidFill>
                  <a:schemeClr val="tx1"/>
                </a:solidFill>
              </a:rPr>
              <a:t>April 11</a:t>
            </a:r>
            <a:r>
              <a:rPr lang="en-US" baseline="30000" dirty="0">
                <a:solidFill>
                  <a:schemeClr val="tx1"/>
                </a:solidFill>
              </a:rPr>
              <a:t>th</a:t>
            </a:r>
            <a:r>
              <a:rPr lang="en-US" dirty="0">
                <a:solidFill>
                  <a:schemeClr val="tx1"/>
                </a:solidFill>
              </a:rPr>
              <a:t>, 2017</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815352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endParaRPr lang="en-US" altLang="en-US" sz="2000" dirty="0" smtClean="0"/>
          </a:p>
          <a:p>
            <a:r>
              <a:rPr lang="en-US" altLang="en-US" sz="2000" dirty="0" smtClean="0"/>
              <a:t>Support for unlicensed sharing in 6 GHz </a:t>
            </a:r>
          </a:p>
          <a:p>
            <a:r>
              <a:rPr lang="en-US" altLang="en-US" sz="2000" dirty="0" smtClean="0"/>
              <a:t>IEEE 802 positions for WRC-19</a:t>
            </a:r>
          </a:p>
        </p:txBody>
      </p:sp>
      <p:sp>
        <p:nvSpPr>
          <p:cNvPr id="4" name="Date Placeholder 3"/>
          <p:cNvSpPr>
            <a:spLocks noGrp="1"/>
          </p:cNvSpPr>
          <p:nvPr>
            <p:ph type="dt" sz="quarter" idx="10"/>
          </p:nvPr>
        </p:nvSpPr>
        <p:spPr/>
        <p:txBody>
          <a:bodyPr/>
          <a:lstStyle/>
          <a:p>
            <a:pPr>
              <a:defRPr/>
            </a:pPr>
            <a:r>
              <a:rPr lang="en-US" smtClean="0"/>
              <a:t>May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13</a:t>
            </a:fld>
            <a:endParaRPr lang="en-GB"/>
          </a:p>
        </p:txBody>
      </p:sp>
    </p:spTree>
    <p:extLst>
      <p:ext uri="{BB962C8B-B14F-4D97-AF65-F5344CB8AC3E}">
        <p14:creationId xmlns:p14="http://schemas.microsoft.com/office/powerpoint/2010/main" val="712078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Agenda</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Review and approve the agenda</a:t>
            </a:r>
          </a:p>
          <a:p>
            <a:pPr>
              <a:buFont typeface="Arial" panose="020B0604020202020204" pitchFamily="34" charset="0"/>
              <a:buChar char="•"/>
            </a:pPr>
            <a:r>
              <a:rPr lang="en-US" altLang="en-US" dirty="0"/>
              <a:t>Review the week</a:t>
            </a:r>
          </a:p>
          <a:p>
            <a:pPr>
              <a:buFont typeface="Arial" panose="020B0604020202020204" pitchFamily="34" charset="0"/>
              <a:buChar char="•"/>
            </a:pPr>
            <a:r>
              <a:rPr lang="en-US" altLang="en-US" dirty="0" smtClean="0"/>
              <a:t>Actions </a:t>
            </a:r>
            <a:r>
              <a:rPr lang="en-US" altLang="en-US" dirty="0"/>
              <a:t>required</a:t>
            </a:r>
          </a:p>
          <a:p>
            <a:pPr>
              <a:buFont typeface="Arial" panose="020B0604020202020204" pitchFamily="34" charset="0"/>
              <a:buChar char="•"/>
            </a:pPr>
            <a:r>
              <a:rPr lang="en-US" altLang="en-US" dirty="0" smtClean="0"/>
              <a:t>AOB </a:t>
            </a:r>
            <a:r>
              <a:rPr lang="en-US" altLang="en-US" dirty="0"/>
              <a:t>and Adjourn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1644815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Unlicensed Sharing of the 6 GHz Band</a:t>
            </a:r>
            <a:endParaRPr lang="en-US" dirty="0"/>
          </a:p>
        </p:txBody>
      </p:sp>
      <p:sp>
        <p:nvSpPr>
          <p:cNvPr id="3" name="Content Placeholder 2"/>
          <p:cNvSpPr>
            <a:spLocks noGrp="1"/>
          </p:cNvSpPr>
          <p:nvPr>
            <p:ph idx="1"/>
          </p:nvPr>
        </p:nvSpPr>
        <p:spPr>
          <a:xfrm>
            <a:off x="685800" y="1905000"/>
            <a:ext cx="7770813" cy="4494213"/>
          </a:xfrm>
        </p:spPr>
        <p:txBody>
          <a:bodyPr/>
          <a:lstStyle/>
          <a:p>
            <a:pPr>
              <a:buFont typeface="Arial" panose="020B0604020202020204" pitchFamily="34" charset="0"/>
              <a:buChar char="•"/>
            </a:pPr>
            <a:r>
              <a:rPr lang="en-US" sz="2000" dirty="0" smtClean="0"/>
              <a:t>Wi-Fi volume growth and technology advancement are hampered by lack of significant 80 and 160 MHz channels</a:t>
            </a:r>
          </a:p>
          <a:p>
            <a:pPr>
              <a:buFont typeface="Arial" panose="020B0604020202020204" pitchFamily="34" charset="0"/>
              <a:buChar char="•"/>
            </a:pPr>
            <a:r>
              <a:rPr lang="en-US" sz="2000" dirty="0" smtClean="0"/>
              <a:t>The (near) future demands gigabit speeds to avoid becoming the bottleneck</a:t>
            </a:r>
          </a:p>
          <a:p>
            <a:pPr>
              <a:buFont typeface="Arial" panose="020B0604020202020204" pitchFamily="34" charset="0"/>
              <a:buChar char="•"/>
            </a:pPr>
            <a:r>
              <a:rPr lang="en-US" sz="2000" dirty="0" smtClean="0"/>
              <a:t>Sharing with FSS and fixed microwave links</a:t>
            </a:r>
            <a:endParaRPr lang="en-US" sz="2000" dirty="0"/>
          </a:p>
          <a:p>
            <a:pPr>
              <a:buFont typeface="Arial" panose="020B0604020202020204" pitchFamily="34" charset="0"/>
              <a:buChar char="•"/>
            </a:pPr>
            <a:r>
              <a:rPr lang="en-US" sz="2000" dirty="0" smtClean="0"/>
              <a:t>Industry </a:t>
            </a:r>
            <a:r>
              <a:rPr lang="en-US" sz="2000" dirty="0"/>
              <a:t>coalition to drive needed regulatory changes</a:t>
            </a:r>
          </a:p>
          <a:p>
            <a:pPr lvl="1">
              <a:buFont typeface="Arial" panose="020B0604020202020204" pitchFamily="34" charset="0"/>
              <a:buChar char="•"/>
            </a:pPr>
            <a:r>
              <a:rPr lang="en-US" sz="1800" dirty="0" smtClean="0"/>
              <a:t>Joint </a:t>
            </a:r>
            <a:r>
              <a:rPr lang="en-US" sz="1800" dirty="0"/>
              <a:t>exploration of the </a:t>
            </a:r>
            <a:r>
              <a:rPr lang="en-US" sz="1800" dirty="0" smtClean="0"/>
              <a:t>5925-7125 </a:t>
            </a:r>
            <a:r>
              <a:rPr lang="en-US" sz="1800" dirty="0"/>
              <a:t>MHz with the intent of obtaining an unlicensed designation</a:t>
            </a:r>
          </a:p>
          <a:p>
            <a:pPr lvl="1">
              <a:buFont typeface="Arial" panose="020B0604020202020204" pitchFamily="34" charset="0"/>
              <a:buChar char="•"/>
            </a:pPr>
            <a:r>
              <a:rPr lang="en-US" sz="1800" dirty="0"/>
              <a:t>Joint funding of third parties and engineering support to conduct interference analyses (incl. spectrum measurements, sharing studies, and potential mitigations) in support of unlicensed designation</a:t>
            </a:r>
          </a:p>
          <a:p>
            <a:pPr lvl="1">
              <a:buFont typeface="Arial" panose="020B0604020202020204" pitchFamily="34" charset="0"/>
              <a:buChar char="•"/>
            </a:pPr>
            <a:r>
              <a:rPr lang="en-US" sz="1800" dirty="0"/>
              <a:t>Joint exploration of mitigation techniques and proposals, which may require standards contributions </a:t>
            </a:r>
          </a:p>
          <a:p>
            <a:pPr lvl="1">
              <a:buFont typeface="Arial" panose="020B0604020202020204" pitchFamily="34" charset="0"/>
              <a:buChar char="•"/>
            </a:pPr>
            <a:r>
              <a:rPr lang="en-US" sz="1800" dirty="0" smtClean="0"/>
              <a:t>Drive regulatory changes in the US, EU and globally</a:t>
            </a:r>
            <a:endParaRPr lang="en-US" sz="18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02523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9754" y="625935"/>
            <a:ext cx="8524494" cy="898064"/>
          </a:xfrm>
        </p:spPr>
        <p:txBody>
          <a:bodyPr/>
          <a:lstStyle/>
          <a:p>
            <a:r>
              <a:rPr lang="en-US" dirty="0"/>
              <a:t>Disappointing </a:t>
            </a:r>
            <a:r>
              <a:rPr lang="en-US" dirty="0" smtClean="0"/>
              <a:t>5 GHz Landscape</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486" y="1955791"/>
            <a:ext cx="7719514" cy="4064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quot;No&quot; Symbol 4"/>
          <p:cNvSpPr/>
          <p:nvPr/>
        </p:nvSpPr>
        <p:spPr>
          <a:xfrm>
            <a:off x="3307829" y="4004144"/>
            <a:ext cx="685622" cy="685800"/>
          </a:xfrm>
          <a:prstGeom prst="noSmoking">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450"/>
              </a:spcBef>
            </a:pPr>
            <a:endParaRPr lang="en-US" sz="1500" b="1" dirty="0" err="1">
              <a:solidFill>
                <a:schemeClr val="tx1"/>
              </a:solidFill>
            </a:endParaRPr>
          </a:p>
        </p:txBody>
      </p:sp>
      <p:sp>
        <p:nvSpPr>
          <p:cNvPr id="2" name="TextBox 1"/>
          <p:cNvSpPr txBox="1"/>
          <p:nvPr/>
        </p:nvSpPr>
        <p:spPr>
          <a:xfrm>
            <a:off x="6440085" y="3850755"/>
            <a:ext cx="619124" cy="1015663"/>
          </a:xfrm>
          <a:prstGeom prst="rect">
            <a:avLst/>
          </a:prstGeom>
          <a:noFill/>
        </p:spPr>
        <p:txBody>
          <a:bodyPr wrap="square" rtlCol="0">
            <a:spAutoFit/>
          </a:bodyPr>
          <a:lstStyle/>
          <a:p>
            <a:r>
              <a:rPr lang="en-US" sz="6000" b="1" dirty="0">
                <a:latin typeface="+mj-lt"/>
              </a:rPr>
              <a:t>?</a:t>
            </a:r>
          </a:p>
        </p:txBody>
      </p:sp>
    </p:spTree>
    <p:extLst>
      <p:ext uri="{BB962C8B-B14F-4D97-AF65-F5344CB8AC3E}">
        <p14:creationId xmlns:p14="http://schemas.microsoft.com/office/powerpoint/2010/main" val="2356786014"/>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Regulators in developing countries are interested in the IEEE 802 positions, to help them formulate their inputs</a:t>
            </a:r>
          </a:p>
          <a:p>
            <a:pPr>
              <a:buFont typeface="Arial" panose="020B0604020202020204" pitchFamily="34" charset="0"/>
              <a:buChar char="•"/>
            </a:pPr>
            <a:r>
              <a:rPr lang="en-US" dirty="0"/>
              <a:t>Applicable agenda items</a:t>
            </a:r>
          </a:p>
          <a:p>
            <a:pPr lvl="1">
              <a:buFont typeface="Arial" panose="020B0604020202020204" pitchFamily="34" charset="0"/>
              <a:buChar char="•"/>
            </a:pPr>
            <a:r>
              <a:rPr lang="en-US" dirty="0"/>
              <a:t>1.12 ITS </a:t>
            </a:r>
            <a:r>
              <a:rPr lang="en-US" dirty="0" smtClean="0"/>
              <a:t>harmonization: </a:t>
            </a:r>
            <a:r>
              <a:rPr lang="en-US" dirty="0" smtClean="0">
                <a:solidFill>
                  <a:srgbClr val="FF0000"/>
                </a:solidFill>
              </a:rPr>
              <a:t>TBD this week</a:t>
            </a:r>
            <a:endParaRPr lang="en-US" dirty="0">
              <a:solidFill>
                <a:srgbClr val="FF0000"/>
              </a:solidFill>
            </a:endParaRPr>
          </a:p>
          <a:p>
            <a:pPr lvl="1">
              <a:buFont typeface="Arial" panose="020B0604020202020204" pitchFamily="34" charset="0"/>
              <a:buChar char="•"/>
            </a:pPr>
            <a:r>
              <a:rPr lang="en-US" dirty="0"/>
              <a:t>1.13 IMT </a:t>
            </a:r>
          </a:p>
          <a:p>
            <a:pPr lvl="1">
              <a:buFont typeface="Arial" panose="020B0604020202020204" pitchFamily="34" charset="0"/>
              <a:buChar char="•"/>
            </a:pPr>
            <a:r>
              <a:rPr lang="en-US" dirty="0"/>
              <a:t>1.14 </a:t>
            </a:r>
            <a:r>
              <a:rPr lang="en-US" dirty="0" smtClean="0"/>
              <a:t>HAPS		</a:t>
            </a:r>
            <a:r>
              <a:rPr lang="en-US" dirty="0" smtClean="0">
                <a:solidFill>
                  <a:srgbClr val="FF0000"/>
                </a:solidFill>
              </a:rPr>
              <a:t>No IEEE 802 position</a:t>
            </a:r>
            <a:endParaRPr lang="en-US" dirty="0"/>
          </a:p>
          <a:p>
            <a:pPr lvl="1">
              <a:buFont typeface="Arial" panose="020B0604020202020204" pitchFamily="34" charset="0"/>
              <a:buChar char="•"/>
            </a:pPr>
            <a:r>
              <a:rPr lang="en-US" dirty="0"/>
              <a:t>1.15 275 </a:t>
            </a:r>
            <a:r>
              <a:rPr lang="en-US" dirty="0" smtClean="0"/>
              <a:t>GHz		</a:t>
            </a:r>
            <a:r>
              <a:rPr lang="en-US" dirty="0" smtClean="0">
                <a:solidFill>
                  <a:srgbClr val="FF0000"/>
                </a:solidFill>
              </a:rPr>
              <a:t>Done</a:t>
            </a:r>
            <a:endParaRPr lang="en-US" dirty="0"/>
          </a:p>
          <a:p>
            <a:pPr lvl="1">
              <a:buFont typeface="Arial" panose="020B0604020202020204" pitchFamily="34" charset="0"/>
              <a:buChar char="•"/>
            </a:pPr>
            <a:r>
              <a:rPr lang="en-US" dirty="0"/>
              <a:t>1.16 5 </a:t>
            </a:r>
            <a:r>
              <a:rPr lang="en-US" dirty="0" smtClean="0"/>
              <a:t>GHz		</a:t>
            </a:r>
            <a:r>
              <a:rPr lang="en-US" dirty="0" smtClean="0">
                <a:solidFill>
                  <a:srgbClr val="FF0000"/>
                </a:solidFill>
              </a:rPr>
              <a:t>TBD this week</a:t>
            </a:r>
            <a:endParaRPr lang="en-US" dirty="0">
              <a:solidFill>
                <a:srgbClr val="FF0000"/>
              </a:solidFill>
            </a:endParaRPr>
          </a:p>
          <a:p>
            <a:pPr lvl="1">
              <a:buFont typeface="Arial" panose="020B0604020202020204" pitchFamily="34" charset="0"/>
              <a:buChar char="•"/>
            </a:pPr>
            <a:r>
              <a:rPr lang="en-US" dirty="0"/>
              <a:t>Issue </a:t>
            </a:r>
            <a:r>
              <a:rPr lang="en-US" dirty="0" smtClean="0"/>
              <a:t>9.1.5		</a:t>
            </a:r>
            <a:r>
              <a:rPr lang="en-US" dirty="0" smtClean="0">
                <a:solidFill>
                  <a:srgbClr val="FF0000"/>
                </a:solidFill>
              </a:rPr>
              <a:t>TBD this week</a:t>
            </a:r>
            <a:endParaRPr lang="en-US" dirty="0">
              <a:solidFill>
                <a:srgbClr val="FF0000"/>
              </a:solidFill>
            </a:endParaRPr>
          </a:p>
          <a:p>
            <a:pPr>
              <a:buFont typeface="Arial" panose="020B0604020202020204" pitchFamily="34" charset="0"/>
              <a:buChar char="•"/>
            </a:pPr>
            <a:r>
              <a:rPr lang="en-US" dirty="0"/>
              <a:t>Formal “Position Paper”</a:t>
            </a:r>
          </a:p>
          <a:p>
            <a:pPr>
              <a:buFont typeface="Arial" panose="020B0604020202020204" pitchFamily="34" charset="0"/>
              <a:buChar char="•"/>
            </a:pPr>
            <a:r>
              <a:rPr lang="en-US" dirty="0"/>
              <a:t>Do we want to submit as a sector member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Teleconferences</a:t>
            </a:r>
            <a:r>
              <a:rPr lang="en-US" dirty="0"/>
              <a:t>: </a:t>
            </a:r>
            <a:r>
              <a:rPr lang="en-US" b="0" dirty="0"/>
              <a:t>Thursdays at 2:30pm ET through </a:t>
            </a:r>
            <a:r>
              <a:rPr lang="en-US" b="0" dirty="0" smtClean="0"/>
              <a:t>August 31, </a:t>
            </a:r>
            <a:r>
              <a:rPr lang="en-US" b="0" dirty="0" smtClean="0"/>
              <a:t>2017 (approved in Vancouver)</a:t>
            </a:r>
            <a:endParaRPr lang="en-US" b="0" dirty="0"/>
          </a:p>
          <a:p>
            <a:pPr>
              <a:buFont typeface="Arial" panose="020B0604020202020204" pitchFamily="34" charset="0"/>
              <a:buChar char="•"/>
            </a:pPr>
            <a:r>
              <a:rPr lang="en-US" dirty="0"/>
              <a:t>Next Teleconference: </a:t>
            </a:r>
            <a:r>
              <a:rPr lang="en-US" b="0" dirty="0" smtClean="0"/>
              <a:t>May</a:t>
            </a:r>
            <a:r>
              <a:rPr lang="en-US" dirty="0" smtClean="0"/>
              <a:t> </a:t>
            </a:r>
            <a:r>
              <a:rPr lang="en-US" b="0" dirty="0" smtClean="0"/>
              <a:t>25</a:t>
            </a:r>
            <a:r>
              <a:rPr lang="en-US" b="0" baseline="30000" dirty="0" smtClean="0"/>
              <a:t>th</a:t>
            </a:r>
            <a:r>
              <a:rPr lang="en-US" b="0" dirty="0" smtClean="0"/>
              <a:t> at </a:t>
            </a:r>
            <a:r>
              <a:rPr lang="en-US" b="0" dirty="0" smtClean="0"/>
              <a:t>12:30pm EDT</a:t>
            </a: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423766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9"/>
            <a:ext cx="7772400" cy="4418013"/>
          </a:xfrm>
        </p:spPr>
        <p:txBody>
          <a:bodyPr/>
          <a:lstStyle/>
          <a:p>
            <a:pPr>
              <a:buFont typeface="Arial" panose="020B0604020202020204" pitchFamily="34" charset="0"/>
              <a:buChar char="•"/>
            </a:pPr>
            <a:r>
              <a:rPr lang="en-US" altLang="en-US" dirty="0" smtClean="0"/>
              <a:t>Meeting Tuesday AM2 and Thursday AM1 [+AM2] in Room 104</a:t>
            </a:r>
          </a:p>
          <a:p>
            <a:pPr>
              <a:buFont typeface="Arial" panose="020B0604020202020204" pitchFamily="34" charset="0"/>
              <a:buChar char="•"/>
            </a:pPr>
            <a:r>
              <a:rPr lang="en-US" altLang="en-US" dirty="0" smtClean="0"/>
              <a:t>Approve Vancouver </a:t>
            </a:r>
            <a:r>
              <a:rPr lang="en-US" altLang="en-US" dirty="0"/>
              <a:t>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smtClean="0"/>
              <a:t>Advancing the </a:t>
            </a:r>
            <a:r>
              <a:rPr lang="en-US" altLang="en-US" dirty="0"/>
              <a:t>6 GHz effort in the US and EU</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May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endParaRPr lang="en-US" sz="1800" dirty="0" smtClean="0"/>
          </a:p>
          <a:p>
            <a:pPr lvl="1" eaLnBrk="1" hangingPunct="1">
              <a:defRPr/>
            </a:pPr>
            <a:r>
              <a:rPr lang="en-US" sz="1800" dirty="0" smtClean="0"/>
              <a:t>Secretary</a:t>
            </a:r>
            <a:r>
              <a:rPr lang="en-US" sz="1800" dirty="0"/>
              <a:t>: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May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May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095731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a:t>
            </a:r>
            <a:r>
              <a:rPr lang="en-US" altLang="en-US" dirty="0" smtClean="0"/>
              <a:t>Atlanta Minutes</a:t>
            </a:r>
            <a:endParaRPr lang="en-US" altLang="en-US" dirty="0"/>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a:t>
            </a:r>
            <a:r>
              <a:rPr lang="en-US" altLang="en-US" dirty="0" smtClean="0"/>
              <a:t>Vancouver Plenary in </a:t>
            </a:r>
            <a:r>
              <a:rPr lang="en-US" altLang="en-US" dirty="0"/>
              <a:t>document </a:t>
            </a:r>
            <a:r>
              <a:rPr lang="en-US" altLang="en-US" dirty="0" smtClean="0"/>
              <a:t>18-17/0051r0</a:t>
            </a:r>
            <a:r>
              <a:rPr lang="en-US" altLang="en-US" dirty="0" smtClean="0"/>
              <a:t>.</a:t>
            </a:r>
          </a:p>
          <a:p>
            <a:pPr lvl="1"/>
            <a:r>
              <a:rPr lang="en-US" altLang="en-US" sz="2400" b="1" dirty="0" smtClean="0"/>
              <a:t>Posted: </a:t>
            </a:r>
            <a:r>
              <a:rPr lang="en-US" sz="2400" dirty="0"/>
              <a:t>30-Apr-2017 23:23:11 </a:t>
            </a:r>
            <a:r>
              <a:rPr lang="en-US" sz="2400" dirty="0" smtClean="0"/>
              <a:t>ET</a:t>
            </a:r>
          </a:p>
          <a:p>
            <a:pPr lvl="1"/>
            <a:endParaRPr lang="en-US" altLang="en-US" sz="2400" b="1" dirty="0"/>
          </a:p>
          <a:p>
            <a:pPr lvl="1"/>
            <a:r>
              <a:rPr lang="en-US" altLang="en-US" sz="2400" b="1" dirty="0"/>
              <a:t>Moved by: 	</a:t>
            </a:r>
          </a:p>
          <a:p>
            <a:pPr lvl="1"/>
            <a:r>
              <a:rPr lang="en-US" altLang="en-US" sz="2400" b="1" dirty="0"/>
              <a:t>Seconded by: </a:t>
            </a:r>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05F356B-740E-4A28-9E01-F63036BF4BB0}" type="slidenum">
              <a:rPr lang="en-US" altLang="en-US" sz="1200" b="0" smtClean="0"/>
              <a:pPr>
                <a:spcBef>
                  <a:spcPct val="0"/>
                </a:spcBef>
                <a:buFontTx/>
                <a:buNone/>
              </a:pPr>
              <a:t>6</a:t>
            </a:fld>
            <a:endParaRPr lang="en-US" altLang="en-US" sz="1200" b="0"/>
          </a:p>
        </p:txBody>
      </p:sp>
      <p:sp>
        <p:nvSpPr>
          <p:cNvPr id="2" name="Date Placeholder 1"/>
          <p:cNvSpPr>
            <a:spLocks noGrp="1"/>
          </p:cNvSpPr>
          <p:nvPr>
            <p:ph type="dt" idx="15"/>
          </p:nvPr>
        </p:nvSpPr>
        <p:spPr/>
        <p:txBody>
          <a:bodyPr/>
          <a:lstStyle/>
          <a:p>
            <a:r>
              <a:rPr lang="en-US" smtClean="0"/>
              <a:t>May 2017</a:t>
            </a:r>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2835502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FCC</a:t>
            </a:r>
          </a:p>
          <a:p>
            <a:r>
              <a:rPr lang="en-US" altLang="en-US" sz="2000" dirty="0" smtClean="0"/>
              <a:t>EU</a:t>
            </a:r>
          </a:p>
          <a:p>
            <a:r>
              <a:rPr lang="en-US" altLang="en-US" sz="2000" dirty="0" smtClean="0"/>
              <a:t>Other Regulatory</a:t>
            </a:r>
          </a:p>
          <a:p>
            <a:r>
              <a:rPr lang="en-US" altLang="en-US" sz="2000" dirty="0" smtClean="0"/>
              <a:t>ITU-R Liaisons</a:t>
            </a:r>
            <a:endParaRPr lang="en-US" altLang="en-US" sz="2000" dirty="0"/>
          </a:p>
        </p:txBody>
      </p:sp>
      <p:sp>
        <p:nvSpPr>
          <p:cNvPr id="4" name="Date Placeholder 3"/>
          <p:cNvSpPr>
            <a:spLocks noGrp="1"/>
          </p:cNvSpPr>
          <p:nvPr>
            <p:ph type="dt" sz="quarter" idx="10"/>
          </p:nvPr>
        </p:nvSpPr>
        <p:spPr/>
        <p:txBody>
          <a:bodyPr/>
          <a:lstStyle/>
          <a:p>
            <a:pPr>
              <a:defRPr/>
            </a:pPr>
            <a:r>
              <a:rPr lang="en-US" smtClean="0"/>
              <a:t>May 2017</a:t>
            </a:r>
            <a:endParaRPr lang="en-US"/>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7</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FCC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Notice of Inquiry prepared for “Below 24 GHz”</a:t>
            </a:r>
          </a:p>
          <a:p>
            <a:pPr lvl="1">
              <a:buFont typeface="Arial" panose="020B0604020202020204" pitchFamily="34" charset="0"/>
              <a:buChar char="•"/>
            </a:pPr>
            <a:r>
              <a:rPr lang="en-US" altLang="en-US" dirty="0" smtClean="0"/>
              <a:t>Includes 3700-4200 MHz and 5925-7125 MHz</a:t>
            </a:r>
          </a:p>
          <a:p>
            <a:pPr lvl="1">
              <a:buFont typeface="Arial" panose="020B0604020202020204" pitchFamily="34" charset="0"/>
              <a:buChar char="•"/>
            </a:pPr>
            <a:r>
              <a:rPr lang="en-US" altLang="en-US" dirty="0" smtClean="0"/>
              <a:t>Also includes DoD bands; release held up as a result</a:t>
            </a:r>
          </a:p>
          <a:p>
            <a:pPr lvl="1">
              <a:buFont typeface="Arial" panose="020B0604020202020204" pitchFamily="34" charset="0"/>
              <a:buChar char="•"/>
            </a:pPr>
            <a:r>
              <a:rPr lang="en-US" altLang="en-US" dirty="0" smtClean="0"/>
              <a:t>Ask for FCC to separate out the non-DoD bands and issue NOI</a:t>
            </a:r>
          </a:p>
          <a:p>
            <a:pPr lvl="1">
              <a:buFont typeface="Arial" panose="020B0604020202020204" pitchFamily="34" charset="0"/>
              <a:buChar char="•"/>
            </a:pPr>
            <a:r>
              <a:rPr lang="en-US" altLang="en-US" dirty="0" smtClean="0"/>
              <a:t>Failing this, generate a Petition for Rulemaking</a:t>
            </a:r>
          </a:p>
          <a:p>
            <a:pPr>
              <a:buFont typeface="Arial" panose="020B0604020202020204" pitchFamily="34" charset="0"/>
              <a:buChar char="•"/>
            </a:pPr>
            <a:r>
              <a:rPr lang="en-US" altLang="en-US" dirty="0" smtClean="0"/>
              <a:t>Still testing DSRC band coexistence</a:t>
            </a:r>
          </a:p>
          <a:p>
            <a:pPr>
              <a:buFont typeface="Arial" panose="020B0604020202020204" pitchFamily="34" charset="0"/>
              <a:buChar char="•"/>
            </a:pPr>
            <a:r>
              <a:rPr lang="en-US" altLang="en-US" dirty="0" smtClean="0"/>
              <a:t>NTIA wants to enable additional radars in U-NII-2a and U-NII-3</a:t>
            </a:r>
          </a:p>
          <a:p>
            <a:pPr lvl="1">
              <a:buFont typeface="Arial" panose="020B0604020202020204" pitchFamily="34" charset="0"/>
              <a:buChar char="•"/>
            </a:pPr>
            <a:r>
              <a:rPr lang="en-US" altLang="en-US" dirty="0" err="1" smtClean="0"/>
              <a:t>Bistatic</a:t>
            </a:r>
            <a:r>
              <a:rPr lang="en-US" altLang="en-US" dirty="0" smtClean="0"/>
              <a:t>: receiver is undetectable</a:t>
            </a:r>
          </a:p>
          <a:p>
            <a:pPr lvl="1">
              <a:buFont typeface="Arial" panose="020B0604020202020204" pitchFamily="34" charset="0"/>
              <a:buChar char="•"/>
            </a:pPr>
            <a:r>
              <a:rPr lang="en-US" altLang="en-US" dirty="0" smtClean="0"/>
              <a:t>Fast FH: some hops can have one pulse; also undetectable</a:t>
            </a:r>
            <a:endParaRPr lang="en-US" altLang="en-US" dirty="0" smtClean="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May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EU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Ofcom </a:t>
            </a:r>
            <a:r>
              <a:rPr lang="en-US" altLang="en-US" dirty="0"/>
              <a:t>5725-5850 MHz band </a:t>
            </a:r>
            <a:r>
              <a:rPr lang="en-US" altLang="en-US" dirty="0" smtClean="0"/>
              <a:t>proposal</a:t>
            </a:r>
          </a:p>
          <a:p>
            <a:pPr lvl="1">
              <a:buFont typeface="Arial" panose="020B0604020202020204" pitchFamily="34" charset="0"/>
              <a:buChar char="•"/>
            </a:pPr>
            <a:r>
              <a:rPr lang="en-US" altLang="en-US" dirty="0" smtClean="0"/>
              <a:t>Still waiting for Ofcom resolution</a:t>
            </a:r>
            <a:endParaRPr lang="en-US" altLang="en-US" dirty="0"/>
          </a:p>
          <a:p>
            <a:pPr>
              <a:buFont typeface="Arial" panose="020B0604020202020204" pitchFamily="34" charset="0"/>
              <a:buChar char="•"/>
            </a:pPr>
            <a:r>
              <a:rPr lang="en-US" altLang="en-US" dirty="0" smtClean="0"/>
              <a:t>EU </a:t>
            </a:r>
            <a:r>
              <a:rPr lang="en-US" altLang="en-US" dirty="0"/>
              <a:t>Radio Equipment Directive </a:t>
            </a:r>
            <a:r>
              <a:rPr lang="en-US" altLang="en-US" dirty="0" smtClean="0"/>
              <a:t>&amp; </a:t>
            </a:r>
            <a:r>
              <a:rPr lang="en-US" altLang="en-US" dirty="0"/>
              <a:t>standards </a:t>
            </a:r>
            <a:r>
              <a:rPr lang="en-US" altLang="en-US" dirty="0" smtClean="0"/>
              <a:t>updates</a:t>
            </a:r>
          </a:p>
          <a:p>
            <a:pPr lvl="1">
              <a:buFont typeface="Arial" panose="020B0604020202020204" pitchFamily="34" charset="0"/>
              <a:buChar char="•"/>
            </a:pPr>
            <a:r>
              <a:rPr lang="en-US" altLang="en-US" dirty="0" smtClean="0"/>
              <a:t>See RED slide</a:t>
            </a:r>
            <a:endParaRPr lang="en-US" altLang="en-US" dirty="0" smtClean="0"/>
          </a:p>
          <a:p>
            <a:pPr>
              <a:buFont typeface="Arial" panose="020B0604020202020204" pitchFamily="34" charset="0"/>
              <a:buChar char="•"/>
            </a:pPr>
            <a:r>
              <a:rPr lang="en-US" altLang="en-US" dirty="0" smtClean="0"/>
              <a:t>6 GHz band sharing</a:t>
            </a:r>
          </a:p>
          <a:p>
            <a:pPr lvl="1">
              <a:buFont typeface="Arial" panose="020B0604020202020204" pitchFamily="34" charset="0"/>
              <a:buChar char="•"/>
            </a:pPr>
            <a:r>
              <a:rPr lang="en-US" altLang="en-US" dirty="0" smtClean="0"/>
              <a:t>NWI adopted by ETSI TC ERM</a:t>
            </a:r>
          </a:p>
          <a:p>
            <a:pPr lvl="1">
              <a:buFont typeface="Arial" panose="020B0604020202020204" pitchFamily="34" charset="0"/>
              <a:buChar char="•"/>
            </a:pPr>
            <a:r>
              <a:rPr lang="en-US" altLang="en-US" dirty="0" smtClean="0"/>
              <a:t>WGFM WI FM52 assigned</a:t>
            </a:r>
            <a:endParaRPr lang="en-US" altLang="en-US" dirty="0" smtClean="0"/>
          </a:p>
          <a:p>
            <a:pPr lvl="1">
              <a:buFont typeface="Arial" panose="020B0604020202020204" pitchFamily="34" charset="0"/>
              <a:buChar char="•"/>
            </a:pPr>
            <a:r>
              <a:rPr lang="en-US" altLang="en-US" dirty="0" err="1" smtClean="0"/>
              <a:t>SRdoc</a:t>
            </a:r>
            <a:r>
              <a:rPr lang="en-US" altLang="en-US" dirty="0" smtClean="0"/>
              <a:t> TR 103 524 development started in ETSI TC BRAN</a:t>
            </a:r>
          </a:p>
          <a:p>
            <a:pPr lvl="1">
              <a:buFont typeface="Arial" panose="020B0604020202020204" pitchFamily="34" charset="0"/>
              <a:buChar char="•"/>
            </a:pP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May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9</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859714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36458</TotalTime>
  <Words>1129</Words>
  <Application>Microsoft Office PowerPoint</Application>
  <PresentationFormat>On-screen Show (4:3)</PresentationFormat>
  <Paragraphs>208</Paragraphs>
  <Slides>18</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 Unicode MS</vt:lpstr>
      <vt:lpstr>MS Gothic</vt:lpstr>
      <vt:lpstr>MS PGothic</vt:lpstr>
      <vt:lpstr>Arial</vt:lpstr>
      <vt:lpstr>Helvetica</vt:lpstr>
      <vt:lpstr>Monotype Sorts</vt:lpstr>
      <vt:lpstr>Times New Roman</vt:lpstr>
      <vt:lpstr>Office Theme</vt:lpstr>
      <vt:lpstr>Document</vt:lpstr>
      <vt:lpstr>IEEE 802.18 RR-TAG Daejeon Meeting Agenda</vt:lpstr>
      <vt:lpstr>Agenda</vt:lpstr>
      <vt:lpstr>Administrative Items</vt:lpstr>
      <vt:lpstr>Other Guidelines for IEEE WG Meetings</vt:lpstr>
      <vt:lpstr>Participation in IEEE 802 Meetings</vt:lpstr>
      <vt:lpstr>Approve the Atlanta Minutes</vt:lpstr>
      <vt:lpstr>Discussion Items</vt:lpstr>
      <vt:lpstr>FCC Updates</vt:lpstr>
      <vt:lpstr>EU Updates</vt:lpstr>
      <vt:lpstr>EU Radio Equipment Directive (RED)</vt:lpstr>
      <vt:lpstr>EN 301 893 Quandry</vt:lpstr>
      <vt:lpstr>Ofcom 5.8 GHz Band Proposal</vt:lpstr>
      <vt:lpstr>Actions Required</vt:lpstr>
      <vt:lpstr>Thursday Agenda</vt:lpstr>
      <vt:lpstr>Unlicensed Sharing of the 6 GHz Band</vt:lpstr>
      <vt:lpstr>Disappointing 5 GHz Landscape</vt:lpstr>
      <vt:lpstr>IEEE 802 positions for WRC-19</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221</cp:revision>
  <cp:lastPrinted>1601-01-01T00:00:00Z</cp:lastPrinted>
  <dcterms:created xsi:type="dcterms:W3CDTF">2016-03-03T14:54:45Z</dcterms:created>
  <dcterms:modified xsi:type="dcterms:W3CDTF">2017-05-08T05:55:32Z</dcterms:modified>
</cp:coreProperties>
</file>