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6" r:id="rId3"/>
    <p:sldId id="267" r:id="rId4"/>
    <p:sldId id="331" r:id="rId5"/>
    <p:sldId id="371" r:id="rId6"/>
    <p:sldId id="288" r:id="rId7"/>
    <p:sldId id="338" r:id="rId8"/>
    <p:sldId id="391" r:id="rId9"/>
    <p:sldId id="392" r:id="rId10"/>
    <p:sldId id="393" r:id="rId11"/>
    <p:sldId id="394" r:id="rId12"/>
    <p:sldId id="395" r:id="rId13"/>
    <p:sldId id="396" r:id="rId14"/>
    <p:sldId id="397" r:id="rId15"/>
    <p:sldId id="356" r:id="rId16"/>
    <p:sldId id="345" r:id="rId17"/>
    <p:sldId id="382" r:id="rId18"/>
    <p:sldId id="386"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84" d="100"/>
          <a:sy n="84" d="100"/>
        </p:scale>
        <p:origin x="1788" y="9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4/26/2017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34222416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802.18-17/0068r0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April </a:t>
            </a:r>
            <a:r>
              <a:rPr lang="en-US" dirty="0" smtClean="0">
                <a:latin typeface="Times New Roman" charset="0"/>
              </a:rPr>
              <a:t>27</a:t>
            </a:r>
            <a:r>
              <a:rPr lang="en-US" baseline="30000" dirty="0" smtClean="0">
                <a:latin typeface="Times New Roman" charset="0"/>
              </a:rPr>
              <a:t>th</a:t>
            </a:r>
            <a:r>
              <a:rPr lang="en-US" dirty="0" smtClean="0">
                <a:latin typeface="Times New Roman" charset="0"/>
              </a:rPr>
              <a:t> </a:t>
            </a:r>
            <a:r>
              <a:rPr lang="en-US" dirty="0" smtClean="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2017-04-27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66"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DA-17-365A2 Attachment </a:t>
            </a:r>
            <a:r>
              <a:rPr lang="en-US" sz="3200" dirty="0" smtClean="0"/>
              <a:t>A [2]</a:t>
            </a:r>
            <a:endParaRPr lang="en-US" sz="3200" dirty="0"/>
          </a:p>
        </p:txBody>
      </p:sp>
      <p:sp>
        <p:nvSpPr>
          <p:cNvPr id="3" name="Content Placeholder 2"/>
          <p:cNvSpPr>
            <a:spLocks noGrp="1"/>
          </p:cNvSpPr>
          <p:nvPr>
            <p:ph idx="1"/>
          </p:nvPr>
        </p:nvSpPr>
        <p:spPr>
          <a:xfrm>
            <a:off x="685800" y="1601787"/>
            <a:ext cx="7770813" cy="4113213"/>
          </a:xfrm>
        </p:spPr>
        <p:txBody>
          <a:bodyPr/>
          <a:lstStyle/>
          <a:p>
            <a:pPr marL="0" indent="0"/>
            <a:r>
              <a:rPr lang="en-US" sz="1800" b="1" dirty="0" smtClean="0"/>
              <a:t>Agenda Item 1.11: </a:t>
            </a:r>
            <a:r>
              <a:rPr lang="en-US" sz="1800" b="0" dirty="0"/>
              <a:t>to take necessary actions, as appropriate, to facilitate global or regional </a:t>
            </a:r>
            <a:r>
              <a:rPr lang="en-US" sz="1800" b="0" dirty="0" smtClean="0"/>
              <a:t>harmonized frequency </a:t>
            </a:r>
            <a:r>
              <a:rPr lang="en-US" sz="1800" b="0" dirty="0"/>
              <a:t>bands to support railway </a:t>
            </a:r>
            <a:r>
              <a:rPr lang="en-US" sz="1800" b="0" dirty="0" err="1"/>
              <a:t>radiocommunication</a:t>
            </a:r>
            <a:r>
              <a:rPr lang="en-US" sz="1800" b="0" dirty="0"/>
              <a:t> systems between train and </a:t>
            </a:r>
            <a:r>
              <a:rPr lang="en-US" sz="1800" b="0" dirty="0" smtClean="0"/>
              <a:t>trackside within </a:t>
            </a:r>
            <a:r>
              <a:rPr lang="en-US" sz="1800" b="0" dirty="0"/>
              <a:t>existing mobile service allocations, in accordance with Resolution 236 (WRC-15</a:t>
            </a:r>
            <a:r>
              <a:rPr lang="en-US" sz="1800" b="0" dirty="0" smtClean="0"/>
              <a:t>)</a:t>
            </a:r>
          </a:p>
          <a:p>
            <a:pPr marL="457200" lvl="1" indent="0"/>
            <a:r>
              <a:rPr lang="en-US" sz="1600" dirty="0"/>
              <a:t>The United States believes it is unnecessary to identify spectrum specifically for </a:t>
            </a:r>
            <a:r>
              <a:rPr lang="en-US" sz="1600" dirty="0" smtClean="0"/>
              <a:t>railway </a:t>
            </a:r>
            <a:r>
              <a:rPr lang="en-US" sz="1600" dirty="0" err="1" smtClean="0"/>
              <a:t>radiocommunication</a:t>
            </a:r>
            <a:r>
              <a:rPr lang="en-US" sz="1600" dirty="0" smtClean="0"/>
              <a:t> </a:t>
            </a:r>
            <a:r>
              <a:rPr lang="en-US" sz="1600" dirty="0"/>
              <a:t>systems. Studies towards regional and global harmonization can be </a:t>
            </a:r>
            <a:r>
              <a:rPr lang="en-US" sz="1600" dirty="0" smtClean="0"/>
              <a:t>satisfied by </a:t>
            </a:r>
            <a:r>
              <a:rPr lang="en-US" sz="1600" dirty="0"/>
              <a:t>developing applicable ITU-R Reports and Recommendations. Therefore, no change to </a:t>
            </a:r>
            <a:r>
              <a:rPr lang="en-US" sz="1600" dirty="0" smtClean="0"/>
              <a:t>the Radio </a:t>
            </a:r>
            <a:r>
              <a:rPr lang="en-US" sz="1600" dirty="0"/>
              <a:t>Regulations or regulatory action is required under this agenda item</a:t>
            </a:r>
            <a:r>
              <a:rPr lang="en-US" sz="1600" dirty="0" smtClean="0"/>
              <a:t>.</a:t>
            </a:r>
          </a:p>
          <a:p>
            <a:pPr marL="0" indent="0"/>
            <a:r>
              <a:rPr lang="en-US" sz="1800" b="1" dirty="0"/>
              <a:t>Agenda Item 1.12</a:t>
            </a:r>
            <a:r>
              <a:rPr lang="en-US" sz="1800" b="0" dirty="0"/>
              <a:t>: to consider possible global or regional harmonized frequency bands, to the maximum </a:t>
            </a:r>
            <a:r>
              <a:rPr lang="en-US" sz="1800" b="0" dirty="0" smtClean="0"/>
              <a:t>extent possible</a:t>
            </a:r>
            <a:r>
              <a:rPr lang="en-US" sz="1800" b="0" dirty="0"/>
              <a:t>, for the implementation of evolving Intelligent Transport Systems (ITS) under </a:t>
            </a:r>
            <a:r>
              <a:rPr lang="en-US" sz="1800" b="0" dirty="0" smtClean="0"/>
              <a:t>existing mobile-service </a:t>
            </a:r>
            <a:r>
              <a:rPr lang="en-US" sz="1800" b="0" dirty="0"/>
              <a:t>allocations, in accordance with Resolution 237 (WRC-15</a:t>
            </a:r>
            <a:r>
              <a:rPr lang="en-US" sz="1800" b="0" dirty="0" smtClean="0"/>
              <a:t>)</a:t>
            </a:r>
          </a:p>
          <a:p>
            <a:pPr marL="457200" lvl="1" indent="0"/>
            <a:r>
              <a:rPr lang="en-US" sz="1600" dirty="0"/>
              <a:t>The United States believes it is unnecessary to identify spectrum specifically </a:t>
            </a:r>
            <a:r>
              <a:rPr lang="en-US" sz="1600" dirty="0" smtClean="0"/>
              <a:t>for Intelligent </a:t>
            </a:r>
            <a:r>
              <a:rPr lang="en-US" sz="1600" dirty="0"/>
              <a:t>Transport Systems. Studies towards regional and global harmonization can be </a:t>
            </a:r>
            <a:r>
              <a:rPr lang="en-US" sz="1600" dirty="0" smtClean="0"/>
              <a:t>satisfied by </a:t>
            </a:r>
            <a:r>
              <a:rPr lang="en-US" sz="1600" dirty="0"/>
              <a:t>developing applicable ITU-R Reports and Recommendations. Therefore, no change to </a:t>
            </a:r>
            <a:r>
              <a:rPr lang="en-US" sz="1600" dirty="0" smtClean="0"/>
              <a:t>the Radio </a:t>
            </a:r>
            <a:r>
              <a:rPr lang="en-US" sz="1600" dirty="0"/>
              <a:t>Regulations or regulatory action is required under this agenda item</a:t>
            </a:r>
            <a:r>
              <a:rPr lang="en-US" sz="1600" dirty="0" smtClean="0"/>
              <a:t>.</a:t>
            </a:r>
          </a:p>
          <a:p>
            <a:endParaRPr lang="en-US" dirty="0"/>
          </a:p>
        </p:txBody>
      </p:sp>
    </p:spTree>
    <p:extLst>
      <p:ext uri="{BB962C8B-B14F-4D97-AF65-F5344CB8AC3E}">
        <p14:creationId xmlns:p14="http://schemas.microsoft.com/office/powerpoint/2010/main" val="3306688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DA-17-365A2 Attachment A </a:t>
            </a:r>
            <a:r>
              <a:rPr lang="en-US" sz="3200" dirty="0" smtClean="0"/>
              <a:t>[3]</a:t>
            </a:r>
            <a:endParaRPr lang="en-US" sz="3200" dirty="0"/>
          </a:p>
        </p:txBody>
      </p:sp>
      <p:sp>
        <p:nvSpPr>
          <p:cNvPr id="3" name="Content Placeholder 2"/>
          <p:cNvSpPr>
            <a:spLocks noGrp="1"/>
          </p:cNvSpPr>
          <p:nvPr>
            <p:ph idx="1"/>
          </p:nvPr>
        </p:nvSpPr>
        <p:spPr>
          <a:xfrm>
            <a:off x="178267" y="1735138"/>
            <a:ext cx="8595360" cy="4741862"/>
          </a:xfrm>
        </p:spPr>
        <p:txBody>
          <a:bodyPr>
            <a:normAutofit fontScale="70000" lnSpcReduction="20000"/>
          </a:bodyPr>
          <a:lstStyle/>
          <a:p>
            <a:r>
              <a:rPr lang="en-US" sz="2600" b="1" dirty="0"/>
              <a:t>PROPOSED EDITS TO NTIA DRAFT PROPOSAL ON WRC-19 AI </a:t>
            </a:r>
            <a:r>
              <a:rPr lang="en-US" sz="2600" b="1" dirty="0" smtClean="0"/>
              <a:t>9.1.8</a:t>
            </a:r>
          </a:p>
          <a:p>
            <a:r>
              <a:rPr lang="en-US" b="1" dirty="0"/>
              <a:t>Agenda Item 9.1, Issue 9.1.8: </a:t>
            </a:r>
            <a:r>
              <a:rPr lang="en-US" b="0" dirty="0"/>
              <a:t>o</a:t>
            </a:r>
            <a:r>
              <a:rPr lang="en-US" b="0" dirty="0" smtClean="0"/>
              <a:t>n </a:t>
            </a:r>
            <a:r>
              <a:rPr lang="en-US" b="0" dirty="0"/>
              <a:t>the activities of the </a:t>
            </a:r>
            <a:r>
              <a:rPr lang="en-US" b="0" dirty="0" err="1"/>
              <a:t>Radiocommunication</a:t>
            </a:r>
            <a:r>
              <a:rPr lang="en-US" b="0" dirty="0"/>
              <a:t> Sector since </a:t>
            </a:r>
            <a:r>
              <a:rPr lang="en-US" b="0" dirty="0" smtClean="0"/>
              <a:t>WRC-15</a:t>
            </a:r>
            <a:r>
              <a:rPr lang="en-US" b="0" dirty="0"/>
              <a:t>, Issue 9.1.8: – Resolution 958 (WRC-15) – Urgent studies required in preparation for </a:t>
            </a:r>
            <a:r>
              <a:rPr lang="en-US" b="0" dirty="0" smtClean="0"/>
              <a:t>WRC-19 – </a:t>
            </a:r>
            <a:r>
              <a:rPr lang="en-US" b="0" dirty="0"/>
              <a:t>Narrowband and broadband machine-type communication infrastructures</a:t>
            </a:r>
            <a:r>
              <a:rPr lang="en-US" b="0" dirty="0" smtClean="0"/>
              <a:t>.</a:t>
            </a:r>
          </a:p>
          <a:p>
            <a:pPr lvl="1"/>
            <a:r>
              <a:rPr lang="en-US" dirty="0"/>
              <a:t>The United States believes it is unnecessary to identify </a:t>
            </a:r>
            <a:r>
              <a:rPr lang="en-US" dirty="0" smtClean="0"/>
              <a:t>spectrum specifically </a:t>
            </a:r>
            <a:r>
              <a:rPr lang="en-US" dirty="0"/>
              <a:t>for machine-type communications. Therefore, no change to the Radio Regulations </a:t>
            </a:r>
            <a:r>
              <a:rPr lang="en-US" dirty="0" smtClean="0"/>
              <a:t>or regulatory </a:t>
            </a:r>
            <a:r>
              <a:rPr lang="en-US" dirty="0"/>
              <a:t>action is required</a:t>
            </a:r>
            <a:r>
              <a:rPr lang="en-US" dirty="0" smtClean="0"/>
              <a:t>.</a:t>
            </a:r>
          </a:p>
          <a:p>
            <a:pPr lvl="1"/>
            <a:r>
              <a:rPr lang="en-US" dirty="0"/>
              <a:t>The United States believes it is unnecessary to identify spectrum specifically </a:t>
            </a:r>
            <a:r>
              <a:rPr lang="en-US" dirty="0" smtClean="0"/>
              <a:t>for machine-type </a:t>
            </a:r>
            <a:r>
              <a:rPr lang="en-US" dirty="0"/>
              <a:t>communications. Therefore the studies under number 3 of the Annex to </a:t>
            </a:r>
            <a:r>
              <a:rPr lang="en-US" dirty="0" smtClean="0"/>
              <a:t>Resolution 958 </a:t>
            </a:r>
            <a:r>
              <a:rPr lang="en-US" dirty="0"/>
              <a:t>should be suppressed</a:t>
            </a:r>
            <a:r>
              <a:rPr lang="en-US" dirty="0" smtClean="0"/>
              <a:t>.</a:t>
            </a:r>
          </a:p>
          <a:p>
            <a:r>
              <a:rPr lang="en-US" b="1" dirty="0"/>
              <a:t>Agenda Item 9.1, Issue 9.1.7: Resolution 958 (Rev.WRC-15</a:t>
            </a:r>
            <a:r>
              <a:rPr lang="en-US" b="1" dirty="0" smtClean="0"/>
              <a:t>)</a:t>
            </a:r>
            <a:r>
              <a:rPr lang="en-US" dirty="0"/>
              <a:t>: </a:t>
            </a:r>
            <a:r>
              <a:rPr lang="en-US" b="0" dirty="0"/>
              <a:t>to consider </a:t>
            </a:r>
            <a:r>
              <a:rPr lang="en-US" b="0" dirty="0" smtClean="0"/>
              <a:t>and approve </a:t>
            </a:r>
            <a:r>
              <a:rPr lang="en-US" b="0" dirty="0"/>
              <a:t>the Report of the Director of the </a:t>
            </a:r>
            <a:r>
              <a:rPr lang="en-US" b="0" dirty="0" err="1"/>
              <a:t>Radiocommunication</a:t>
            </a:r>
            <a:r>
              <a:rPr lang="en-US" b="0" dirty="0"/>
              <a:t> Bureau, in </a:t>
            </a:r>
            <a:r>
              <a:rPr lang="en-US" b="0" dirty="0" smtClean="0"/>
              <a:t>accordance with </a:t>
            </a:r>
            <a:r>
              <a:rPr lang="en-US" b="0" dirty="0"/>
              <a:t>Article 7 of the Convention, on the activities of the </a:t>
            </a:r>
            <a:r>
              <a:rPr lang="en-US" b="0" dirty="0" err="1"/>
              <a:t>Radiocommunication</a:t>
            </a:r>
            <a:r>
              <a:rPr lang="en-US" b="0" dirty="0"/>
              <a:t> </a:t>
            </a:r>
            <a:r>
              <a:rPr lang="en-US" b="0" dirty="0" smtClean="0"/>
              <a:t>Sector since </a:t>
            </a:r>
            <a:r>
              <a:rPr lang="en-US" b="0" dirty="0"/>
              <a:t>WRC-15 on the urgent studies required in preparation for WRC-19 on </a:t>
            </a:r>
            <a:r>
              <a:rPr lang="en-US" b="0" dirty="0" smtClean="0"/>
              <a:t>the unauthorized </a:t>
            </a:r>
            <a:r>
              <a:rPr lang="en-US" b="0" dirty="0"/>
              <a:t>operation of earth station terminals (Res. ITU-R 64 (RA-15</a:t>
            </a:r>
            <a:r>
              <a:rPr lang="en-US" b="0" dirty="0" smtClean="0"/>
              <a:t>)).</a:t>
            </a:r>
          </a:p>
          <a:p>
            <a:pPr lvl="1"/>
            <a:r>
              <a:rPr lang="en-US" dirty="0"/>
              <a:t>Earth station licensing and related issues are national matters and </a:t>
            </a:r>
            <a:r>
              <a:rPr lang="en-US" dirty="0" smtClean="0"/>
              <a:t>no changes </a:t>
            </a:r>
            <a:r>
              <a:rPr lang="en-US" dirty="0"/>
              <a:t>to the Radio Regulations are necessary as Article 18 sufficiently addresses the </a:t>
            </a:r>
            <a:r>
              <a:rPr lang="en-US" dirty="0" smtClean="0"/>
              <a:t>required international </a:t>
            </a:r>
            <a:r>
              <a:rPr lang="en-US" dirty="0"/>
              <a:t>regulatory measures. Instead, better training and monitoring capability, </a:t>
            </a:r>
            <a:r>
              <a:rPr lang="en-US" dirty="0" smtClean="0"/>
              <a:t>along with </a:t>
            </a:r>
            <a:r>
              <a:rPr lang="en-US" dirty="0"/>
              <a:t>ITU developed reports and handbooks, can assist administrations in inhibiting the use </a:t>
            </a:r>
            <a:r>
              <a:rPr lang="en-US" dirty="0" smtClean="0"/>
              <a:t>of unauthorized </a:t>
            </a:r>
            <a:r>
              <a:rPr lang="en-US" dirty="0"/>
              <a:t>uplink earth terminals and can enable administrations to locate and terminate </a:t>
            </a:r>
            <a:r>
              <a:rPr lang="en-US" dirty="0" smtClean="0"/>
              <a:t>the unauthorized </a:t>
            </a:r>
            <a:r>
              <a:rPr lang="en-US" dirty="0"/>
              <a:t>transmissions.</a:t>
            </a:r>
          </a:p>
        </p:txBody>
      </p:sp>
    </p:spTree>
    <p:extLst>
      <p:ext uri="{BB962C8B-B14F-4D97-AF65-F5344CB8AC3E}">
        <p14:creationId xmlns:p14="http://schemas.microsoft.com/office/powerpoint/2010/main" val="2246979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DA-17-365A3 </a:t>
            </a:r>
            <a:r>
              <a:rPr lang="en-US" sz="3200" dirty="0"/>
              <a:t>Attachment </a:t>
            </a:r>
            <a:r>
              <a:rPr lang="en-US" sz="3200" dirty="0" smtClean="0"/>
              <a:t>B</a:t>
            </a:r>
            <a:endParaRPr lang="en-US" sz="3200" dirty="0"/>
          </a:p>
        </p:txBody>
      </p:sp>
      <p:sp>
        <p:nvSpPr>
          <p:cNvPr id="3" name="Content Placeholder 2"/>
          <p:cNvSpPr>
            <a:spLocks noGrp="1"/>
          </p:cNvSpPr>
          <p:nvPr>
            <p:ph idx="1"/>
          </p:nvPr>
        </p:nvSpPr>
        <p:spPr>
          <a:xfrm>
            <a:off x="685800" y="1828800"/>
            <a:ext cx="7770813" cy="4419600"/>
          </a:xfrm>
        </p:spPr>
        <p:txBody>
          <a:bodyPr>
            <a:normAutofit fontScale="70000" lnSpcReduction="20000"/>
          </a:bodyPr>
          <a:lstStyle/>
          <a:p>
            <a:r>
              <a:rPr lang="en-US" sz="2900" b="1" dirty="0"/>
              <a:t>Preliminary Views and Draft Proposals formulated and approved within </a:t>
            </a:r>
            <a:r>
              <a:rPr lang="en-US" sz="2900" b="1" dirty="0" smtClean="0"/>
              <a:t>the National </a:t>
            </a:r>
            <a:r>
              <a:rPr lang="en-US" sz="2900" b="1" dirty="0"/>
              <a:t>Telecommunications and Information </a:t>
            </a:r>
            <a:r>
              <a:rPr lang="en-US" sz="2900" b="1" dirty="0" smtClean="0"/>
              <a:t>Administration</a:t>
            </a:r>
          </a:p>
          <a:p>
            <a:r>
              <a:rPr lang="en-US" b="1" dirty="0"/>
              <a:t>Agenda Item 9.1, Issue 9.1.7: Resolution 958 (Rev.WRC-15)</a:t>
            </a:r>
            <a:r>
              <a:rPr lang="en-US" dirty="0"/>
              <a:t>: </a:t>
            </a:r>
            <a:r>
              <a:rPr lang="en-US" b="0" dirty="0"/>
              <a:t>to consider and approve the Report of the Director of the </a:t>
            </a:r>
            <a:r>
              <a:rPr lang="en-US" b="0" dirty="0" err="1"/>
              <a:t>Radiocommunication</a:t>
            </a:r>
            <a:r>
              <a:rPr lang="en-US" b="0" dirty="0"/>
              <a:t> Bureau, in accordance with Article 7 of the Convention, on the activities of the </a:t>
            </a:r>
            <a:r>
              <a:rPr lang="en-US" b="0" dirty="0" err="1"/>
              <a:t>Radiocommunication</a:t>
            </a:r>
            <a:r>
              <a:rPr lang="en-US" b="0" dirty="0"/>
              <a:t> Sector since WRC-15 on the urgent studies required in preparation for WRC-19 on the unauthorized operation of earth station terminals (Res. ITU-R 64 (RA-15)).</a:t>
            </a:r>
          </a:p>
          <a:p>
            <a:pPr lvl="1"/>
            <a:r>
              <a:rPr lang="en-US" dirty="0" smtClean="0"/>
              <a:t>Studies have not identified any methods requiring modification to the Radio Regulations. </a:t>
            </a:r>
            <a:r>
              <a:rPr lang="en-US" dirty="0"/>
              <a:t>Instead, better training and monitoring capability, along with ITU developed reports and handbooks, can assist administrations in inhibiting the use of unauthorized uplink earth terminals and can enable administrations to locate and terminate the unauthorized transmissions</a:t>
            </a:r>
            <a:r>
              <a:rPr lang="en-US" dirty="0" smtClean="0"/>
              <a:t>.</a:t>
            </a:r>
          </a:p>
          <a:p>
            <a:r>
              <a:rPr lang="en-US" b="1" dirty="0"/>
              <a:t>Agenda Item 9.1, Issue 9.1.8</a:t>
            </a:r>
            <a:r>
              <a:rPr lang="en-US" b="0" dirty="0"/>
              <a:t>: </a:t>
            </a:r>
            <a:r>
              <a:rPr lang="en-US" b="0" dirty="0" smtClean="0"/>
              <a:t>on </a:t>
            </a:r>
            <a:r>
              <a:rPr lang="en-US" b="0" dirty="0"/>
              <a:t>the activities of the </a:t>
            </a:r>
            <a:r>
              <a:rPr lang="en-US" b="0" dirty="0" err="1"/>
              <a:t>Radiocommunication</a:t>
            </a:r>
            <a:r>
              <a:rPr lang="en-US" b="0" dirty="0"/>
              <a:t> Sector since WRC-15, Issue 9.1.8: – Resolution 958 (WRC-15) – Urgent studies required in preparation for WRC-19 – Narrowband and broadband machine-type communication infrastructures.</a:t>
            </a:r>
          </a:p>
          <a:p>
            <a:pPr lvl="1"/>
            <a:r>
              <a:rPr lang="en-US" dirty="0"/>
              <a:t>The United States believes it is unnecessary to identify spectrum specifically for machine-type communications. Therefore, no change to the Radio Regulations or regulatory action is required</a:t>
            </a:r>
            <a:r>
              <a:rPr lang="en-US" dirty="0" smtClean="0"/>
              <a:t>.</a:t>
            </a:r>
            <a:endParaRPr lang="en-US" b="1" dirty="0" smtClean="0"/>
          </a:p>
          <a:p>
            <a:pPr lvl="1"/>
            <a:endParaRPr lang="en-US" dirty="0"/>
          </a:p>
        </p:txBody>
      </p:sp>
    </p:spTree>
    <p:extLst>
      <p:ext uri="{BB962C8B-B14F-4D97-AF65-F5344CB8AC3E}">
        <p14:creationId xmlns:p14="http://schemas.microsoft.com/office/powerpoint/2010/main" val="2881229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0813" cy="1065213"/>
          </a:xfrm>
        </p:spPr>
        <p:txBody>
          <a:bodyPr/>
          <a:lstStyle/>
          <a:p>
            <a:r>
              <a:rPr lang="en-US" sz="3200" dirty="0"/>
              <a:t>DA-17-365A3 Attachment </a:t>
            </a:r>
            <a:r>
              <a:rPr lang="en-US" sz="3200" dirty="0" smtClean="0"/>
              <a:t>B [2]</a:t>
            </a:r>
            <a:endParaRPr lang="en-US" sz="3200" dirty="0"/>
          </a:p>
        </p:txBody>
      </p:sp>
      <p:sp>
        <p:nvSpPr>
          <p:cNvPr id="3" name="Content Placeholder 2"/>
          <p:cNvSpPr>
            <a:spLocks noGrp="1"/>
          </p:cNvSpPr>
          <p:nvPr>
            <p:ph idx="1"/>
          </p:nvPr>
        </p:nvSpPr>
        <p:spPr>
          <a:xfrm>
            <a:off x="685800" y="1295400"/>
            <a:ext cx="7770813" cy="4113213"/>
          </a:xfrm>
        </p:spPr>
        <p:txBody>
          <a:bodyPr/>
          <a:lstStyle/>
          <a:p>
            <a:r>
              <a:rPr lang="en-US" sz="1800" b="1" dirty="0"/>
              <a:t>Agenda Item 1.11: </a:t>
            </a:r>
            <a:r>
              <a:rPr lang="en-US" sz="1800" b="0" dirty="0"/>
              <a:t>to take necessary actions, as appropriate, to facilitate global or regional harmonized frequency bands to support railway </a:t>
            </a:r>
            <a:r>
              <a:rPr lang="en-US" sz="1800" b="0" dirty="0" err="1"/>
              <a:t>radiocommunication</a:t>
            </a:r>
            <a:r>
              <a:rPr lang="en-US" sz="1800" b="0" dirty="0"/>
              <a:t> systems between train and trackside within existing mobile service allocations, in accordance with Resolution 236 (WRC-15)</a:t>
            </a:r>
          </a:p>
          <a:p>
            <a:pPr lvl="1"/>
            <a:r>
              <a:rPr lang="en-US" sz="1600" dirty="0"/>
              <a:t>The United States </a:t>
            </a:r>
            <a:r>
              <a:rPr lang="en-US" sz="1600" dirty="0" smtClean="0"/>
              <a:t>is of the view that the development of applicable ITU-R Reports and Recommendations can satisfy this agenda item and no change is required for the Radio Regulations. The United States supports studies under Resolution 236 (WRC-15) regarding the possible regional or global harmonization of frequency bands within existing mobile service allocations to facilitate train and trackside </a:t>
            </a:r>
            <a:r>
              <a:rPr lang="en-US" sz="1600" dirty="0" err="1" smtClean="0"/>
              <a:t>radiocommunications</a:t>
            </a:r>
            <a:r>
              <a:rPr lang="en-US" sz="1600" dirty="0" smtClean="0"/>
              <a:t> for command and control. </a:t>
            </a:r>
          </a:p>
          <a:p>
            <a:r>
              <a:rPr lang="en-US" sz="1800" b="1" dirty="0"/>
              <a:t>Agenda Item 1.12: </a:t>
            </a:r>
            <a:r>
              <a:rPr lang="en-US" sz="1800" b="0" dirty="0"/>
              <a:t>to consider possible global or regional harmonized frequency bands, to the maximum extent possible, for the implementation of evolving Intelligent Transport Systems (ITS) under existing mobile-service allocations, in accordance with Resolution 237 (WRC-15)</a:t>
            </a:r>
          </a:p>
          <a:p>
            <a:pPr lvl="1"/>
            <a:r>
              <a:rPr lang="en-US" sz="1600" dirty="0"/>
              <a:t>The United States is of the view that </a:t>
            </a:r>
            <a:r>
              <a:rPr lang="en-US" sz="1600" dirty="0" smtClean="0"/>
              <a:t>this agenda item could be satisfied by developing ITU-R </a:t>
            </a:r>
            <a:r>
              <a:rPr lang="en-US" sz="1600" dirty="0"/>
              <a:t>Reports and Recommendations </a:t>
            </a:r>
            <a:r>
              <a:rPr lang="en-US" sz="1600" dirty="0" smtClean="0"/>
              <a:t>rather than changing the Radio Regulations. We do support </a:t>
            </a:r>
            <a:r>
              <a:rPr lang="en-US" sz="1600" dirty="0"/>
              <a:t>supports studies under Resolution </a:t>
            </a:r>
            <a:r>
              <a:rPr lang="en-US" sz="1600" dirty="0" smtClean="0"/>
              <a:t>237 </a:t>
            </a:r>
            <a:r>
              <a:rPr lang="en-US" sz="1600" dirty="0"/>
              <a:t>(WRC-15</a:t>
            </a:r>
            <a:r>
              <a:rPr lang="en-US" sz="1600" dirty="0" smtClean="0"/>
              <a:t>) regarding the possible harmonization of frequency bands for ITS applications under existing mobile service allocations</a:t>
            </a:r>
            <a:r>
              <a:rPr lang="en-US" dirty="0" smtClean="0"/>
              <a:t>.</a:t>
            </a:r>
            <a:endParaRPr lang="en-US" dirty="0"/>
          </a:p>
        </p:txBody>
      </p:sp>
    </p:spTree>
    <p:extLst>
      <p:ext uri="{BB962C8B-B14F-4D97-AF65-F5344CB8AC3E}">
        <p14:creationId xmlns:p14="http://schemas.microsoft.com/office/powerpoint/2010/main" val="2803988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DA-17-365A3 Attachment B </a:t>
            </a:r>
            <a:r>
              <a:rPr lang="en-US" sz="3200" dirty="0" smtClean="0"/>
              <a:t>[3]</a:t>
            </a:r>
            <a:endParaRPr lang="en-US" sz="3200" dirty="0"/>
          </a:p>
        </p:txBody>
      </p:sp>
      <p:sp>
        <p:nvSpPr>
          <p:cNvPr id="3" name="Content Placeholder 2"/>
          <p:cNvSpPr>
            <a:spLocks noGrp="1"/>
          </p:cNvSpPr>
          <p:nvPr>
            <p:ph idx="1"/>
          </p:nvPr>
        </p:nvSpPr>
        <p:spPr/>
        <p:txBody>
          <a:bodyPr/>
          <a:lstStyle/>
          <a:p>
            <a:r>
              <a:rPr lang="en-US" sz="2000" b="1" dirty="0"/>
              <a:t>Agenda Item </a:t>
            </a:r>
            <a:r>
              <a:rPr lang="en-US" sz="2000" b="1" dirty="0" smtClean="0"/>
              <a:t>1.15</a:t>
            </a:r>
            <a:r>
              <a:rPr lang="en-US" sz="2000" b="1" dirty="0"/>
              <a:t>: </a:t>
            </a:r>
            <a:r>
              <a:rPr lang="en-US" sz="2000" b="0" dirty="0"/>
              <a:t>to consider identification of frequency bands for use by administrations for the land-mobile and fixed services applications operating in the frequency range 275-450 GHz, in accordance with Resolution 767 (WRC-15</a:t>
            </a:r>
            <a:r>
              <a:rPr lang="en-US" sz="2000" b="0" dirty="0" smtClean="0"/>
              <a:t>)</a:t>
            </a:r>
          </a:p>
          <a:p>
            <a:pPr lvl="1"/>
            <a:r>
              <a:rPr lang="en-US" sz="1800" dirty="0" smtClean="0"/>
              <a:t>The United States is of the view that it may be possible to develop a similar footnote to that in No. 5.565 for land-mobile and fixed services, identifying bands for terrestrial active service use. To this end, the United States supports studies in the ITU-R on sharing and compatibility between passive and active services as well as spectrum needs for the land-mobile and fixed services for WRC-19 agenda item 1.15 under the terms of Resolution 767 (WRC-15).</a:t>
            </a:r>
            <a:endParaRPr lang="en-US" sz="1800" dirty="0"/>
          </a:p>
        </p:txBody>
      </p:sp>
    </p:spTree>
    <p:extLst>
      <p:ext uri="{BB962C8B-B14F-4D97-AF65-F5344CB8AC3E}">
        <p14:creationId xmlns:p14="http://schemas.microsoft.com/office/powerpoint/2010/main" val="679578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EU 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No discussion of RED today </a:t>
            </a:r>
            <a:r>
              <a:rPr lang="en-US" altLang="en-US" dirty="0" smtClean="0">
                <a:sym typeface="Wingdings" panose="05000000000000000000" pitchFamily="2" charset="2"/>
              </a:rPr>
              <a:t></a:t>
            </a:r>
          </a:p>
          <a:p>
            <a:pPr>
              <a:buFont typeface="Arial" panose="020B0604020202020204" pitchFamily="34" charset="0"/>
              <a:buChar char="•"/>
            </a:pP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April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15</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38597142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EU Radio Equipment Directive (RED)</a:t>
            </a:r>
            <a:endParaRPr lang="en-US" dirty="0"/>
          </a:p>
        </p:txBody>
      </p:sp>
      <p:sp>
        <p:nvSpPr>
          <p:cNvPr id="3" name="Content Placeholder 2"/>
          <p:cNvSpPr>
            <a:spLocks noGrp="1"/>
          </p:cNvSpPr>
          <p:nvPr>
            <p:ph idx="1"/>
          </p:nvPr>
        </p:nvSpPr>
        <p:spPr>
          <a:xfrm>
            <a:off x="685800" y="1981200"/>
            <a:ext cx="7772400" cy="4371474"/>
          </a:xfrm>
        </p:spPr>
        <p:txBody>
          <a:bodyPr/>
          <a:lstStyle/>
          <a:p>
            <a:pPr>
              <a:buFont typeface="Arial" panose="020B0604020202020204" pitchFamily="34" charset="0"/>
              <a:buChar char="•"/>
            </a:pPr>
            <a:r>
              <a:rPr lang="en-US" sz="2000" dirty="0"/>
              <a:t>The transition has already started</a:t>
            </a:r>
          </a:p>
          <a:p>
            <a:pPr lvl="1">
              <a:buFont typeface="Arial" panose="020B0604020202020204" pitchFamily="34" charset="0"/>
              <a:buChar char="•"/>
            </a:pPr>
            <a:r>
              <a:rPr lang="en-US" sz="1600" dirty="0"/>
              <a:t>RED in </a:t>
            </a:r>
            <a:r>
              <a:rPr lang="en-US" sz="1600" b="1" dirty="0"/>
              <a:t>THE LAW </a:t>
            </a:r>
            <a:r>
              <a:rPr lang="en-US" sz="1600" dirty="0"/>
              <a:t>as of June 13, 2016</a:t>
            </a:r>
          </a:p>
          <a:p>
            <a:pPr lvl="1">
              <a:buFont typeface="Arial" panose="020B0604020202020204" pitchFamily="34" charset="0"/>
              <a:buChar char="•"/>
            </a:pPr>
            <a:r>
              <a:rPr lang="en-US" sz="1600" dirty="0"/>
              <a:t>R&amp;TTE expires June 12, 2017</a:t>
            </a:r>
          </a:p>
          <a:p>
            <a:pPr lvl="1">
              <a:buFont typeface="Arial" panose="020B0604020202020204" pitchFamily="34" charset="0"/>
              <a:buChar char="•"/>
            </a:pPr>
            <a:r>
              <a:rPr lang="en-US" sz="1600" dirty="0"/>
              <a:t>After June 2017, all devices must meet the RED requirements, i.e. R&amp;TTE certifications during the transition must be re-certified</a:t>
            </a:r>
            <a:endParaRPr lang="en-US" sz="1800" dirty="0"/>
          </a:p>
          <a:p>
            <a:pPr>
              <a:buFont typeface="Arial" panose="020B0604020202020204" pitchFamily="34" charset="0"/>
              <a:buChar char="•"/>
            </a:pPr>
            <a:r>
              <a:rPr lang="en-US" sz="2000" dirty="0"/>
              <a:t>Following the deadline, ALL equipment to be placed on the EU market must meet the RED provisions</a:t>
            </a:r>
          </a:p>
          <a:p>
            <a:pPr>
              <a:buFont typeface="Arial" panose="020B0604020202020204" pitchFamily="34" charset="0"/>
              <a:buChar char="•"/>
            </a:pPr>
            <a:r>
              <a:rPr lang="en-US" sz="2000" dirty="0">
                <a:solidFill>
                  <a:srgbClr val="FF0000"/>
                </a:solidFill>
              </a:rPr>
              <a:t>EN 300 328 published in the OJEU!</a:t>
            </a:r>
          </a:p>
          <a:p>
            <a:pPr>
              <a:buFont typeface="Arial" panose="020B0604020202020204" pitchFamily="34" charset="0"/>
              <a:buChar char="•"/>
            </a:pPr>
            <a:r>
              <a:rPr lang="en-US" sz="2000" dirty="0"/>
              <a:t>It appears that EN 301 </a:t>
            </a:r>
            <a:r>
              <a:rPr lang="en-US" sz="2000" dirty="0" smtClean="0"/>
              <a:t>893 </a:t>
            </a:r>
            <a:r>
              <a:rPr lang="en-US" sz="2000" u="sng" dirty="0" smtClean="0"/>
              <a:t>may* not </a:t>
            </a:r>
            <a:r>
              <a:rPr lang="en-US" sz="2000" dirty="0"/>
              <a:t>be not published in time</a:t>
            </a:r>
          </a:p>
          <a:p>
            <a:pPr lvl="1">
              <a:buFont typeface="Arial" panose="020B0604020202020204" pitchFamily="34" charset="0"/>
              <a:buChar char="•"/>
            </a:pPr>
            <a:r>
              <a:rPr lang="en-US" sz="1600" dirty="0"/>
              <a:t>EC has </a:t>
            </a:r>
            <a:r>
              <a:rPr lang="en-US" sz="1600" b="1" i="1" u="sng" dirty="0">
                <a:solidFill>
                  <a:srgbClr val="FF0000"/>
                </a:solidFill>
              </a:rPr>
              <a:t>NOT</a:t>
            </a:r>
            <a:r>
              <a:rPr lang="en-US" sz="1600" dirty="0"/>
              <a:t> approved use of v1.8.1 with note that </a:t>
            </a:r>
            <a:r>
              <a:rPr lang="en-US" sz="1600" dirty="0" smtClean="0"/>
              <a:t>v2.1.0 </a:t>
            </a:r>
            <a:r>
              <a:rPr lang="en-US" sz="1600" dirty="0"/>
              <a:t>Receiver Requirements must also be met</a:t>
            </a:r>
          </a:p>
          <a:p>
            <a:pPr lvl="1">
              <a:buFont typeface="Arial" panose="020B0604020202020204" pitchFamily="34" charset="0"/>
              <a:buChar char="•"/>
            </a:pPr>
            <a:r>
              <a:rPr lang="en-US" sz="1600" dirty="0"/>
              <a:t>Passed ENAP; official publication date in August 19</a:t>
            </a:r>
            <a:r>
              <a:rPr lang="en-US" sz="1600" baseline="30000" dirty="0"/>
              <a:t>th</a:t>
            </a:r>
            <a:r>
              <a:rPr lang="en-US" sz="1600" dirty="0"/>
              <a:t>, but could happen sooner</a:t>
            </a:r>
          </a:p>
          <a:p>
            <a:endParaRPr lang="en-US"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April 2017</a:t>
            </a:r>
            <a:endParaRPr lang="en-US"/>
          </a:p>
        </p:txBody>
      </p:sp>
      <p:sp>
        <p:nvSpPr>
          <p:cNvPr id="6" name="Slide Number Placeholder 5"/>
          <p:cNvSpPr>
            <a:spLocks noGrp="1"/>
          </p:cNvSpPr>
          <p:nvPr>
            <p:ph type="sldNum" sz="quarter" idx="12"/>
          </p:nvPr>
        </p:nvSpPr>
        <p:spPr/>
        <p:txBody>
          <a:bodyPr/>
          <a:lstStyle/>
          <a:p>
            <a:pPr>
              <a:defRPr/>
            </a:pPr>
            <a:r>
              <a:rPr lang="en-US" altLang="en-US"/>
              <a:t>Slide </a:t>
            </a:r>
            <a:fld id="{6702A296-7DC2-4C91-AC22-EA9F80E89DF9}" type="slidenum">
              <a:rPr lang="en-US" altLang="en-US" smtClean="0"/>
              <a:pPr>
                <a:defRPr/>
              </a:pPr>
              <a:t>16</a:t>
            </a:fld>
            <a:endParaRPr lang="en-US" altLang="en-US"/>
          </a:p>
        </p:txBody>
      </p:sp>
      <p:sp>
        <p:nvSpPr>
          <p:cNvPr id="7" name="Footer Placeholder 6"/>
          <p:cNvSpPr>
            <a:spLocks noGrp="1"/>
          </p:cNvSpPr>
          <p:nvPr>
            <p:ph type="ftr" idx="14"/>
          </p:nvPr>
        </p:nvSpPr>
        <p:spPr/>
        <p:txBody>
          <a:bodyPr/>
          <a:lstStyle/>
          <a:p>
            <a:r>
              <a:rPr lang="en-GB"/>
              <a:t>Rich Kennedy, HP Enterprise</a:t>
            </a:r>
            <a:endParaRPr lang="en-GB" dirty="0"/>
          </a:p>
        </p:txBody>
      </p:sp>
      <p:sp>
        <p:nvSpPr>
          <p:cNvPr id="5" name="TextBox 4"/>
          <p:cNvSpPr txBox="1"/>
          <p:nvPr/>
        </p:nvSpPr>
        <p:spPr>
          <a:xfrm>
            <a:off x="1445418" y="6096000"/>
            <a:ext cx="6856413" cy="369332"/>
          </a:xfrm>
          <a:prstGeom prst="rect">
            <a:avLst/>
          </a:prstGeom>
          <a:noFill/>
        </p:spPr>
        <p:txBody>
          <a:bodyPr wrap="square" rtlCol="0">
            <a:spAutoFit/>
          </a:bodyPr>
          <a:lstStyle/>
          <a:p>
            <a:r>
              <a:rPr lang="en-US" sz="1800" dirty="0" smtClean="0">
                <a:solidFill>
                  <a:srgbClr val="FF0000"/>
                </a:solidFill>
              </a:rPr>
              <a:t>* Today’s EC meeting may resolve</a:t>
            </a:r>
            <a:endParaRPr lang="en-US" sz="1800" dirty="0">
              <a:solidFill>
                <a:srgbClr val="FF0000"/>
              </a:solidFill>
            </a:endParaRPr>
          </a:p>
        </p:txBody>
      </p:sp>
    </p:spTree>
    <p:extLst>
      <p:ext uri="{BB962C8B-B14F-4D97-AF65-F5344CB8AC3E}">
        <p14:creationId xmlns:p14="http://schemas.microsoft.com/office/powerpoint/2010/main" val="30319463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April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17</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May 4, </a:t>
            </a:r>
            <a:r>
              <a:rPr lang="en-US" b="0" dirty="0" smtClean="0"/>
              <a:t>2017 at 2:30pm EDT</a:t>
            </a:r>
          </a:p>
          <a:p>
            <a:pPr>
              <a:buFont typeface="Arial" panose="020B0604020202020204" pitchFamily="34" charset="0"/>
              <a:buChar char="•"/>
            </a:pPr>
            <a:endParaRPr lang="en-US" b="0" dirty="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April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endParaRPr lang="en-US" altLang="en-US" dirty="0"/>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a:t>
            </a:r>
            <a:r>
              <a:rPr lang="en-US" altLang="en-US" dirty="0" smtClean="0"/>
              <a:t>work</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TBD</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April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April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April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066800"/>
          </a:xfrm>
        </p:spPr>
        <p:txBody>
          <a:bodyPr/>
          <a:lstStyle/>
          <a:p>
            <a:r>
              <a:rPr lang="en-US" dirty="0"/>
              <a:t>Participation in IEEE 802 Meetings</a:t>
            </a:r>
          </a:p>
        </p:txBody>
      </p:sp>
      <p:sp>
        <p:nvSpPr>
          <p:cNvPr id="3" name="Content Placeholder 2"/>
          <p:cNvSpPr>
            <a:spLocks noGrp="1"/>
          </p:cNvSpPr>
          <p:nvPr>
            <p:ph idx="1"/>
          </p:nvPr>
        </p:nvSpPr>
        <p:spPr>
          <a:xfrm>
            <a:off x="685800" y="2057400"/>
            <a:ext cx="7770813" cy="4113213"/>
          </a:xfrm>
        </p:spPr>
        <p:txBody>
          <a:bodyPr/>
          <a:lstStyle/>
          <a:p>
            <a:r>
              <a:rPr lang="en-US" sz="1600" dirty="0"/>
              <a:t>All participation in IEEE 802 Working Group meetings is on an individual basis</a:t>
            </a:r>
          </a:p>
          <a:p>
            <a:r>
              <a:rPr lang="en-GB" sz="1400" i="1" dirty="0"/>
              <a:t>•     Participants in the IEEE standards development individual process shall act based on their qualifications and experience. (</a:t>
            </a:r>
            <a:r>
              <a:rPr lang="en-GB" sz="1400" i="1" dirty="0">
                <a:hlinkClick r:id="rId2"/>
              </a:rPr>
              <a:t>https://standards.ieee.org/develop/policies/bylaws/sb_bylaws.pdf</a:t>
            </a:r>
            <a:r>
              <a:rPr lang="en-GB" sz="1400" i="1" dirty="0"/>
              <a:t>  section 5.2.1)</a:t>
            </a:r>
            <a:endParaRPr lang="en-US" sz="1400" dirty="0"/>
          </a:p>
          <a:p>
            <a:r>
              <a:rPr lang="en-US" sz="1400" dirty="0"/>
              <a:t>•    </a:t>
            </a:r>
            <a:r>
              <a:rPr lang="en-US" sz="1400" i="1" dirty="0"/>
              <a:t>IEEE 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3"/>
              </a:rPr>
              <a:t>http://ieee802.org/PNP/approved/IEEE_802_WG_PandP_v19.pdf</a:t>
            </a:r>
            <a:r>
              <a:rPr lang="en-GB" sz="1400" i="1" dirty="0"/>
              <a:t> section 4.2.1)</a:t>
            </a:r>
            <a:endParaRPr lang="en-US" sz="1400" dirty="0"/>
          </a:p>
          <a:p>
            <a:pPr>
              <a:buFont typeface="Arial" panose="020B0604020202020204" pitchFamily="34" charset="0"/>
              <a:buChar char="•"/>
            </a:pPr>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4"/>
              </a:rPr>
              <a:t>https://standards.ieee.org/develop/policies/bylaws/sb_bylaws.pdf </a:t>
            </a:r>
            <a:r>
              <a:rPr lang="en-US" sz="1400" dirty="0"/>
              <a:t> section 5.2.1.3 and </a:t>
            </a:r>
            <a:r>
              <a:rPr lang="en-GB" sz="1400" u="sng" dirty="0">
                <a:hlinkClick r:id="rId3"/>
              </a:rPr>
              <a:t>http://ieee802.org/PNP/approved/IEEE_802_WG_PandP_v19.pdf</a:t>
            </a:r>
            <a:r>
              <a:rPr lang="en-GB" sz="1400" dirty="0"/>
              <a:t>  section 3.4.1, list item x</a:t>
            </a:r>
            <a:endParaRPr lang="en-US" sz="1400" dirty="0"/>
          </a:p>
          <a:p>
            <a:r>
              <a:rPr lang="en-US" sz="1600" dirty="0"/>
              <a:t>By participating in IEEE 802 meetings, you accept these requirements.  If you do not agree to these policies then you shall not participate.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smtClean="0"/>
              <a:t>April 2017</a:t>
            </a:r>
            <a:endParaRPr lang="en-GB" dirty="0"/>
          </a:p>
        </p:txBody>
      </p:sp>
    </p:spTree>
    <p:extLst>
      <p:ext uri="{BB962C8B-B14F-4D97-AF65-F5344CB8AC3E}">
        <p14:creationId xmlns:p14="http://schemas.microsoft.com/office/powerpoint/2010/main" val="409573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Americas</a:t>
            </a:r>
            <a:endParaRPr lang="en-US" altLang="en-US" sz="2000" dirty="0"/>
          </a:p>
          <a:p>
            <a:r>
              <a:rPr lang="en-US" altLang="en-US" sz="2000" dirty="0" smtClean="0"/>
              <a:t>EU</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April 2017</a:t>
            </a:r>
            <a:endParaRPr lang="en-US"/>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3172003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smtClean="0"/>
              <a:t>Americas </a:t>
            </a:r>
            <a:r>
              <a:rPr lang="en-US" altLang="en-US" dirty="0"/>
              <a:t>Updates</a:t>
            </a:r>
          </a:p>
        </p:txBody>
      </p:sp>
      <p:sp>
        <p:nvSpPr>
          <p:cNvPr id="18435" name="Content Placeholder 2"/>
          <p:cNvSpPr>
            <a:spLocks noGrp="1"/>
          </p:cNvSpPr>
          <p:nvPr>
            <p:ph idx="1"/>
          </p:nvPr>
        </p:nvSpPr>
        <p:spPr>
          <a:xfrm>
            <a:off x="685800" y="1981200"/>
            <a:ext cx="7772400" cy="4494213"/>
          </a:xfrm>
        </p:spPr>
        <p:txBody>
          <a:bodyPr/>
          <a:lstStyle/>
          <a:p>
            <a:pPr>
              <a:buFont typeface="Arial" panose="020B0604020202020204" pitchFamily="34" charset="0"/>
              <a:buChar char="•"/>
            </a:pPr>
            <a:r>
              <a:rPr lang="en-US" altLang="en-US" dirty="0" smtClean="0"/>
              <a:t>ATSC 3.0 proposes potential use of White Space</a:t>
            </a:r>
          </a:p>
          <a:p>
            <a:pPr>
              <a:buFont typeface="Arial" panose="020B0604020202020204" pitchFamily="34" charset="0"/>
              <a:buChar char="•"/>
            </a:pPr>
            <a:r>
              <a:rPr lang="en-US" altLang="en-US" dirty="0" smtClean="0"/>
              <a:t>WFA is responding with a request that spectrum for TVWSD not be altered by this standard</a:t>
            </a:r>
          </a:p>
          <a:p>
            <a:pPr>
              <a:buFont typeface="Arial" panose="020B0604020202020204" pitchFamily="34" charset="0"/>
              <a:buChar char="•"/>
            </a:pPr>
            <a:r>
              <a:rPr lang="en-US" altLang="en-US" dirty="0" smtClean="0"/>
              <a:t>May 9</a:t>
            </a:r>
            <a:r>
              <a:rPr lang="en-US" altLang="en-US" baseline="30000" dirty="0" smtClean="0"/>
              <a:t>th</a:t>
            </a:r>
            <a:r>
              <a:rPr lang="en-US" altLang="en-US" dirty="0" smtClean="0"/>
              <a:t> deadline limits </a:t>
            </a:r>
            <a:r>
              <a:rPr lang="en-US" altLang="en-US" smtClean="0"/>
              <a:t>our options</a:t>
            </a:r>
            <a:endParaRPr lang="en-US" altLang="en-US" dirty="0"/>
          </a:p>
        </p:txBody>
      </p:sp>
      <p:sp>
        <p:nvSpPr>
          <p:cNvPr id="4" name="Date Placeholder 3"/>
          <p:cNvSpPr>
            <a:spLocks noGrp="1"/>
          </p:cNvSpPr>
          <p:nvPr>
            <p:ph type="dt" sz="quarter" idx="4294967295"/>
          </p:nvPr>
        </p:nvSpPr>
        <p:spPr>
          <a:xfrm>
            <a:off x="696912" y="333375"/>
            <a:ext cx="1665287" cy="276225"/>
          </a:xfrm>
          <a:prstGeom prst="rect">
            <a:avLst/>
          </a:prstGeom>
        </p:spPr>
        <p:txBody>
          <a:bodyPr/>
          <a:lstStyle/>
          <a:p>
            <a:pPr>
              <a:defRPr/>
            </a:pPr>
            <a:r>
              <a:rPr lang="en-US" smtClean="0"/>
              <a:t>April 2017</a:t>
            </a:r>
            <a:endParaRPr lang="en-US" dirty="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BA9230BD-457E-424A-811D-1AACE35807B2}" type="slidenum">
              <a:rPr lang="en-US" altLang="en-US" sz="1200" b="0" smtClean="0"/>
              <a:pPr>
                <a:spcBef>
                  <a:spcPct val="0"/>
                </a:spcBef>
                <a:buFontTx/>
                <a:buNone/>
              </a:pPr>
              <a:t>7</a:t>
            </a:fld>
            <a:endParaRPr lang="en-US" altLang="en-US" sz="1200" b="0"/>
          </a:p>
        </p:txBody>
      </p:sp>
      <p:sp>
        <p:nvSpPr>
          <p:cNvPr id="2" name="Footer Placeholder 1"/>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1666561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FCC WAC Recommendations</a:t>
            </a:r>
            <a:endParaRPr lang="en-US" sz="3200"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000" b="1" dirty="0" smtClean="0"/>
              <a:t>In preparation for the next CITEL meeting, the WRC-19 Advisory Committee has approved positions on some of the agenda items</a:t>
            </a:r>
          </a:p>
          <a:p>
            <a:pPr>
              <a:buFont typeface="Arial" panose="020B0604020202020204" pitchFamily="34" charset="0"/>
              <a:buChar char="•"/>
            </a:pPr>
            <a:r>
              <a:rPr lang="en-US" sz="2000" b="1" dirty="0" smtClean="0"/>
              <a:t>In PN DA-17-365, the FCC asks for public comment</a:t>
            </a:r>
          </a:p>
          <a:p>
            <a:pPr lvl="1">
              <a:buFont typeface="Arial" panose="020B0604020202020204" pitchFamily="34" charset="0"/>
              <a:buChar char="•"/>
            </a:pPr>
            <a:r>
              <a:rPr lang="en-US" sz="1800" dirty="0" smtClean="0"/>
              <a:t>DA-17-365A1 Public Notice</a:t>
            </a:r>
          </a:p>
          <a:p>
            <a:pPr lvl="1">
              <a:buFont typeface="Arial" panose="020B0604020202020204" pitchFamily="34" charset="0"/>
              <a:buChar char="•"/>
            </a:pPr>
            <a:r>
              <a:rPr lang="en-US" sz="1800" dirty="0" smtClean="0"/>
              <a:t>DA-17-365A2 Attachment A: WAC positions</a:t>
            </a:r>
          </a:p>
          <a:p>
            <a:pPr lvl="1">
              <a:buFont typeface="Arial" panose="020B0604020202020204" pitchFamily="34" charset="0"/>
              <a:buChar char="•"/>
            </a:pPr>
            <a:r>
              <a:rPr lang="en-US" sz="1800" dirty="0" smtClean="0"/>
              <a:t>DA-17-365A3 Attachment B: NTIA positions</a:t>
            </a:r>
          </a:p>
          <a:p>
            <a:pPr lvl="1">
              <a:buFont typeface="Arial" panose="020B0604020202020204" pitchFamily="34" charset="0"/>
              <a:buChar char="•"/>
            </a:pPr>
            <a:r>
              <a:rPr lang="en-US" sz="1800" dirty="0" smtClean="0"/>
              <a:t>Comments due May 8, 2017</a:t>
            </a:r>
            <a:endParaRPr lang="en-US" sz="1800" dirty="0"/>
          </a:p>
        </p:txBody>
      </p:sp>
    </p:spTree>
    <p:extLst>
      <p:ext uri="{BB962C8B-B14F-4D97-AF65-F5344CB8AC3E}">
        <p14:creationId xmlns:p14="http://schemas.microsoft.com/office/powerpoint/2010/main" val="3816156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DA-17-365A2 Attachment A</a:t>
            </a:r>
          </a:p>
        </p:txBody>
      </p:sp>
      <p:sp>
        <p:nvSpPr>
          <p:cNvPr id="3" name="Content Placeholder 2"/>
          <p:cNvSpPr>
            <a:spLocks noGrp="1"/>
          </p:cNvSpPr>
          <p:nvPr>
            <p:ph idx="1"/>
          </p:nvPr>
        </p:nvSpPr>
        <p:spPr>
          <a:xfrm>
            <a:off x="685800" y="1600200"/>
            <a:ext cx="7770813" cy="4113213"/>
          </a:xfrm>
        </p:spPr>
        <p:txBody>
          <a:bodyPr>
            <a:normAutofit fontScale="85000" lnSpcReduction="20000"/>
          </a:bodyPr>
          <a:lstStyle/>
          <a:p>
            <a:r>
              <a:rPr lang="en-US" b="1" dirty="0"/>
              <a:t>Preliminary Views and Draft Proposals presented </a:t>
            </a:r>
            <a:r>
              <a:rPr lang="en-US" b="1" dirty="0" smtClean="0"/>
              <a:t>at April </a:t>
            </a:r>
            <a:r>
              <a:rPr lang="en-US" b="1" dirty="0"/>
              <a:t>18, </a:t>
            </a:r>
            <a:r>
              <a:rPr lang="en-US" b="1" dirty="0" smtClean="0"/>
              <a:t>2017 Meeting </a:t>
            </a:r>
            <a:r>
              <a:rPr lang="en-US" b="1" dirty="0"/>
              <a:t>of </a:t>
            </a:r>
            <a:r>
              <a:rPr lang="en-US" b="1" dirty="0" smtClean="0"/>
              <a:t>the World </a:t>
            </a:r>
            <a:r>
              <a:rPr lang="en-US" b="1" dirty="0" err="1"/>
              <a:t>Radiocommunication</a:t>
            </a:r>
            <a:r>
              <a:rPr lang="en-US" b="1" dirty="0"/>
              <a:t> Conference Advisory </a:t>
            </a:r>
            <a:r>
              <a:rPr lang="en-US" b="1" dirty="0" smtClean="0"/>
              <a:t>Committee</a:t>
            </a:r>
          </a:p>
          <a:p>
            <a:r>
              <a:rPr lang="en-US" sz="2000" b="1" dirty="0"/>
              <a:t>Agenda Item 9: </a:t>
            </a:r>
            <a:r>
              <a:rPr lang="en-US" sz="2000" b="0" dirty="0"/>
              <a:t>to consider and approve the Report of the Director of the </a:t>
            </a:r>
            <a:r>
              <a:rPr lang="en-US" sz="2000" b="0" dirty="0" err="1" smtClean="0"/>
              <a:t>Radiocommunication</a:t>
            </a:r>
            <a:r>
              <a:rPr lang="en-US" sz="2000" b="0" dirty="0" smtClean="0"/>
              <a:t> Bureau</a:t>
            </a:r>
            <a:r>
              <a:rPr lang="en-US" sz="2000" b="0" dirty="0"/>
              <a:t>, in accordance with Article 7 of the </a:t>
            </a:r>
            <a:r>
              <a:rPr lang="en-US" sz="2000" b="0" dirty="0" smtClean="0"/>
              <a:t>Convention</a:t>
            </a:r>
          </a:p>
          <a:p>
            <a:pPr lvl="1"/>
            <a:r>
              <a:rPr lang="en-US" b="1" dirty="0" smtClean="0"/>
              <a:t>U.S View: </a:t>
            </a:r>
            <a:r>
              <a:rPr lang="en-US" dirty="0"/>
              <a:t>The United States supports:</a:t>
            </a:r>
            <a:endParaRPr lang="en-US" b="1" dirty="0" smtClean="0"/>
          </a:p>
          <a:p>
            <a:pPr lvl="1"/>
            <a:r>
              <a:rPr lang="en-US" dirty="0" smtClean="0"/>
              <a:t>1. The </a:t>
            </a:r>
            <a:r>
              <a:rPr lang="en-US" dirty="0"/>
              <a:t>studies called for by Resolution 763 (WRC-15) noting that those studies </a:t>
            </a:r>
            <a:r>
              <a:rPr lang="en-US" dirty="0" smtClean="0"/>
              <a:t>need to </a:t>
            </a:r>
            <a:r>
              <a:rPr lang="en-US" dirty="0"/>
              <a:t>be completed during this study cycle.</a:t>
            </a:r>
          </a:p>
          <a:p>
            <a:pPr lvl="1"/>
            <a:r>
              <a:rPr lang="en-US" dirty="0"/>
              <a:t>2. Based on the outcome of those studies, </a:t>
            </a:r>
            <a:r>
              <a:rPr lang="en-US" dirty="0" smtClean="0"/>
              <a:t>consider a possible agenda </a:t>
            </a:r>
            <a:r>
              <a:rPr lang="en-US" dirty="0"/>
              <a:t>item for </a:t>
            </a:r>
            <a:r>
              <a:rPr lang="en-US" dirty="0" smtClean="0"/>
              <a:t>WRC-23</a:t>
            </a:r>
            <a:r>
              <a:rPr lang="en-US" dirty="0"/>
              <a:t>.</a:t>
            </a:r>
          </a:p>
          <a:p>
            <a:r>
              <a:rPr lang="en-US" sz="2000" b="1" dirty="0"/>
              <a:t>Agenda Item </a:t>
            </a:r>
            <a:r>
              <a:rPr lang="en-US" sz="2000" b="1" dirty="0" smtClean="0"/>
              <a:t>1.1: </a:t>
            </a:r>
            <a:r>
              <a:rPr lang="en-US" sz="2000" b="0" dirty="0"/>
              <a:t>to consider an allocation of the frequency band 50-54 MHz to the </a:t>
            </a:r>
            <a:r>
              <a:rPr lang="en-US" sz="2000" b="0" dirty="0" smtClean="0"/>
              <a:t>amateur service </a:t>
            </a:r>
            <a:r>
              <a:rPr lang="en-US" sz="2000" b="0" dirty="0"/>
              <a:t>in Region 1, in accordance with Resolution 658 (WRC-15</a:t>
            </a:r>
            <a:r>
              <a:rPr lang="en-US" sz="2000" b="0" dirty="0" smtClean="0"/>
              <a:t>)</a:t>
            </a:r>
          </a:p>
          <a:p>
            <a:pPr lvl="1"/>
            <a:r>
              <a:rPr lang="en-US" b="1" dirty="0"/>
              <a:t>U.S. VIEW:</a:t>
            </a:r>
            <a:r>
              <a:rPr lang="en-US" dirty="0"/>
              <a:t> WRC-19 Agenda Item 1.1 is a Region 1 issue. Any changes made to the </a:t>
            </a:r>
            <a:r>
              <a:rPr lang="en-US" dirty="0" smtClean="0"/>
              <a:t>Radio Regulations </a:t>
            </a:r>
            <a:r>
              <a:rPr lang="en-US" dirty="0"/>
              <a:t>under WRC-19 Agenda Item 1.1 must not impact the existing allocation to </a:t>
            </a:r>
            <a:r>
              <a:rPr lang="en-US" dirty="0" smtClean="0"/>
              <a:t>the amateur </a:t>
            </a:r>
            <a:r>
              <a:rPr lang="en-US" dirty="0"/>
              <a:t>service in 50 – 54 MHz in Region 2, nor subject Region 2 to any changed procedural </a:t>
            </a:r>
            <a:r>
              <a:rPr lang="en-US" dirty="0" smtClean="0"/>
              <a:t>or regulatory </a:t>
            </a:r>
            <a:r>
              <a:rPr lang="en-US" dirty="0"/>
              <a:t>provisions.</a:t>
            </a:r>
          </a:p>
        </p:txBody>
      </p:sp>
    </p:spTree>
    <p:extLst>
      <p:ext uri="{BB962C8B-B14F-4D97-AF65-F5344CB8AC3E}">
        <p14:creationId xmlns:p14="http://schemas.microsoft.com/office/powerpoint/2010/main" val="2566873255"/>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38061</TotalTime>
  <Words>1847</Words>
  <Application>Microsoft Office PowerPoint</Application>
  <PresentationFormat>On-screen Show (4:3)</PresentationFormat>
  <Paragraphs>157</Paragraphs>
  <Slides>18</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8" baseType="lpstr">
      <vt:lpstr>Arial Unicode MS</vt:lpstr>
      <vt:lpstr>MS Gothic</vt:lpstr>
      <vt:lpstr>MS PGothic</vt:lpstr>
      <vt:lpstr>Arial</vt:lpstr>
      <vt:lpstr>Helvetica</vt:lpstr>
      <vt:lpstr>Monotype Sorts</vt:lpstr>
      <vt:lpstr>Times New Roman</vt:lpstr>
      <vt:lpstr>Wingdings</vt:lpstr>
      <vt:lpstr>Office Theme</vt:lpstr>
      <vt:lpstr>Document</vt:lpstr>
      <vt:lpstr>IEEE 802.18 RR-TAG April 27th Teleconference Agenda</vt:lpstr>
      <vt:lpstr>Agenda</vt:lpstr>
      <vt:lpstr>Administrative Items</vt:lpstr>
      <vt:lpstr>Other Guidelines for IEEE WG Meetings</vt:lpstr>
      <vt:lpstr>Participation in IEEE 802 Meetings</vt:lpstr>
      <vt:lpstr>Discussion Items</vt:lpstr>
      <vt:lpstr>Americas Updates</vt:lpstr>
      <vt:lpstr>FCC WAC Recommendations</vt:lpstr>
      <vt:lpstr>DA-17-365A2 Attachment A</vt:lpstr>
      <vt:lpstr>DA-17-365A2 Attachment A [2]</vt:lpstr>
      <vt:lpstr>DA-17-365A2 Attachment A [3]</vt:lpstr>
      <vt:lpstr>DA-17-365A3 Attachment B</vt:lpstr>
      <vt:lpstr>DA-17-365A3 Attachment B [2]</vt:lpstr>
      <vt:lpstr>DA-17-365A3 Attachment B [3]</vt:lpstr>
      <vt:lpstr>EU Updates</vt:lpstr>
      <vt:lpstr>EU Radio Equipment Directive (RED)</vt:lpstr>
      <vt:lpstr>Actions [Required]</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240</cp:revision>
  <cp:lastPrinted>1601-01-01T00:00:00Z</cp:lastPrinted>
  <dcterms:created xsi:type="dcterms:W3CDTF">2016-03-03T14:54:45Z</dcterms:created>
  <dcterms:modified xsi:type="dcterms:W3CDTF">2017-04-27T18:11:50Z</dcterms:modified>
</cp:coreProperties>
</file>