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66" r:id="rId3"/>
    <p:sldId id="267" r:id="rId4"/>
    <p:sldId id="331" r:id="rId5"/>
    <p:sldId id="371" r:id="rId6"/>
    <p:sldId id="288" r:id="rId7"/>
    <p:sldId id="338" r:id="rId8"/>
    <p:sldId id="356" r:id="rId9"/>
    <p:sldId id="345" r:id="rId10"/>
    <p:sldId id="390" r:id="rId11"/>
    <p:sldId id="388" r:id="rId12"/>
    <p:sldId id="389" r:id="rId13"/>
    <p:sldId id="382" r:id="rId14"/>
    <p:sldId id="386" r:id="rId1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661" autoAdjust="0"/>
    <p:restoredTop sz="95501" autoAdjust="0"/>
  </p:normalViewPr>
  <p:slideViewPr>
    <p:cSldViewPr>
      <p:cViewPr varScale="1">
        <p:scale>
          <a:sx n="100" d="100"/>
          <a:sy n="100" d="100"/>
        </p:scale>
        <p:origin x="1476" y="84"/>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20-Apr-17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t>doc.: IEEE 802.11-16/1124r0</a:t>
            </a:r>
          </a:p>
        </p:txBody>
      </p:sp>
      <p:sp>
        <p:nvSpPr>
          <p:cNvPr id="13315" name="Rectangle 3"/>
          <p:cNvSpPr>
            <a:spLocks noGrp="1" noChangeArrowheads="1"/>
          </p:cNvSpPr>
          <p:nvPr>
            <p:ph type="dt" sz="quarter" idx="1"/>
          </p:nvPr>
        </p:nvSpPr>
        <p:spPr>
          <a:noFill/>
        </p:spPr>
        <p:txBody>
          <a:bodyPr/>
          <a:lstStyle/>
          <a:p>
            <a:r>
              <a:rPr lang="en-US"/>
              <a:t>September 2016</a:t>
            </a:r>
          </a:p>
        </p:txBody>
      </p:sp>
      <p:sp>
        <p:nvSpPr>
          <p:cNvPr id="13316" name="Rectangle 6"/>
          <p:cNvSpPr>
            <a:spLocks noGrp="1" noChangeArrowheads="1"/>
          </p:cNvSpPr>
          <p:nvPr>
            <p:ph type="ftr" sz="quarter" idx="4"/>
          </p:nvPr>
        </p:nvSpPr>
        <p:spPr>
          <a:noFill/>
        </p:spPr>
        <p:txBody>
          <a:bodyPr/>
          <a:lstStyle/>
          <a:p>
            <a:pPr lvl="4"/>
            <a:r>
              <a:rPr lang="en-US"/>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a:t>Page </a:t>
            </a:r>
            <a:fld id="{A3D196C6-C4A5-4DEA-A136-C30BCA8401B0}" type="slidenum">
              <a:rPr lang="en-US"/>
              <a:pPr/>
              <a:t>4</a:t>
            </a:fld>
            <a:endParaRPr lang="en-US"/>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a:p>
        </p:txBody>
      </p:sp>
    </p:spTree>
    <p:extLst>
      <p:ext uri="{BB962C8B-B14F-4D97-AF65-F5344CB8AC3E}">
        <p14:creationId xmlns:p14="http://schemas.microsoft.com/office/powerpoint/2010/main" val="8764909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34222416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13</a:t>
            </a:fld>
            <a:endParaRPr lang="en-US"/>
          </a:p>
        </p:txBody>
      </p:sp>
    </p:spTree>
    <p:extLst>
      <p:ext uri="{BB962C8B-B14F-4D97-AF65-F5344CB8AC3E}">
        <p14:creationId xmlns:p14="http://schemas.microsoft.com/office/powerpoint/2010/main" val="5416038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April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HP Enterprise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April 2017</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April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April 2017</a:t>
            </a:r>
            <a:endParaRPr lang="en-GB"/>
          </a:p>
        </p:txBody>
      </p:sp>
      <p:sp>
        <p:nvSpPr>
          <p:cNvPr id="6" name="Footer Placeholder 5"/>
          <p:cNvSpPr>
            <a:spLocks noGrp="1"/>
          </p:cNvSpPr>
          <p:nvPr>
            <p:ph type="ftr" idx="11"/>
          </p:nvPr>
        </p:nvSpPr>
        <p:spPr/>
        <p:txBody>
          <a:bodyPr/>
          <a:lstStyle>
            <a:lvl1pPr>
              <a:defRPr/>
            </a:lvl1pPr>
          </a:lstStyle>
          <a:p>
            <a:r>
              <a:rPr lang="en-GB"/>
              <a:t>Rich Kennedy, HP Enterprise</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April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Rich Kennedy, HP Enterprise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April 2017</a:t>
            </a:r>
            <a:endParaRPr lang="en-GB"/>
          </a:p>
        </p:txBody>
      </p:sp>
      <p:sp>
        <p:nvSpPr>
          <p:cNvPr id="4" name="Footer Placeholder 3"/>
          <p:cNvSpPr>
            <a:spLocks noGrp="1"/>
          </p:cNvSpPr>
          <p:nvPr>
            <p:ph type="ftr" idx="11"/>
          </p:nvPr>
        </p:nvSpPr>
        <p:spPr/>
        <p:txBody>
          <a:bodyPr/>
          <a:lstStyle>
            <a:lvl1pPr>
              <a:defRPr/>
            </a:lvl1pPr>
          </a:lstStyle>
          <a:p>
            <a:r>
              <a:rPr lang="en-GB"/>
              <a:t>Rich Kennedy, HP Enterprise</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April 2017</a:t>
            </a:r>
            <a:endParaRPr lang="en-GB"/>
          </a:p>
        </p:txBody>
      </p:sp>
      <p:sp>
        <p:nvSpPr>
          <p:cNvPr id="3" name="Footer Placeholder 2"/>
          <p:cNvSpPr>
            <a:spLocks noGrp="1"/>
          </p:cNvSpPr>
          <p:nvPr>
            <p:ph type="ftr" idx="11"/>
          </p:nvPr>
        </p:nvSpPr>
        <p:spPr/>
        <p:txBody>
          <a:bodyPr/>
          <a:lstStyle>
            <a:lvl1pPr>
              <a:defRPr/>
            </a:lvl1pPr>
          </a:lstStyle>
          <a:p>
            <a:r>
              <a:rPr lang="en-GB"/>
              <a:t>Rich Kennedy, HP Enterprise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April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April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April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HP Enterprise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802.18-17/0066r1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www.ieee.org/portal/cms_docs/about/CoE_poster.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www.regulations.gov/docket?D=NHTSA-2016-0126"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April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Rich Kennedy, HP Enterprise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April 20</a:t>
            </a:r>
            <a:r>
              <a:rPr lang="en-US" baseline="30000" dirty="0">
                <a:latin typeface="Times New Roman" charset="0"/>
              </a:rPr>
              <a:t>th</a:t>
            </a:r>
            <a:r>
              <a:rPr lang="en-US" dirty="0">
                <a:latin typeface="Times New Roman" charset="0"/>
              </a:rPr>
              <a:t> Teleconference Agenda</a:t>
            </a:r>
            <a:endParaRPr lang="en-GB" dirty="0"/>
          </a:p>
        </p:txBody>
      </p:sp>
      <p:sp>
        <p:nvSpPr>
          <p:cNvPr id="3074" name="Rectangle 2"/>
          <p:cNvSpPr>
            <a:spLocks noGrp="1" noChangeArrowheads="1"/>
          </p:cNvSpPr>
          <p:nvPr>
            <p:ph type="body" idx="1"/>
          </p:nvPr>
        </p:nvSpPr>
        <p:spPr>
          <a:xfrm>
            <a:off x="685800" y="1889125"/>
            <a:ext cx="7772400" cy="7016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2017-04-20</a:t>
            </a:r>
          </a:p>
        </p:txBody>
      </p:sp>
      <p:graphicFrame>
        <p:nvGraphicFramePr>
          <p:cNvPr id="3075" name="Object 3"/>
          <p:cNvGraphicFramePr>
            <a:graphicFrameLocks noChangeAspect="1"/>
          </p:cNvGraphicFramePr>
          <p:nvPr>
            <p:extLst>
              <p:ext uri="{D42A27DB-BD31-4B8C-83A1-F6EECF244321}">
                <p14:modId xmlns:p14="http://schemas.microsoft.com/office/powerpoint/2010/main" val="670041994"/>
              </p:ext>
            </p:extLst>
          </p:nvPr>
        </p:nvGraphicFramePr>
        <p:xfrm>
          <a:off x="518319" y="3609975"/>
          <a:ext cx="8107362" cy="2486025"/>
        </p:xfrm>
        <a:graphic>
          <a:graphicData uri="http://schemas.openxmlformats.org/presentationml/2006/ole">
            <mc:AlternateContent xmlns:mc="http://schemas.openxmlformats.org/markup-compatibility/2006">
              <mc:Choice xmlns:v="urn:schemas-microsoft-com:vml" Requires="v">
                <p:oleObj spid="_x0000_s3261" name="Document" r:id="rId4" imgW="8253180" imgH="2531134" progId="Word.Document.8">
                  <p:embed/>
                </p:oleObj>
              </mc:Choice>
              <mc:Fallback>
                <p:oleObj name="Document" r:id="rId4" imgW="8253180" imgH="2531134" progId="Word.Document.8">
                  <p:embed/>
                  <p:pic>
                    <p:nvPicPr>
                      <p:cNvPr id="0" name="Picture 3"/>
                      <p:cNvPicPr>
                        <a:picLocks noChangeAspect="1" noChangeArrowheads="1"/>
                      </p:cNvPicPr>
                      <p:nvPr/>
                    </p:nvPicPr>
                    <p:blipFill>
                      <a:blip r:embed="rId5"/>
                      <a:srcRect/>
                      <a:stretch>
                        <a:fillRect/>
                      </a:stretch>
                    </p:blipFill>
                    <p:spPr bwMode="auto">
                      <a:xfrm>
                        <a:off x="518319" y="3609975"/>
                        <a:ext cx="8107362" cy="24860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ETSI ERM TG11 #50 Report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EN 300 328 v2.1.6</a:t>
            </a:r>
          </a:p>
          <a:p>
            <a:pPr lvl="1">
              <a:buFont typeface="Arial" panose="020B0604020202020204" pitchFamily="34" charset="0"/>
              <a:buChar char="•"/>
            </a:pPr>
            <a:r>
              <a:rPr lang="en-US" dirty="0"/>
              <a:t>Multiple proposals for 2</a:t>
            </a:r>
            <a:r>
              <a:rPr lang="en-US" baseline="30000" dirty="0"/>
              <a:t>nd</a:t>
            </a:r>
            <a:r>
              <a:rPr lang="en-US" dirty="0"/>
              <a:t> generation of Receiver Requirements</a:t>
            </a:r>
          </a:p>
          <a:p>
            <a:pPr lvl="1">
              <a:buFont typeface="Arial" panose="020B0604020202020204" pitchFamily="34" charset="0"/>
              <a:buChar char="•"/>
            </a:pPr>
            <a:r>
              <a:rPr lang="en-US" dirty="0"/>
              <a:t>Ofcom proposes blocking levels beyond WFA recommendations, which were based on legacy equipment</a:t>
            </a:r>
          </a:p>
          <a:p>
            <a:pPr lvl="2">
              <a:buFont typeface="Arial" panose="020B0604020202020204" pitchFamily="34" charset="0"/>
              <a:buChar char="•"/>
            </a:pPr>
            <a:r>
              <a:rPr lang="en-US" dirty="0"/>
              <a:t>If accepted will require better, more expensive filtering</a:t>
            </a:r>
          </a:p>
          <a:p>
            <a:pPr lvl="2">
              <a:buFont typeface="Arial" panose="020B0604020202020204" pitchFamily="34" charset="0"/>
              <a:buChar char="•"/>
            </a:pPr>
            <a:r>
              <a:rPr lang="en-US" dirty="0"/>
              <a:t>Small Medical devices and hearing aids cannot comply</a:t>
            </a:r>
          </a:p>
          <a:p>
            <a:pPr lvl="1">
              <a:buFont typeface="Arial" panose="020B0604020202020204" pitchFamily="34" charset="0"/>
              <a:buChar char="•"/>
            </a:pPr>
            <a:r>
              <a:rPr lang="en-US" dirty="0"/>
              <a:t>Plan to resolve at June meting</a:t>
            </a:r>
          </a:p>
          <a:p>
            <a:pPr>
              <a:buFont typeface="Arial" panose="020B0604020202020204" pitchFamily="34" charset="0"/>
              <a:buChar char="•"/>
            </a:pPr>
            <a:r>
              <a:rPr lang="en-US" dirty="0"/>
              <a:t>Upcoming meetings:</a:t>
            </a:r>
          </a:p>
          <a:p>
            <a:pPr lvl="1">
              <a:buFont typeface="Arial" panose="020B0604020202020204" pitchFamily="34" charset="0"/>
              <a:buChar char="•"/>
            </a:pPr>
            <a:r>
              <a:rPr lang="en-US" dirty="0"/>
              <a:t>#51 – June 12-14, 2017</a:t>
            </a:r>
          </a:p>
          <a:p>
            <a:pPr lvl="1">
              <a:buFont typeface="Arial" panose="020B0604020202020204" pitchFamily="34" charset="0"/>
              <a:buChar char="•"/>
            </a:pPr>
            <a:r>
              <a:rPr lang="en-US" dirty="0"/>
              <a:t>#52 – September 19-22, 2017</a:t>
            </a:r>
          </a:p>
          <a:p>
            <a:pPr lvl="1">
              <a:buFont typeface="Arial" panose="020B0604020202020204" pitchFamily="34" charset="0"/>
              <a:buChar char="•"/>
            </a:pPr>
            <a:r>
              <a:rPr lang="en-US" dirty="0"/>
              <a:t>#53 – November 6-9. 2017</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Rich Kennedy, HP Enterprise</a:t>
            </a:r>
            <a:endParaRPr lang="en-GB" dirty="0"/>
          </a:p>
        </p:txBody>
      </p:sp>
      <p:sp>
        <p:nvSpPr>
          <p:cNvPr id="6" name="Date Placeholder 5"/>
          <p:cNvSpPr>
            <a:spLocks noGrp="1"/>
          </p:cNvSpPr>
          <p:nvPr>
            <p:ph type="dt" idx="15"/>
          </p:nvPr>
        </p:nvSpPr>
        <p:spPr/>
        <p:txBody>
          <a:bodyPr/>
          <a:lstStyle/>
          <a:p>
            <a:r>
              <a:rPr lang="en-US"/>
              <a:t>April 2017</a:t>
            </a:r>
            <a:endParaRPr lang="en-GB" dirty="0"/>
          </a:p>
        </p:txBody>
      </p:sp>
    </p:spTree>
    <p:extLst>
      <p:ext uri="{BB962C8B-B14F-4D97-AF65-F5344CB8AC3E}">
        <p14:creationId xmlns:p14="http://schemas.microsoft.com/office/powerpoint/2010/main" val="4813906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ETSI TC BRAN #93 Report</a:t>
            </a:r>
          </a:p>
        </p:txBody>
      </p:sp>
      <p:sp>
        <p:nvSpPr>
          <p:cNvPr id="3" name="Content Placeholder 2"/>
          <p:cNvSpPr>
            <a:spLocks noGrp="1"/>
          </p:cNvSpPr>
          <p:nvPr>
            <p:ph idx="1"/>
          </p:nvPr>
        </p:nvSpPr>
        <p:spPr/>
        <p:txBody>
          <a:bodyPr/>
          <a:lstStyle/>
          <a:p>
            <a:r>
              <a:rPr lang="en-US" sz="1800" dirty="0"/>
              <a:t>EN 301 893 (5 GHz)</a:t>
            </a:r>
          </a:p>
          <a:p>
            <a:pPr lvl="1"/>
            <a:r>
              <a:rPr lang="en-US" sz="1600" dirty="0"/>
              <a:t>Prepared “Background information on the proposed solution for EN 301 893”</a:t>
            </a:r>
          </a:p>
          <a:p>
            <a:pPr lvl="2"/>
            <a:r>
              <a:rPr lang="en-US" sz="1600" dirty="0"/>
              <a:t>Primarily for April 20</a:t>
            </a:r>
            <a:r>
              <a:rPr lang="en-US" sz="1600" baseline="30000" dirty="0"/>
              <a:t>th</a:t>
            </a:r>
            <a:r>
              <a:rPr lang="en-US" sz="1600" dirty="0"/>
              <a:t> meeting with the EC</a:t>
            </a:r>
          </a:p>
          <a:p>
            <a:pPr lvl="2"/>
            <a:r>
              <a:rPr lang="en-US" sz="1600" dirty="0"/>
              <a:t>Keep v1.8.1 in the OJEU</a:t>
            </a:r>
          </a:p>
          <a:p>
            <a:pPr lvl="2"/>
            <a:r>
              <a:rPr lang="en-US" sz="1600" dirty="0"/>
              <a:t>Publish v2.1.1 prior to June 12</a:t>
            </a:r>
            <a:r>
              <a:rPr lang="en-US" sz="1600" baseline="30000" dirty="0"/>
              <a:t>th </a:t>
            </a:r>
          </a:p>
          <a:p>
            <a:pPr lvl="2"/>
            <a:r>
              <a:rPr lang="en-US" sz="1600" dirty="0"/>
              <a:t>Include note that must also meet the Receiver Requirements from v2.1.1</a:t>
            </a:r>
          </a:p>
          <a:p>
            <a:r>
              <a:rPr lang="en-US" sz="1800" dirty="0"/>
              <a:t>EN 302 567 (60 GHz)</a:t>
            </a:r>
          </a:p>
          <a:p>
            <a:pPr lvl="1"/>
            <a:r>
              <a:rPr lang="en-US" sz="1600" dirty="0"/>
              <a:t>Completed ENAP just prior to this meeting</a:t>
            </a:r>
          </a:p>
          <a:p>
            <a:pPr lvl="1"/>
            <a:r>
              <a:rPr lang="en-US" sz="1600" dirty="0"/>
              <a:t>Reviewed and resolved comments</a:t>
            </a:r>
          </a:p>
          <a:p>
            <a:pPr lvl="1"/>
            <a:r>
              <a:rPr lang="en-US" sz="1600" dirty="0"/>
              <a:t>Approved for National Body vote</a:t>
            </a:r>
          </a:p>
          <a:p>
            <a:r>
              <a:rPr lang="en-US" sz="1800" dirty="0"/>
              <a:t>EN 301 598 (TVWS)</a:t>
            </a:r>
          </a:p>
          <a:p>
            <a:pPr lvl="1"/>
            <a:r>
              <a:rPr lang="en-US" sz="1600" dirty="0"/>
              <a:t>Reviewed and prepared for ENAP</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Rich Kennedy, HP Enterprise</a:t>
            </a:r>
            <a:endParaRPr lang="en-GB" dirty="0"/>
          </a:p>
        </p:txBody>
      </p:sp>
      <p:sp>
        <p:nvSpPr>
          <p:cNvPr id="6" name="Date Placeholder 5"/>
          <p:cNvSpPr>
            <a:spLocks noGrp="1"/>
          </p:cNvSpPr>
          <p:nvPr>
            <p:ph type="dt" idx="15"/>
          </p:nvPr>
        </p:nvSpPr>
        <p:spPr/>
        <p:txBody>
          <a:bodyPr/>
          <a:lstStyle/>
          <a:p>
            <a:r>
              <a:rPr lang="en-US"/>
              <a:t>April 2017</a:t>
            </a:r>
            <a:endParaRPr lang="en-GB" dirty="0"/>
          </a:p>
        </p:txBody>
      </p:sp>
    </p:spTree>
    <p:extLst>
      <p:ext uri="{BB962C8B-B14F-4D97-AF65-F5344CB8AC3E}">
        <p14:creationId xmlns:p14="http://schemas.microsoft.com/office/powerpoint/2010/main" val="20169399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ETSI TC BRAN #93 Report [2]</a:t>
            </a:r>
          </a:p>
        </p:txBody>
      </p:sp>
      <p:sp>
        <p:nvSpPr>
          <p:cNvPr id="3" name="Content Placeholder 2"/>
          <p:cNvSpPr>
            <a:spLocks noGrp="1"/>
          </p:cNvSpPr>
          <p:nvPr>
            <p:ph idx="1"/>
          </p:nvPr>
        </p:nvSpPr>
        <p:spPr>
          <a:xfrm>
            <a:off x="685800" y="1981200"/>
            <a:ext cx="7770813" cy="4494213"/>
          </a:xfrm>
        </p:spPr>
        <p:txBody>
          <a:bodyPr/>
          <a:lstStyle/>
          <a:p>
            <a:pPr>
              <a:buFont typeface="Arial" panose="020B0604020202020204" pitchFamily="34" charset="0"/>
              <a:buChar char="•"/>
            </a:pPr>
            <a:r>
              <a:rPr lang="en-US" sz="1800" dirty="0"/>
              <a:t>6 GHz </a:t>
            </a:r>
            <a:r>
              <a:rPr lang="en-US" sz="1800" dirty="0" err="1"/>
              <a:t>SRdoc</a:t>
            </a:r>
            <a:endParaRPr lang="en-US" sz="1800" dirty="0"/>
          </a:p>
          <a:p>
            <a:pPr lvl="1">
              <a:buFont typeface="Arial" panose="020B0604020202020204" pitchFamily="34" charset="0"/>
              <a:buChar char="•"/>
            </a:pPr>
            <a:r>
              <a:rPr lang="en-US" sz="1600" dirty="0"/>
              <a:t>Reviewed approach to developing the document</a:t>
            </a:r>
          </a:p>
          <a:p>
            <a:pPr lvl="1">
              <a:buFont typeface="Arial" panose="020B0604020202020204" pitchFamily="34" charset="0"/>
              <a:buChar char="•"/>
            </a:pPr>
            <a:r>
              <a:rPr lang="en-US" sz="1600" dirty="0"/>
              <a:t>Received commitments for assistance from UK administration</a:t>
            </a:r>
          </a:p>
          <a:p>
            <a:pPr lvl="1">
              <a:buFont typeface="Arial" panose="020B0604020202020204" pitchFamily="34" charset="0"/>
              <a:buChar char="•"/>
            </a:pPr>
            <a:r>
              <a:rPr lang="en-US" sz="1600" dirty="0"/>
              <a:t>Planned for draft in July</a:t>
            </a:r>
          </a:p>
          <a:p>
            <a:pPr>
              <a:buFont typeface="Arial" panose="020B0604020202020204" pitchFamily="34" charset="0"/>
              <a:buChar char="•"/>
            </a:pPr>
            <a:r>
              <a:rPr lang="en-US" sz="1800" dirty="0"/>
              <a:t>TR 103 319 (sharing with ITS/Road Tolling)</a:t>
            </a:r>
          </a:p>
          <a:p>
            <a:pPr lvl="1">
              <a:buFont typeface="Arial" panose="020B0604020202020204" pitchFamily="34" charset="0"/>
              <a:buChar char="•"/>
            </a:pPr>
            <a:r>
              <a:rPr lang="en-US" sz="1600" dirty="0"/>
              <a:t>Continued editing (delaying?)</a:t>
            </a:r>
          </a:p>
          <a:p>
            <a:pPr lvl="1">
              <a:buFont typeface="Arial" panose="020B0604020202020204" pitchFamily="34" charset="0"/>
              <a:buChar char="•"/>
            </a:pPr>
            <a:r>
              <a:rPr lang="en-US" sz="1600" dirty="0"/>
              <a:t>Two additional teleconferences to complete the work prior to CPG PT-D meeting</a:t>
            </a:r>
            <a:endParaRPr lang="en-US" sz="1800" dirty="0"/>
          </a:p>
          <a:p>
            <a:pPr>
              <a:buFont typeface="Arial" panose="020B0604020202020204" pitchFamily="34" charset="0"/>
              <a:buChar char="•"/>
            </a:pPr>
            <a:r>
              <a:rPr lang="en-US" sz="1800" dirty="0"/>
              <a:t>Other</a:t>
            </a:r>
          </a:p>
          <a:p>
            <a:pPr lvl="1">
              <a:buFont typeface="Arial" panose="020B0604020202020204" pitchFamily="34" charset="0"/>
              <a:buChar char="•"/>
            </a:pPr>
            <a:r>
              <a:rPr lang="en-US" sz="1600" dirty="0"/>
              <a:t>Approved HS for DA2GC with Beamforming Antennas</a:t>
            </a:r>
          </a:p>
          <a:p>
            <a:pPr lvl="1">
              <a:buFont typeface="Arial" panose="020B0604020202020204" pitchFamily="34" charset="0"/>
              <a:buChar char="•"/>
            </a:pPr>
            <a:r>
              <a:rPr lang="en-US" sz="1600" dirty="0"/>
              <a:t>Discussion of TR 103 494 “Central coordination of 5 GHz RLANs”</a:t>
            </a:r>
          </a:p>
          <a:p>
            <a:pPr>
              <a:buFont typeface="Arial" panose="020B0604020202020204" pitchFamily="34" charset="0"/>
              <a:buChar char="•"/>
            </a:pPr>
            <a:r>
              <a:rPr lang="en-US" sz="1800" dirty="0"/>
              <a:t>Upcoming meetings:</a:t>
            </a:r>
          </a:p>
          <a:p>
            <a:pPr lvl="1">
              <a:buFont typeface="Arial" panose="020B0604020202020204" pitchFamily="34" charset="0"/>
              <a:buChar char="•"/>
            </a:pPr>
            <a:r>
              <a:rPr lang="en-US" sz="1600" dirty="0"/>
              <a:t>#94 – July 3-7, 2017</a:t>
            </a:r>
          </a:p>
          <a:p>
            <a:pPr lvl="1">
              <a:buFont typeface="Arial" panose="020B0604020202020204" pitchFamily="34" charset="0"/>
              <a:buChar char="•"/>
            </a:pPr>
            <a:r>
              <a:rPr lang="en-US" sz="1600" dirty="0"/>
              <a:t>#95 – September 4-7, 2017</a:t>
            </a:r>
          </a:p>
          <a:p>
            <a:pPr lvl="1">
              <a:buFont typeface="Arial" panose="020B0604020202020204" pitchFamily="34" charset="0"/>
              <a:buChar char="•"/>
            </a:pPr>
            <a:r>
              <a:rPr lang="en-US" sz="1600" dirty="0"/>
              <a:t>#96 – December 4-7, 2017</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Rich Kennedy, HP Enterprise</a:t>
            </a:r>
            <a:endParaRPr lang="en-GB" dirty="0"/>
          </a:p>
        </p:txBody>
      </p:sp>
      <p:sp>
        <p:nvSpPr>
          <p:cNvPr id="6" name="Date Placeholder 5"/>
          <p:cNvSpPr>
            <a:spLocks noGrp="1"/>
          </p:cNvSpPr>
          <p:nvPr>
            <p:ph type="dt" idx="15"/>
          </p:nvPr>
        </p:nvSpPr>
        <p:spPr/>
        <p:txBody>
          <a:bodyPr/>
          <a:lstStyle/>
          <a:p>
            <a:r>
              <a:rPr lang="en-US"/>
              <a:t>April 2017</a:t>
            </a:r>
            <a:endParaRPr lang="en-GB" dirty="0"/>
          </a:p>
        </p:txBody>
      </p:sp>
    </p:spTree>
    <p:extLst>
      <p:ext uri="{BB962C8B-B14F-4D97-AF65-F5344CB8AC3E}">
        <p14:creationId xmlns:p14="http://schemas.microsoft.com/office/powerpoint/2010/main" val="41279349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sz="4000" dirty="0"/>
              <a:t>Actions [Required]</a:t>
            </a:r>
          </a:p>
        </p:txBody>
      </p:sp>
      <p:sp>
        <p:nvSpPr>
          <p:cNvPr id="18435" name="Subtitle 7"/>
          <p:cNvSpPr>
            <a:spLocks noGrp="1"/>
          </p:cNvSpPr>
          <p:nvPr>
            <p:ph type="subTitle" idx="1"/>
          </p:nvPr>
        </p:nvSpPr>
        <p:spPr>
          <a:xfrm>
            <a:off x="1371600" y="3505200"/>
            <a:ext cx="6400800" cy="2743200"/>
          </a:xfrm>
        </p:spPr>
        <p:txBody>
          <a:bodyPr/>
          <a:lstStyle/>
          <a:p>
            <a:endParaRPr lang="en-US" altLang="en-US" sz="2000" dirty="0"/>
          </a:p>
        </p:txBody>
      </p:sp>
      <p:sp>
        <p:nvSpPr>
          <p:cNvPr id="4" name="Date Placeholder 3"/>
          <p:cNvSpPr>
            <a:spLocks noGrp="1"/>
          </p:cNvSpPr>
          <p:nvPr>
            <p:ph type="dt" sz="quarter" idx="10"/>
          </p:nvPr>
        </p:nvSpPr>
        <p:spPr/>
        <p:txBody>
          <a:bodyPr/>
          <a:lstStyle/>
          <a:p>
            <a:pPr>
              <a:defRPr/>
            </a:pPr>
            <a:r>
              <a:rPr lang="en-US"/>
              <a:t>April 2017</a:t>
            </a:r>
          </a:p>
        </p:txBody>
      </p:sp>
      <p:sp>
        <p:nvSpPr>
          <p:cNvPr id="5" name="Footer Placeholder 4"/>
          <p:cNvSpPr>
            <a:spLocks noGrp="1"/>
          </p:cNvSpPr>
          <p:nvPr>
            <p:ph type="ftr" sz="quarter" idx="11"/>
          </p:nvPr>
        </p:nvSpPr>
        <p:spPr/>
        <p:txBody>
          <a:bodyPr/>
          <a:lstStyle/>
          <a:p>
            <a:pPr>
              <a:defRPr/>
            </a:pPr>
            <a:r>
              <a:rPr lang="en-US"/>
              <a:t>Rich Kennedy, HP Enterprise</a:t>
            </a:r>
          </a:p>
        </p:txBody>
      </p:sp>
      <p:sp>
        <p:nvSpPr>
          <p:cNvPr id="2" name="Slide Number Placeholder 1"/>
          <p:cNvSpPr>
            <a:spLocks noGrp="1"/>
          </p:cNvSpPr>
          <p:nvPr>
            <p:ph type="sldNum" idx="12"/>
          </p:nvPr>
        </p:nvSpPr>
        <p:spPr/>
        <p:txBody>
          <a:bodyPr/>
          <a:lstStyle/>
          <a:p>
            <a:r>
              <a:rPr lang="en-GB"/>
              <a:t>Slide </a:t>
            </a:r>
            <a:fld id="{DE40C9FC-4879-4F20-9ECA-A574A90476B7}" type="slidenum">
              <a:rPr lang="en-GB" smtClean="0"/>
              <a:pPr/>
              <a:t>13</a:t>
            </a:fld>
            <a:endParaRPr lang="en-GB"/>
          </a:p>
        </p:txBody>
      </p:sp>
    </p:spTree>
    <p:extLst>
      <p:ext uri="{BB962C8B-B14F-4D97-AF65-F5344CB8AC3E}">
        <p14:creationId xmlns:p14="http://schemas.microsoft.com/office/powerpoint/2010/main" val="19425677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Any Other Business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Watch for a call in update starting next week.</a:t>
            </a:r>
          </a:p>
          <a:p>
            <a:pPr lvl="1">
              <a:buFont typeface="Arial" panose="020B0604020202020204" pitchFamily="34" charset="0"/>
              <a:buChar char="•"/>
            </a:pPr>
            <a:r>
              <a:rPr lang="en-US" dirty="0"/>
              <a:t>See 18-16/0038r04</a:t>
            </a:r>
          </a:p>
          <a:p>
            <a:pPr>
              <a:buFont typeface="Arial" panose="020B0604020202020204" pitchFamily="34" charset="0"/>
              <a:buChar char="•"/>
            </a:pPr>
            <a:r>
              <a:rPr lang="en-US" dirty="0"/>
              <a:t>Next meeting: </a:t>
            </a:r>
            <a:r>
              <a:rPr lang="en-US" b="0" dirty="0"/>
              <a:t>April 27, 2017 at 2:30pm EDT</a:t>
            </a:r>
          </a:p>
          <a:p>
            <a:pPr>
              <a:buFont typeface="Arial" panose="020B0604020202020204" pitchFamily="34" charset="0"/>
              <a:buChar char="•"/>
            </a:pPr>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b="0" dirty="0"/>
          </a:p>
        </p:txBody>
      </p:sp>
      <p:sp>
        <p:nvSpPr>
          <p:cNvPr id="4" name="Date Placeholder 3"/>
          <p:cNvSpPr>
            <a:spLocks noGrp="1"/>
          </p:cNvSpPr>
          <p:nvPr>
            <p:ph type="dt" sz="half" idx="4294967295"/>
          </p:nvPr>
        </p:nvSpPr>
        <p:spPr>
          <a:xfrm>
            <a:off x="696912" y="333375"/>
            <a:ext cx="1589087" cy="276225"/>
          </a:xfrm>
          <a:prstGeom prst="rect">
            <a:avLst/>
          </a:prstGeom>
        </p:spPr>
        <p:txBody>
          <a:bodyPr/>
          <a:lstStyle/>
          <a:p>
            <a:pPr>
              <a:defRPr/>
            </a:pPr>
            <a:r>
              <a:rPr lang="en-US"/>
              <a:t>April 2017</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7" name="Footer Placeholder 6"/>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22948288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US" sz="4000" dirty="0">
                <a:latin typeface="Times New Roman" charset="0"/>
              </a:rPr>
              <a:t>Agenda</a:t>
            </a:r>
          </a:p>
        </p:txBody>
      </p:sp>
      <p:sp>
        <p:nvSpPr>
          <p:cNvPr id="31746" name="Content Placeholder 2"/>
          <p:cNvSpPr>
            <a:spLocks noGrp="1"/>
          </p:cNvSpPr>
          <p:nvPr>
            <p:ph idx="1"/>
          </p:nvPr>
        </p:nvSpPr>
        <p:spPr>
          <a:xfrm>
            <a:off x="685800" y="2057398"/>
            <a:ext cx="7772400" cy="4114800"/>
          </a:xfrm>
        </p:spPr>
        <p:txBody>
          <a:bodyPr/>
          <a:lstStyle/>
          <a:p>
            <a:pPr>
              <a:buFont typeface="Arial" panose="020B0604020202020204" pitchFamily="34" charset="0"/>
              <a:buChar char="•"/>
            </a:pPr>
            <a:r>
              <a:rPr lang="en-US" altLang="en-US" dirty="0"/>
              <a:t>Approve the agenda</a:t>
            </a:r>
          </a:p>
          <a:p>
            <a:pPr>
              <a:buFont typeface="Arial" panose="020B0604020202020204" pitchFamily="34" charset="0"/>
              <a:buChar char="•"/>
            </a:pPr>
            <a:r>
              <a:rPr lang="en-US" altLang="en-US" dirty="0"/>
              <a:t>Discussion items</a:t>
            </a:r>
          </a:p>
          <a:p>
            <a:pPr lvl="1">
              <a:buFont typeface="Arial" panose="020B0604020202020204" pitchFamily="34" charset="0"/>
              <a:buChar char="•"/>
            </a:pPr>
            <a:r>
              <a:rPr lang="en-US" altLang="en-US" dirty="0"/>
              <a:t>Regulatory work in progress</a:t>
            </a:r>
          </a:p>
          <a:p>
            <a:pPr lvl="1">
              <a:buFont typeface="Arial" panose="020B0604020202020204" pitchFamily="34" charset="0"/>
              <a:buChar char="•"/>
            </a:pPr>
            <a:r>
              <a:rPr lang="en-US" altLang="en-US" dirty="0"/>
              <a:t>Status of completed work</a:t>
            </a:r>
          </a:p>
          <a:p>
            <a:pPr lvl="1">
              <a:buFont typeface="Arial" panose="020B0604020202020204" pitchFamily="34" charset="0"/>
              <a:buChar char="•"/>
            </a:pPr>
            <a:r>
              <a:rPr lang="en-US" altLang="en-US" dirty="0"/>
              <a:t>ETSI ERM TG11 #</a:t>
            </a:r>
            <a:r>
              <a:rPr lang="en-US" altLang="en-US"/>
              <a:t>50 Report</a:t>
            </a:r>
            <a:endParaRPr lang="en-US" altLang="en-US" dirty="0"/>
          </a:p>
          <a:p>
            <a:pPr lvl="1">
              <a:buFont typeface="Arial" panose="020B0604020202020204" pitchFamily="34" charset="0"/>
              <a:buChar char="•"/>
            </a:pPr>
            <a:r>
              <a:rPr lang="en-US" altLang="en-US" dirty="0"/>
              <a:t>ETSI TC BRAN #93 Report</a:t>
            </a:r>
          </a:p>
          <a:p>
            <a:pPr>
              <a:buFont typeface="Arial" panose="020B0604020202020204" pitchFamily="34" charset="0"/>
              <a:buChar char="•"/>
            </a:pPr>
            <a:r>
              <a:rPr lang="en-US" altLang="en-US" dirty="0"/>
              <a:t>Actions required</a:t>
            </a:r>
          </a:p>
          <a:p>
            <a:pPr lvl="1">
              <a:buFont typeface="Arial" panose="020B0604020202020204" pitchFamily="34" charset="0"/>
              <a:buChar char="•"/>
            </a:pPr>
            <a:r>
              <a:rPr lang="en-US" altLang="en-US" dirty="0"/>
              <a:t>Ofcom 5.8 GHz proposal</a:t>
            </a:r>
          </a:p>
          <a:p>
            <a:pPr>
              <a:buFont typeface="Arial" panose="020B0604020202020204" pitchFamily="34" charset="0"/>
              <a:buChar char="•"/>
            </a:pPr>
            <a:r>
              <a:rPr lang="en-US" altLang="en-US" dirty="0"/>
              <a:t>AOB and Adjourn</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a:t>April 2017</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p:txBody>
          <a:bodyPr/>
          <a:lstStyle/>
          <a:p>
            <a:r>
              <a:rPr lang="en-GB" dirty="0"/>
              <a:t>Rich Kennedy, HP Enterprise</a:t>
            </a:r>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Tree>
    <p:extLst>
      <p:ext uri="{BB962C8B-B14F-4D97-AF65-F5344CB8AC3E}">
        <p14:creationId xmlns:p14="http://schemas.microsoft.com/office/powerpoint/2010/main" val="19471039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eaLnBrk="1" hangingPunct="1"/>
            <a:r>
              <a:rPr lang="en-US" sz="4000" dirty="0">
                <a:latin typeface="Times New Roman" charset="0"/>
              </a:rPr>
              <a:t>Administrative Items</a:t>
            </a:r>
          </a:p>
        </p:txBody>
      </p:sp>
      <p:sp>
        <p:nvSpPr>
          <p:cNvPr id="5123" name="Content Placeholder 2"/>
          <p:cNvSpPr>
            <a:spLocks noGrp="1"/>
          </p:cNvSpPr>
          <p:nvPr>
            <p:ph idx="1"/>
          </p:nvPr>
        </p:nvSpPr>
        <p:spPr>
          <a:xfrm>
            <a:off x="685800" y="2057400"/>
            <a:ext cx="7772400" cy="4114800"/>
          </a:xfrm>
        </p:spPr>
        <p:txBody>
          <a:bodyPr/>
          <a:lstStyle/>
          <a:p>
            <a:pPr eaLnBrk="1" hangingPunct="1">
              <a:defRPr/>
            </a:pPr>
            <a:r>
              <a:rPr lang="en-US" sz="2000" dirty="0">
                <a:ea typeface="+mn-ea"/>
                <a:cs typeface="+mn-cs"/>
              </a:rPr>
              <a:t>Required notices</a:t>
            </a:r>
          </a:p>
          <a:p>
            <a:pPr lvl="1">
              <a:defRPr/>
            </a:pPr>
            <a:r>
              <a:rPr lang="en-US" sz="1800" kern="1600" spc="-100" dirty="0"/>
              <a:t>Affiliation FAQ - </a:t>
            </a:r>
            <a:r>
              <a:rPr lang="en-US" sz="1800" u="sng" kern="1600" spc="-100" dirty="0">
                <a:hlinkClick r:id="rId2"/>
              </a:rPr>
              <a:t>http://standards.ieee.org/faqs/affiliationFAQ.html</a:t>
            </a:r>
            <a:endParaRPr lang="en-US" sz="1800" kern="1600" spc="-100" dirty="0"/>
          </a:p>
          <a:p>
            <a:pPr lvl="1">
              <a:defRPr/>
            </a:pPr>
            <a:r>
              <a:rPr lang="en-US" sz="1800" kern="1600" spc="-100" dirty="0"/>
              <a:t>Anti-Trust FAQ - </a:t>
            </a:r>
            <a:r>
              <a:rPr lang="en-US" sz="1800" u="sng" kern="1600" spc="-100" dirty="0">
                <a:hlinkClick r:id="rId3"/>
              </a:rPr>
              <a:t>http://standards.ieee.org/resources/antitrust-guidelines.pdf</a:t>
            </a:r>
            <a:endParaRPr lang="en-US" sz="1800" kern="1600" spc="-100" dirty="0"/>
          </a:p>
          <a:p>
            <a:pPr lvl="1">
              <a:defRPr/>
            </a:pPr>
            <a:r>
              <a:rPr lang="en-US" sz="1800" kern="1600" spc="-100" dirty="0"/>
              <a:t>Ethics - </a:t>
            </a:r>
            <a:r>
              <a:rPr lang="en-US" sz="1800" u="sng" kern="1600" spc="-100" dirty="0">
                <a:hlinkClick r:id="rId4"/>
              </a:rPr>
              <a:t>http://www.ieee.org/portal/cms_docs/about/CoE_poster.pdf</a:t>
            </a:r>
            <a:endParaRPr lang="en-US" sz="1800" kern="1600" spc="-100" dirty="0"/>
          </a:p>
          <a:p>
            <a:pPr lvl="1">
              <a:defRPr/>
            </a:pPr>
            <a:r>
              <a:rPr lang="en-US" sz="1800" kern="1600" spc="-100" dirty="0"/>
              <a:t>IEEE 802 WG Policies and Procedures - </a:t>
            </a:r>
            <a:r>
              <a:rPr lang="en-US" sz="1800" u="sng" kern="1600" spc="-100" dirty="0">
                <a:hlinkClick r:id="rId5"/>
              </a:rPr>
              <a:t>http://www.ieee802.org/devdocs.shtml</a:t>
            </a:r>
            <a:r>
              <a:rPr lang="en-US" sz="1800" u="sng" kern="1600" spc="-100" dirty="0"/>
              <a:t> </a:t>
            </a:r>
            <a:endParaRPr lang="en-US" sz="1800" b="1" spc="-100" dirty="0"/>
          </a:p>
          <a:p>
            <a:pPr eaLnBrk="1" hangingPunct="1">
              <a:defRPr/>
            </a:pPr>
            <a:r>
              <a:rPr lang="en-US" sz="2000" dirty="0">
                <a:ea typeface="+mn-ea"/>
                <a:cs typeface="+mn-cs"/>
              </a:rPr>
              <a:t>Officers</a:t>
            </a:r>
          </a:p>
          <a:p>
            <a:pPr lvl="1" eaLnBrk="1" hangingPunct="1">
              <a:defRPr/>
            </a:pPr>
            <a:r>
              <a:rPr lang="en-US" sz="1800" dirty="0"/>
              <a:t>Chair is Rich Kennedy (HP Enterprise)</a:t>
            </a:r>
          </a:p>
          <a:p>
            <a:pPr lvl="1" eaLnBrk="1" hangingPunct="1">
              <a:defRPr/>
            </a:pPr>
            <a:r>
              <a:rPr lang="en-US" sz="1800" dirty="0"/>
              <a:t>Vice-chair is Jay Holcomb (</a:t>
            </a:r>
            <a:r>
              <a:rPr lang="en-US" sz="1800" dirty="0" err="1"/>
              <a:t>Itron</a:t>
            </a:r>
            <a:r>
              <a:rPr lang="en-US" sz="1800" dirty="0"/>
              <a:t>) </a:t>
            </a:r>
          </a:p>
          <a:p>
            <a:pPr lvl="1" eaLnBrk="1" hangingPunct="1">
              <a:defRPr/>
            </a:pPr>
            <a:r>
              <a:rPr lang="en-US" sz="1800" dirty="0"/>
              <a:t>Secretary: Allan Zhu (Huawei)</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a:t>April 2017</a:t>
            </a:r>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3" name="Footer Placeholder 2"/>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40186627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a:t>April 2017</a:t>
            </a:r>
          </a:p>
        </p:txBody>
      </p:sp>
      <p:sp>
        <p:nvSpPr>
          <p:cNvPr id="7171" name="Footer Placeholder 2"/>
          <p:cNvSpPr>
            <a:spLocks noGrp="1"/>
          </p:cNvSpPr>
          <p:nvPr>
            <p:ph type="ftr" sz="quarter" idx="11"/>
          </p:nvPr>
        </p:nvSpPr>
        <p:spPr>
          <a:noFill/>
        </p:spPr>
        <p:txBody>
          <a:bodyPr/>
          <a:lstStyle/>
          <a:p>
            <a:r>
              <a:rPr lang="en-US"/>
              <a:t>Rich Kennedy, HP Enterprise</a:t>
            </a:r>
          </a:p>
        </p:txBody>
      </p:sp>
      <p:sp>
        <p:nvSpPr>
          <p:cNvPr id="7173" name="Rectangle 2"/>
          <p:cNvSpPr>
            <a:spLocks noGrp="1" noChangeArrowheads="1"/>
          </p:cNvSpPr>
          <p:nvPr>
            <p:ph type="title" idx="4294967295"/>
          </p:nvPr>
        </p:nvSpPr>
        <p:spPr>
          <a:xfrm>
            <a:off x="381000" y="685800"/>
            <a:ext cx="8458200" cy="914400"/>
          </a:xfrm>
        </p:spPr>
        <p:txBody>
          <a:bodyPr lIns="91440" tIns="45720" rIns="91440" bIns="45720"/>
          <a:lstStyle/>
          <a:p>
            <a:r>
              <a:rPr lang="en-US" sz="2800" u="sng"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685800" y="1600200"/>
            <a:ext cx="7772400" cy="4114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
        <p:nvSpPr>
          <p:cNvPr id="2" name="Slide Number Placeholder 1"/>
          <p:cNvSpPr>
            <a:spLocks noGrp="1"/>
          </p:cNvSpPr>
          <p:nvPr>
            <p:ph type="sldNum" sz="quarter" idx="12"/>
          </p:nvPr>
        </p:nvSpPr>
        <p:spPr/>
        <p:txBody>
          <a:bodyPr/>
          <a:lstStyle/>
          <a:p>
            <a:pPr>
              <a:defRPr/>
            </a:pPr>
            <a:r>
              <a:rPr lang="en-US"/>
              <a:t>Slide </a:t>
            </a:r>
            <a:fld id="{4F8DB7B0-6F79-49ED-8154-EC3DF243439D}" type="slidenum">
              <a:rPr lang="en-US" smtClean="0"/>
              <a:pPr>
                <a:defRPr/>
              </a:pPr>
              <a:t>4</a:t>
            </a:fld>
            <a:endParaRPr lang="en-US"/>
          </a:p>
        </p:txBody>
      </p:sp>
    </p:spTree>
    <p:extLst>
      <p:ext uri="{BB962C8B-B14F-4D97-AF65-F5344CB8AC3E}">
        <p14:creationId xmlns:p14="http://schemas.microsoft.com/office/powerpoint/2010/main" val="3099155495"/>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066800"/>
          </a:xfrm>
        </p:spPr>
        <p:txBody>
          <a:bodyPr/>
          <a:lstStyle/>
          <a:p>
            <a:r>
              <a:rPr lang="en-US" dirty="0"/>
              <a:t>Participation in IEEE 802 Meetings</a:t>
            </a:r>
          </a:p>
        </p:txBody>
      </p:sp>
      <p:sp>
        <p:nvSpPr>
          <p:cNvPr id="3" name="Content Placeholder 2"/>
          <p:cNvSpPr>
            <a:spLocks noGrp="1"/>
          </p:cNvSpPr>
          <p:nvPr>
            <p:ph idx="1"/>
          </p:nvPr>
        </p:nvSpPr>
        <p:spPr>
          <a:xfrm>
            <a:off x="685800" y="2057400"/>
            <a:ext cx="7770813" cy="4113213"/>
          </a:xfrm>
        </p:spPr>
        <p:txBody>
          <a:bodyPr/>
          <a:lstStyle/>
          <a:p>
            <a:r>
              <a:rPr lang="en-US" sz="1600" dirty="0"/>
              <a:t>All participation in IEEE 802 Working Group meetings is on an individual basis</a:t>
            </a:r>
          </a:p>
          <a:p>
            <a:r>
              <a:rPr lang="en-GB" sz="1400" i="1" dirty="0"/>
              <a:t>•     Participants in the IEEE standards development individual process shall act based on their qualifications and experience. (</a:t>
            </a:r>
            <a:r>
              <a:rPr lang="en-GB" sz="1400" i="1" dirty="0">
                <a:hlinkClick r:id="rId2"/>
              </a:rPr>
              <a:t>https://standards.ieee.org/develop/policies/bylaws/sb_bylaws.pdf</a:t>
            </a:r>
            <a:r>
              <a:rPr lang="en-GB" sz="1400" i="1" dirty="0"/>
              <a:t>  section 5.2.1)</a:t>
            </a:r>
            <a:endParaRPr lang="en-US" sz="1400" dirty="0"/>
          </a:p>
          <a:p>
            <a:r>
              <a:rPr lang="en-US" sz="1400" dirty="0"/>
              <a:t>•    </a:t>
            </a:r>
            <a:r>
              <a:rPr lang="en-US" sz="1400" i="1" dirty="0"/>
              <a:t>IEEE 802 </a:t>
            </a:r>
            <a:r>
              <a:rPr lang="en-GB" sz="1400" i="1" dirty="0"/>
              <a:t>Working Group membership is by individual; “Working Group members shall participate in the consensus process in a manner consistent with their professional expert opinion as individuals, and not as organizational representatives”. (</a:t>
            </a:r>
            <a:r>
              <a:rPr lang="en-GB" sz="1400" i="1" u="sng" dirty="0">
                <a:hlinkClick r:id="rId3"/>
              </a:rPr>
              <a:t>http://ieee802.org/PNP/approved/IEEE_802_WG_PandP_v19.pdf</a:t>
            </a:r>
            <a:r>
              <a:rPr lang="en-GB" sz="1400" i="1" dirty="0"/>
              <a:t> section 4.2.1)</a:t>
            </a:r>
            <a:endParaRPr lang="en-US" sz="1400" dirty="0"/>
          </a:p>
          <a:p>
            <a:pPr>
              <a:buFont typeface="Arial" panose="020B0604020202020204" pitchFamily="34" charset="0"/>
              <a:buChar char="•"/>
            </a:pPr>
            <a:r>
              <a:rPr lang="en-US" sz="14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dirty="0"/>
              <a:t>You shall not direct the actions or votes of any other member of an IEEE 802 Working Group or retaliate against any other member for their actions or votes within IEEE 802 Working Group meetings, see </a:t>
            </a:r>
            <a:r>
              <a:rPr lang="en-US" sz="1400" u="sng" dirty="0">
                <a:hlinkClick r:id="rId4"/>
              </a:rPr>
              <a:t>https://standards.ieee.org/develop/policies/bylaws/sb_bylaws.pdf </a:t>
            </a:r>
            <a:r>
              <a:rPr lang="en-US" sz="1400" dirty="0"/>
              <a:t> section 5.2.1.3 and </a:t>
            </a:r>
            <a:r>
              <a:rPr lang="en-GB" sz="1400" u="sng" dirty="0">
                <a:hlinkClick r:id="rId3"/>
              </a:rPr>
              <a:t>http://ieee802.org/PNP/approved/IEEE_802_WG_PandP_v19.pdf</a:t>
            </a:r>
            <a:r>
              <a:rPr lang="en-GB" sz="1400" dirty="0"/>
              <a:t>  section 3.4.1, list item x</a:t>
            </a:r>
            <a:endParaRPr lang="en-US" sz="1400" dirty="0"/>
          </a:p>
          <a:p>
            <a:r>
              <a:rPr lang="en-US" sz="1600" dirty="0"/>
              <a:t>By participating in IEEE 802 meetings, you accept these requirements.  If you do not agree to these policies then you shall not participate.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Rich Kennedy, HP Enterprise</a:t>
            </a:r>
            <a:endParaRPr lang="en-GB" dirty="0"/>
          </a:p>
        </p:txBody>
      </p:sp>
      <p:sp>
        <p:nvSpPr>
          <p:cNvPr id="6" name="Date Placeholder 5"/>
          <p:cNvSpPr>
            <a:spLocks noGrp="1"/>
          </p:cNvSpPr>
          <p:nvPr>
            <p:ph type="dt" idx="15"/>
          </p:nvPr>
        </p:nvSpPr>
        <p:spPr/>
        <p:txBody>
          <a:bodyPr/>
          <a:lstStyle/>
          <a:p>
            <a:r>
              <a:rPr lang="en-US"/>
              <a:t>April 2017</a:t>
            </a:r>
            <a:endParaRPr lang="en-GB" dirty="0"/>
          </a:p>
        </p:txBody>
      </p:sp>
    </p:spTree>
    <p:extLst>
      <p:ext uri="{BB962C8B-B14F-4D97-AF65-F5344CB8AC3E}">
        <p14:creationId xmlns:p14="http://schemas.microsoft.com/office/powerpoint/2010/main" val="40957314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sz="4000" dirty="0"/>
              <a:t>Discussion Items</a:t>
            </a:r>
          </a:p>
        </p:txBody>
      </p:sp>
      <p:sp>
        <p:nvSpPr>
          <p:cNvPr id="18435" name="Subtitle 7"/>
          <p:cNvSpPr>
            <a:spLocks noGrp="1"/>
          </p:cNvSpPr>
          <p:nvPr>
            <p:ph type="subTitle" idx="1"/>
          </p:nvPr>
        </p:nvSpPr>
        <p:spPr>
          <a:xfrm>
            <a:off x="1371600" y="3505200"/>
            <a:ext cx="6400800" cy="2743200"/>
          </a:xfrm>
        </p:spPr>
        <p:txBody>
          <a:bodyPr/>
          <a:lstStyle/>
          <a:p>
            <a:r>
              <a:rPr lang="en-US" altLang="en-US" sz="2000" dirty="0"/>
              <a:t>Americas</a:t>
            </a:r>
          </a:p>
          <a:p>
            <a:r>
              <a:rPr lang="en-US" altLang="en-US" sz="2000" dirty="0"/>
              <a:t>EU</a:t>
            </a:r>
          </a:p>
          <a:p>
            <a:endParaRPr lang="en-US" altLang="en-US" sz="2000" dirty="0"/>
          </a:p>
        </p:txBody>
      </p:sp>
      <p:sp>
        <p:nvSpPr>
          <p:cNvPr id="4" name="Date Placeholder 3"/>
          <p:cNvSpPr>
            <a:spLocks noGrp="1"/>
          </p:cNvSpPr>
          <p:nvPr>
            <p:ph type="dt" sz="quarter" idx="10"/>
          </p:nvPr>
        </p:nvSpPr>
        <p:spPr/>
        <p:txBody>
          <a:bodyPr/>
          <a:lstStyle/>
          <a:p>
            <a:pPr>
              <a:defRPr/>
            </a:pPr>
            <a:r>
              <a:rPr lang="en-US"/>
              <a:t>April 2017</a:t>
            </a:r>
          </a:p>
        </p:txBody>
      </p:sp>
      <p:sp>
        <p:nvSpPr>
          <p:cNvPr id="5" name="Footer Placeholder 4"/>
          <p:cNvSpPr>
            <a:spLocks noGrp="1"/>
          </p:cNvSpPr>
          <p:nvPr>
            <p:ph type="ftr" sz="quarter" idx="11"/>
          </p:nvPr>
        </p:nvSpPr>
        <p:spPr/>
        <p:txBody>
          <a:bodyPr/>
          <a:lstStyle/>
          <a:p>
            <a:pPr>
              <a:defRPr/>
            </a:pPr>
            <a:r>
              <a:rPr lang="en-US"/>
              <a:t>Rich Kennedy, HP Enterprise</a:t>
            </a:r>
          </a:p>
        </p:txBody>
      </p:sp>
      <p:sp>
        <p:nvSpPr>
          <p:cNvPr id="2" name="Slide Number Placeholder 1"/>
          <p:cNvSpPr>
            <a:spLocks noGrp="1"/>
          </p:cNvSpPr>
          <p:nvPr>
            <p:ph type="sldNum" idx="12"/>
          </p:nvPr>
        </p:nvSpPr>
        <p:spPr/>
        <p:txBody>
          <a:bodyPr/>
          <a:lstStyle/>
          <a:p>
            <a:r>
              <a:rPr lang="en-GB"/>
              <a:t>Slide </a:t>
            </a:r>
            <a:fld id="{DE40C9FC-4879-4F20-9ECA-A574A90476B7}" type="slidenum">
              <a:rPr lang="en-GB" smtClean="0"/>
              <a:pPr/>
              <a:t>6</a:t>
            </a:fld>
            <a:endParaRPr lang="en-GB"/>
          </a:p>
        </p:txBody>
      </p:sp>
    </p:spTree>
    <p:extLst>
      <p:ext uri="{BB962C8B-B14F-4D97-AF65-F5344CB8AC3E}">
        <p14:creationId xmlns:p14="http://schemas.microsoft.com/office/powerpoint/2010/main" val="31720039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a:t>Americas Updates</a:t>
            </a:r>
          </a:p>
        </p:txBody>
      </p:sp>
      <p:sp>
        <p:nvSpPr>
          <p:cNvPr id="18435" name="Content Placeholder 2"/>
          <p:cNvSpPr>
            <a:spLocks noGrp="1"/>
          </p:cNvSpPr>
          <p:nvPr>
            <p:ph idx="1"/>
          </p:nvPr>
        </p:nvSpPr>
        <p:spPr>
          <a:xfrm>
            <a:off x="685800" y="1981200"/>
            <a:ext cx="7772400" cy="4494213"/>
          </a:xfrm>
        </p:spPr>
        <p:txBody>
          <a:bodyPr/>
          <a:lstStyle/>
          <a:p>
            <a:pPr>
              <a:buFont typeface="Arial" panose="020B0604020202020204" pitchFamily="34" charset="0"/>
              <a:buChar char="•"/>
            </a:pPr>
            <a:r>
              <a:rPr lang="en-US" altLang="en-US" dirty="0">
                <a:hlinkClick r:id="rId2"/>
              </a:rPr>
              <a:t>https://www.regulations.gov/docket?D=NHTSA-2016-0126</a:t>
            </a:r>
            <a:r>
              <a:rPr lang="en-US" altLang="en-US" dirty="0"/>
              <a:t>   </a:t>
            </a:r>
          </a:p>
          <a:p>
            <a:pPr lvl="1">
              <a:buFont typeface="Arial" panose="020B0604020202020204" pitchFamily="34" charset="0"/>
              <a:buChar char="•"/>
            </a:pPr>
            <a:r>
              <a:rPr lang="en-US" altLang="en-US" dirty="0"/>
              <a:t>447 comments and 9 key documents.</a:t>
            </a:r>
          </a:p>
          <a:p>
            <a:pPr lvl="1">
              <a:buFont typeface="Arial" panose="020B0604020202020204" pitchFamily="34" charset="0"/>
              <a:buChar char="•"/>
            </a:pPr>
            <a:r>
              <a:rPr lang="en-US" altLang="en-US" dirty="0"/>
              <a:t>There is no reply comment period. </a:t>
            </a:r>
          </a:p>
        </p:txBody>
      </p:sp>
      <p:sp>
        <p:nvSpPr>
          <p:cNvPr id="4" name="Date Placeholder 3"/>
          <p:cNvSpPr>
            <a:spLocks noGrp="1"/>
          </p:cNvSpPr>
          <p:nvPr>
            <p:ph type="dt" sz="quarter" idx="4294967295"/>
          </p:nvPr>
        </p:nvSpPr>
        <p:spPr>
          <a:xfrm>
            <a:off x="696912" y="333375"/>
            <a:ext cx="1665287" cy="276225"/>
          </a:xfrm>
          <a:prstGeom prst="rect">
            <a:avLst/>
          </a:prstGeom>
        </p:spPr>
        <p:txBody>
          <a:bodyPr/>
          <a:lstStyle/>
          <a:p>
            <a:pPr>
              <a:defRPr/>
            </a:pPr>
            <a:r>
              <a:rPr lang="en-US"/>
              <a:t>April 2017</a:t>
            </a:r>
            <a:endParaRPr lang="en-US" dirty="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BA9230BD-457E-424A-811D-1AACE35807B2}" type="slidenum">
              <a:rPr lang="en-US" altLang="en-US" sz="1200" b="0" smtClean="0"/>
              <a:pPr>
                <a:spcBef>
                  <a:spcPct val="0"/>
                </a:spcBef>
                <a:buFontTx/>
                <a:buNone/>
              </a:pPr>
              <a:t>7</a:t>
            </a:fld>
            <a:endParaRPr lang="en-US" altLang="en-US" sz="1200" b="0"/>
          </a:p>
        </p:txBody>
      </p:sp>
      <p:sp>
        <p:nvSpPr>
          <p:cNvPr id="2" name="Footer Placeholder 1"/>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16665618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a:t>EU Updates</a:t>
            </a:r>
          </a:p>
        </p:txBody>
      </p:sp>
      <p:sp>
        <p:nvSpPr>
          <p:cNvPr id="18435" name="Content Placeholder 2"/>
          <p:cNvSpPr>
            <a:spLocks noGrp="1"/>
          </p:cNvSpPr>
          <p:nvPr>
            <p:ph idx="1"/>
          </p:nvPr>
        </p:nvSpPr>
        <p:spPr>
          <a:xfrm>
            <a:off x="685800" y="1981200"/>
            <a:ext cx="7772400" cy="4494213"/>
          </a:xfrm>
        </p:spPr>
        <p:txBody>
          <a:bodyPr/>
          <a:lstStyle/>
          <a:p>
            <a:pPr>
              <a:buFont typeface="Arial" panose="020B0604020202020204" pitchFamily="34" charset="0"/>
              <a:buChar char="•"/>
            </a:pPr>
            <a:r>
              <a:rPr lang="en-US" altLang="en-US" dirty="0"/>
              <a:t>Meeting today with EC looking for a solution to the EN 301 893 issues</a:t>
            </a:r>
          </a:p>
          <a:p>
            <a:pPr lvl="1">
              <a:buFont typeface="Arial" panose="020B0604020202020204" pitchFamily="34" charset="0"/>
              <a:buChar char="•"/>
            </a:pPr>
            <a:r>
              <a:rPr lang="en-US" altLang="en-US" dirty="0"/>
              <a:t>No published RED standard</a:t>
            </a:r>
          </a:p>
          <a:p>
            <a:pPr lvl="1">
              <a:buFont typeface="Arial" panose="020B0604020202020204" pitchFamily="34" charset="0"/>
              <a:buChar char="•"/>
            </a:pPr>
            <a:r>
              <a:rPr lang="en-US" altLang="en-US" dirty="0"/>
              <a:t>RED standard adaptivity requires product fixes, so needs an extension of v2.1.1 adaptivity clause</a:t>
            </a:r>
          </a:p>
          <a:p>
            <a:pPr>
              <a:buFont typeface="Arial" panose="020B0604020202020204" pitchFamily="34" charset="0"/>
              <a:buChar char="•"/>
            </a:pPr>
            <a:r>
              <a:rPr lang="en-US" altLang="en-US" dirty="0"/>
              <a:t>EU Radio Equipment Directive &amp; standards updates</a:t>
            </a:r>
          </a:p>
          <a:p>
            <a:pPr>
              <a:buFont typeface="Arial" panose="020B0604020202020204" pitchFamily="34" charset="0"/>
              <a:buChar char="•"/>
            </a:pPr>
            <a:r>
              <a:rPr lang="en-US" altLang="en-US" dirty="0"/>
              <a:t>EUMETNET request to close 5600-5650 MHz still pending</a:t>
            </a:r>
          </a:p>
          <a:p>
            <a:pPr lvl="1">
              <a:buFont typeface="Arial" panose="020B0604020202020204" pitchFamily="34" charset="0"/>
              <a:buChar char="•"/>
            </a:pPr>
            <a:r>
              <a:rPr lang="en-US" altLang="en-US" dirty="0"/>
              <a:t>No DFS or technology failure</a:t>
            </a:r>
          </a:p>
          <a:p>
            <a:pPr lvl="1">
              <a:buFont typeface="Arial" panose="020B0604020202020204" pitchFamily="34" charset="0"/>
              <a:buChar char="•"/>
            </a:pPr>
            <a:r>
              <a:rPr lang="en-US" altLang="en-US" dirty="0"/>
              <a:t>Enforcement issue should not harm users</a:t>
            </a:r>
          </a:p>
        </p:txBody>
      </p:sp>
      <p:sp>
        <p:nvSpPr>
          <p:cNvPr id="4" name="Date Placeholder 3"/>
          <p:cNvSpPr>
            <a:spLocks noGrp="1"/>
          </p:cNvSpPr>
          <p:nvPr>
            <p:ph type="dt" sz="quarter" idx="4294967295"/>
          </p:nvPr>
        </p:nvSpPr>
        <p:spPr>
          <a:xfrm>
            <a:off x="696912" y="333375"/>
            <a:ext cx="1665287" cy="276225"/>
          </a:xfrm>
          <a:prstGeom prst="rect">
            <a:avLst/>
          </a:prstGeom>
        </p:spPr>
        <p:txBody>
          <a:bodyPr/>
          <a:lstStyle/>
          <a:p>
            <a:pPr>
              <a:defRPr/>
            </a:pPr>
            <a:r>
              <a:rPr lang="en-US"/>
              <a:t>April 2017</a:t>
            </a:r>
            <a:endParaRPr lang="en-US" dirty="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BA9230BD-457E-424A-811D-1AACE35807B2}" type="slidenum">
              <a:rPr lang="en-US" altLang="en-US" sz="1200" b="0" smtClean="0"/>
              <a:pPr>
                <a:spcBef>
                  <a:spcPct val="0"/>
                </a:spcBef>
                <a:buFontTx/>
                <a:buNone/>
              </a:pPr>
              <a:t>8</a:t>
            </a:fld>
            <a:endParaRPr lang="en-US" altLang="en-US" sz="1200" b="0"/>
          </a:p>
        </p:txBody>
      </p:sp>
      <p:sp>
        <p:nvSpPr>
          <p:cNvPr id="2" name="Footer Placeholder 1"/>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38597142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EU Radio Equipment Directive (RED)</a:t>
            </a:r>
            <a:endParaRPr lang="en-US" dirty="0"/>
          </a:p>
        </p:txBody>
      </p:sp>
      <p:sp>
        <p:nvSpPr>
          <p:cNvPr id="3" name="Content Placeholder 2"/>
          <p:cNvSpPr>
            <a:spLocks noGrp="1"/>
          </p:cNvSpPr>
          <p:nvPr>
            <p:ph idx="1"/>
          </p:nvPr>
        </p:nvSpPr>
        <p:spPr>
          <a:xfrm>
            <a:off x="685800" y="1981200"/>
            <a:ext cx="7772400" cy="4371474"/>
          </a:xfrm>
        </p:spPr>
        <p:txBody>
          <a:bodyPr/>
          <a:lstStyle/>
          <a:p>
            <a:pPr>
              <a:buFont typeface="Arial" panose="020B0604020202020204" pitchFamily="34" charset="0"/>
              <a:buChar char="•"/>
            </a:pPr>
            <a:r>
              <a:rPr lang="en-US" sz="2000" dirty="0"/>
              <a:t>The transition has already started</a:t>
            </a:r>
          </a:p>
          <a:p>
            <a:pPr lvl="1">
              <a:buFont typeface="Arial" panose="020B0604020202020204" pitchFamily="34" charset="0"/>
              <a:buChar char="•"/>
            </a:pPr>
            <a:r>
              <a:rPr lang="en-US" sz="1600" dirty="0"/>
              <a:t>RED in </a:t>
            </a:r>
            <a:r>
              <a:rPr lang="en-US" sz="1600" b="1" dirty="0"/>
              <a:t>THE LAW </a:t>
            </a:r>
            <a:r>
              <a:rPr lang="en-US" sz="1600" dirty="0"/>
              <a:t>as of June 13, 2016</a:t>
            </a:r>
          </a:p>
          <a:p>
            <a:pPr lvl="1">
              <a:buFont typeface="Arial" panose="020B0604020202020204" pitchFamily="34" charset="0"/>
              <a:buChar char="•"/>
            </a:pPr>
            <a:r>
              <a:rPr lang="en-US" sz="1600" dirty="0"/>
              <a:t>R&amp;TTE expires June 12, 2017</a:t>
            </a:r>
          </a:p>
          <a:p>
            <a:pPr lvl="1">
              <a:buFont typeface="Arial" panose="020B0604020202020204" pitchFamily="34" charset="0"/>
              <a:buChar char="•"/>
            </a:pPr>
            <a:r>
              <a:rPr lang="en-US" sz="1600" dirty="0"/>
              <a:t>After June 2017, all devices must meet the RED requirements, i.e. R&amp;TTE certifications during the transition must be re-certified</a:t>
            </a:r>
            <a:endParaRPr lang="en-US" sz="1800" dirty="0"/>
          </a:p>
          <a:p>
            <a:pPr>
              <a:buFont typeface="Arial" panose="020B0604020202020204" pitchFamily="34" charset="0"/>
              <a:buChar char="•"/>
            </a:pPr>
            <a:r>
              <a:rPr lang="en-US" sz="2000" dirty="0"/>
              <a:t>Following the deadline, ALL equipment to be placed on the EU market must meet the RED provisions</a:t>
            </a:r>
          </a:p>
          <a:p>
            <a:pPr>
              <a:buFont typeface="Arial" panose="020B0604020202020204" pitchFamily="34" charset="0"/>
              <a:buChar char="•"/>
            </a:pPr>
            <a:r>
              <a:rPr lang="en-US" sz="2000" dirty="0">
                <a:solidFill>
                  <a:srgbClr val="FF0000"/>
                </a:solidFill>
              </a:rPr>
              <a:t>EN 300 328 published in the OJEU!</a:t>
            </a:r>
          </a:p>
          <a:p>
            <a:pPr>
              <a:buFont typeface="Arial" panose="020B0604020202020204" pitchFamily="34" charset="0"/>
              <a:buChar char="•"/>
            </a:pPr>
            <a:r>
              <a:rPr lang="en-US" sz="2000" dirty="0"/>
              <a:t>It appears that EN 301 893 </a:t>
            </a:r>
            <a:r>
              <a:rPr lang="en-US" sz="2000" u="sng" dirty="0"/>
              <a:t>may* not </a:t>
            </a:r>
            <a:r>
              <a:rPr lang="en-US" sz="2000" dirty="0"/>
              <a:t>be not published in time</a:t>
            </a:r>
          </a:p>
          <a:p>
            <a:pPr lvl="1">
              <a:buFont typeface="Arial" panose="020B0604020202020204" pitchFamily="34" charset="0"/>
              <a:buChar char="•"/>
            </a:pPr>
            <a:r>
              <a:rPr lang="en-US" sz="1600" dirty="0"/>
              <a:t>EC has </a:t>
            </a:r>
            <a:r>
              <a:rPr lang="en-US" sz="1600" b="1" i="1" u="sng" dirty="0">
                <a:solidFill>
                  <a:srgbClr val="FF0000"/>
                </a:solidFill>
              </a:rPr>
              <a:t>NOT</a:t>
            </a:r>
            <a:r>
              <a:rPr lang="en-US" sz="1600" dirty="0"/>
              <a:t> approved use of v1.8.1 with note that v2.1.0 Receiver Requirements must also be met</a:t>
            </a:r>
          </a:p>
          <a:p>
            <a:pPr lvl="1">
              <a:buFont typeface="Arial" panose="020B0604020202020204" pitchFamily="34" charset="0"/>
              <a:buChar char="•"/>
            </a:pPr>
            <a:r>
              <a:rPr lang="en-US" sz="1600" dirty="0"/>
              <a:t>Passed ENAP; official publication date in August 19</a:t>
            </a:r>
            <a:r>
              <a:rPr lang="en-US" sz="1600" baseline="30000" dirty="0"/>
              <a:t>th</a:t>
            </a:r>
            <a:r>
              <a:rPr lang="en-US" sz="1600" dirty="0"/>
              <a:t>, but could happen sooner</a:t>
            </a:r>
          </a:p>
          <a:p>
            <a:endParaRPr lang="en-US" dirty="0"/>
          </a:p>
        </p:txBody>
      </p:sp>
      <p:sp>
        <p:nvSpPr>
          <p:cNvPr id="4" name="Date Placeholder 3"/>
          <p:cNvSpPr>
            <a:spLocks noGrp="1"/>
          </p:cNvSpPr>
          <p:nvPr>
            <p:ph type="dt" sz="half" idx="4294967295"/>
          </p:nvPr>
        </p:nvSpPr>
        <p:spPr>
          <a:xfrm>
            <a:off x="696912" y="333375"/>
            <a:ext cx="1589087" cy="276225"/>
          </a:xfrm>
          <a:prstGeom prst="rect">
            <a:avLst/>
          </a:prstGeom>
        </p:spPr>
        <p:txBody>
          <a:bodyPr/>
          <a:lstStyle/>
          <a:p>
            <a:pPr>
              <a:defRPr/>
            </a:pPr>
            <a:r>
              <a:rPr lang="en-US"/>
              <a:t>April 2017</a:t>
            </a:r>
          </a:p>
        </p:txBody>
      </p:sp>
      <p:sp>
        <p:nvSpPr>
          <p:cNvPr id="6" name="Slide Number Placeholder 5"/>
          <p:cNvSpPr>
            <a:spLocks noGrp="1"/>
          </p:cNvSpPr>
          <p:nvPr>
            <p:ph type="sldNum" sz="quarter" idx="12"/>
          </p:nvPr>
        </p:nvSpPr>
        <p:spPr/>
        <p:txBody>
          <a:bodyPr/>
          <a:lstStyle/>
          <a:p>
            <a:pPr>
              <a:defRPr/>
            </a:pPr>
            <a:r>
              <a:rPr lang="en-US" altLang="en-US"/>
              <a:t>Slide </a:t>
            </a:r>
            <a:fld id="{6702A296-7DC2-4C91-AC22-EA9F80E89DF9}" type="slidenum">
              <a:rPr lang="en-US" altLang="en-US" smtClean="0"/>
              <a:pPr>
                <a:defRPr/>
              </a:pPr>
              <a:t>9</a:t>
            </a:fld>
            <a:endParaRPr lang="en-US" altLang="en-US"/>
          </a:p>
        </p:txBody>
      </p:sp>
      <p:sp>
        <p:nvSpPr>
          <p:cNvPr id="7" name="Footer Placeholder 6"/>
          <p:cNvSpPr>
            <a:spLocks noGrp="1"/>
          </p:cNvSpPr>
          <p:nvPr>
            <p:ph type="ftr" idx="14"/>
          </p:nvPr>
        </p:nvSpPr>
        <p:spPr/>
        <p:txBody>
          <a:bodyPr/>
          <a:lstStyle/>
          <a:p>
            <a:r>
              <a:rPr lang="en-GB"/>
              <a:t>Rich Kennedy, HP Enterprise</a:t>
            </a:r>
            <a:endParaRPr lang="en-GB" dirty="0"/>
          </a:p>
        </p:txBody>
      </p:sp>
      <p:sp>
        <p:nvSpPr>
          <p:cNvPr id="5" name="TextBox 4"/>
          <p:cNvSpPr txBox="1"/>
          <p:nvPr/>
        </p:nvSpPr>
        <p:spPr>
          <a:xfrm>
            <a:off x="1445418" y="6096000"/>
            <a:ext cx="6856413" cy="369332"/>
          </a:xfrm>
          <a:prstGeom prst="rect">
            <a:avLst/>
          </a:prstGeom>
          <a:noFill/>
        </p:spPr>
        <p:txBody>
          <a:bodyPr wrap="square" rtlCol="0">
            <a:spAutoFit/>
          </a:bodyPr>
          <a:lstStyle/>
          <a:p>
            <a:r>
              <a:rPr lang="en-US" sz="1800" dirty="0">
                <a:solidFill>
                  <a:srgbClr val="FF0000"/>
                </a:solidFill>
              </a:rPr>
              <a:t>* Today’s EC meeting may resolve</a:t>
            </a:r>
          </a:p>
        </p:txBody>
      </p:sp>
    </p:spTree>
    <p:extLst>
      <p:ext uri="{BB962C8B-B14F-4D97-AF65-F5344CB8AC3E}">
        <p14:creationId xmlns:p14="http://schemas.microsoft.com/office/powerpoint/2010/main" val="3031946377"/>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7030A0"/>
      </a:hlink>
      <a:folHlink>
        <a:srgbClr val="00002D"/>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35829</TotalTime>
  <Words>1039</Words>
  <Application>Microsoft Office PowerPoint</Application>
  <PresentationFormat>On-screen Show (4:3)</PresentationFormat>
  <Paragraphs>174</Paragraphs>
  <Slides>14</Slides>
  <Notes>4</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3" baseType="lpstr">
      <vt:lpstr>Arial Unicode MS</vt:lpstr>
      <vt:lpstr>MS Gothic</vt:lpstr>
      <vt:lpstr>MS PGothic</vt:lpstr>
      <vt:lpstr>Arial</vt:lpstr>
      <vt:lpstr>Helvetica</vt:lpstr>
      <vt:lpstr>Monotype Sorts</vt:lpstr>
      <vt:lpstr>Times New Roman</vt:lpstr>
      <vt:lpstr>Office Theme</vt:lpstr>
      <vt:lpstr>Document</vt:lpstr>
      <vt:lpstr>IEEE 802.18 RR-TAG April 20th Teleconference Agenda</vt:lpstr>
      <vt:lpstr>Agenda</vt:lpstr>
      <vt:lpstr>Administrative Items</vt:lpstr>
      <vt:lpstr>Other Guidelines for IEEE WG Meetings</vt:lpstr>
      <vt:lpstr>Participation in IEEE 802 Meetings</vt:lpstr>
      <vt:lpstr>Discussion Items</vt:lpstr>
      <vt:lpstr>Americas Updates</vt:lpstr>
      <vt:lpstr>EU Updates</vt:lpstr>
      <vt:lpstr>EU Radio Equipment Directive (RED)</vt:lpstr>
      <vt:lpstr>ETSI ERM TG11 #50 Report</vt:lpstr>
      <vt:lpstr>ETSI TC BRAN #93 Report</vt:lpstr>
      <vt:lpstr>ETSI TC BRAN #93 Report [2]</vt:lpstr>
      <vt:lpstr>Actions [Required]</vt:lpstr>
      <vt:lpstr>Any Other Business</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Holcomb, Jay</cp:lastModifiedBy>
  <cp:revision>236</cp:revision>
  <cp:lastPrinted>1601-01-01T00:00:00Z</cp:lastPrinted>
  <dcterms:created xsi:type="dcterms:W3CDTF">2016-03-03T14:54:45Z</dcterms:created>
  <dcterms:modified xsi:type="dcterms:W3CDTF">2017-04-20T19:21:15Z</dcterms:modified>
</cp:coreProperties>
</file>