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6" r:id="rId3"/>
    <p:sldId id="267" r:id="rId4"/>
    <p:sldId id="331" r:id="rId5"/>
    <p:sldId id="371" r:id="rId6"/>
    <p:sldId id="288" r:id="rId7"/>
    <p:sldId id="338" r:id="rId8"/>
    <p:sldId id="356" r:id="rId9"/>
    <p:sldId id="345" r:id="rId10"/>
    <p:sldId id="387" r:id="rId11"/>
    <p:sldId id="379" r:id="rId12"/>
    <p:sldId id="380" r:id="rId13"/>
    <p:sldId id="378" r:id="rId14"/>
    <p:sldId id="381" r:id="rId15"/>
    <p:sldId id="382" r:id="rId16"/>
    <p:sldId id="385" r:id="rId17"/>
    <p:sldId id="386"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8" d="100"/>
          <a:sy n="88" d="100"/>
        </p:scale>
        <p:origin x="1752" y="8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802.18-17/0063r1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ofcom.org.uk/__data/assets/pdf_file/0032/98159/5p8-Regs.pdf" TargetMode="External"/><Relationship Id="rId2" Type="http://schemas.openxmlformats.org/officeDocument/2006/relationships/hyperlink" Target="https://www.ofcom.org.uk/__data/assets/pdf_file/0037/79777/improving-spectrum-access-consumers-5ghz.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March 30</a:t>
            </a:r>
            <a:r>
              <a:rPr lang="en-US" baseline="30000" dirty="0" smtClean="0">
                <a:latin typeface="Times New Roman" charset="0"/>
              </a:rPr>
              <a:t>th</a:t>
            </a:r>
            <a:r>
              <a:rPr lang="en-US" dirty="0" smtClean="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51"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 301 893 Proposal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The 5 GHz requirements document is still in NB voting</a:t>
            </a:r>
          </a:p>
          <a:p>
            <a:pPr lvl="1">
              <a:buFont typeface="Arial" panose="020B0604020202020204" pitchFamily="34" charset="0"/>
              <a:buChar char="•"/>
            </a:pPr>
            <a:r>
              <a:rPr lang="en-US" sz="1600" dirty="0" smtClean="0"/>
              <a:t>Due to emerge May 23, 2017</a:t>
            </a:r>
          </a:p>
          <a:p>
            <a:pPr>
              <a:buFont typeface="Arial" panose="020B0604020202020204" pitchFamily="34" charset="0"/>
              <a:buChar char="•"/>
            </a:pPr>
            <a:r>
              <a:rPr lang="en-US" sz="1800" dirty="0" smtClean="0"/>
              <a:t>The Adaptivity clause may present issues for Wi-Fi devices</a:t>
            </a:r>
          </a:p>
          <a:p>
            <a:pPr lvl="1">
              <a:buFont typeface="Arial" panose="020B0604020202020204" pitchFamily="34" charset="0"/>
              <a:buChar char="•"/>
            </a:pPr>
            <a:r>
              <a:rPr lang="en-US" sz="1600" dirty="0" smtClean="0"/>
              <a:t>MCOT limit of 10mS can be exceeded</a:t>
            </a:r>
          </a:p>
          <a:p>
            <a:pPr lvl="1">
              <a:buFont typeface="Arial" panose="020B0604020202020204" pitchFamily="34" charset="0"/>
              <a:buChar char="•"/>
            </a:pPr>
            <a:r>
              <a:rPr lang="en-US" sz="1600" dirty="0" smtClean="0"/>
              <a:t>Industry needs time to study and make changes as required</a:t>
            </a:r>
          </a:p>
          <a:p>
            <a:pPr>
              <a:buFont typeface="Arial" panose="020B0604020202020204" pitchFamily="34" charset="0"/>
              <a:buChar char="•"/>
            </a:pPr>
            <a:r>
              <a:rPr lang="en-US" sz="1800" dirty="0" smtClean="0"/>
              <a:t>EC Legal Services cannot accept requirements that are not officially published</a:t>
            </a:r>
          </a:p>
          <a:p>
            <a:pPr>
              <a:buFont typeface="Arial" panose="020B0604020202020204" pitchFamily="34" charset="0"/>
              <a:buChar char="•"/>
            </a:pPr>
            <a:r>
              <a:rPr lang="en-US" sz="1800" dirty="0" smtClean="0"/>
              <a:t>The Proposal (EC verbally endorsed)</a:t>
            </a:r>
          </a:p>
          <a:p>
            <a:pPr lvl="1">
              <a:buFont typeface="Arial" panose="020B0604020202020204" pitchFamily="34" charset="0"/>
              <a:buChar char="•"/>
            </a:pPr>
            <a:r>
              <a:rPr lang="en-US" sz="1600" dirty="0" smtClean="0"/>
              <a:t>Keep v1.8.1 in the OJEU with note that it does not include receiver requirements</a:t>
            </a:r>
          </a:p>
          <a:p>
            <a:pPr lvl="1">
              <a:buFont typeface="Arial" panose="020B0604020202020204" pitchFamily="34" charset="0"/>
              <a:buChar char="•"/>
            </a:pPr>
            <a:r>
              <a:rPr lang="en-US" sz="1600" dirty="0" smtClean="0"/>
              <a:t>Accelerate v2.1.1 publication to meet June 13</a:t>
            </a:r>
            <a:r>
              <a:rPr lang="en-US" sz="1600" baseline="30000" dirty="0" smtClean="0"/>
              <a:t>th</a:t>
            </a:r>
            <a:r>
              <a:rPr lang="en-US" sz="1600" dirty="0" smtClean="0"/>
              <a:t> date</a:t>
            </a:r>
          </a:p>
          <a:p>
            <a:pPr lvl="1">
              <a:buFont typeface="Arial" panose="020B0604020202020204" pitchFamily="34" charset="0"/>
              <a:buChar char="•"/>
            </a:pPr>
            <a:r>
              <a:rPr lang="en-US" sz="1600" dirty="0" smtClean="0"/>
              <a:t>ETSI BRAN#93 to create v1.9.1: v1.8.1 with receiver requirements from v2.1.1</a:t>
            </a:r>
          </a:p>
          <a:p>
            <a:pPr lvl="1">
              <a:buFont typeface="Arial" panose="020B0604020202020204" pitchFamily="34" charset="0"/>
              <a:buChar char="•"/>
            </a:pPr>
            <a:r>
              <a:rPr lang="en-US" sz="1600" dirty="0" smtClean="0"/>
              <a:t>When v1.9.1 is published (~October), withdraw v1.8.1</a:t>
            </a:r>
          </a:p>
          <a:p>
            <a:pPr lvl="1">
              <a:buFont typeface="Arial" panose="020B0604020202020204" pitchFamily="34" charset="0"/>
              <a:buChar char="•"/>
            </a:pPr>
            <a:r>
              <a:rPr lang="en-US" sz="1600" dirty="0" smtClean="0"/>
              <a:t>In June of 2018, withdraw v1.9.1</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21619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ERM TG11#50 contributions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March 2017</a:t>
            </a:r>
            <a:endParaRPr lang="en-GB" dirty="0"/>
          </a:p>
        </p:txBody>
      </p:sp>
      <p:sp>
        <p:nvSpPr>
          <p:cNvPr id="23" name="Content Placeholder 22"/>
          <p:cNvSpPr>
            <a:spLocks noGrp="1"/>
          </p:cNvSpPr>
          <p:nvPr>
            <p:ph idx="1"/>
          </p:nvPr>
        </p:nvSpPr>
        <p:spPr>
          <a:xfrm>
            <a:off x="685800" y="1982787"/>
            <a:ext cx="7770813" cy="4189413"/>
          </a:xfrm>
        </p:spPr>
        <p:txBody>
          <a:bodyPr/>
          <a:lstStyle/>
          <a:p>
            <a:pPr>
              <a:buFont typeface="Arial" panose="020B0604020202020204" pitchFamily="34" charset="0"/>
              <a:buChar char="•"/>
            </a:pPr>
            <a:r>
              <a:rPr lang="en-US" sz="1800" b="0" dirty="0"/>
              <a:t>ERMTG11(17)000023 Emerson Merritt </a:t>
            </a:r>
            <a:r>
              <a:rPr lang="en-US" sz="1800" b="0" dirty="0" err="1" smtClean="0"/>
              <a:t>Pulkrabek</a:t>
            </a:r>
            <a:r>
              <a:rPr lang="en-US" sz="1800" b="0" dirty="0"/>
              <a:t> </a:t>
            </a:r>
            <a:r>
              <a:rPr lang="en-US" sz="1800" b="0" dirty="0" smtClean="0"/>
              <a:t>- Observations </a:t>
            </a:r>
            <a:r>
              <a:rPr lang="en-US" sz="1800" b="0" dirty="0"/>
              <a:t>on RX blocking test parameters	 </a:t>
            </a:r>
          </a:p>
          <a:p>
            <a:pPr>
              <a:buFont typeface="Arial" panose="020B0604020202020204" pitchFamily="34" charset="0"/>
              <a:buChar char="•"/>
            </a:pPr>
            <a:r>
              <a:rPr lang="en-US" sz="1800" b="0" dirty="0"/>
              <a:t>ERMTG11(17)000022 Emerson Merritt </a:t>
            </a:r>
            <a:r>
              <a:rPr lang="en-US" sz="1800" b="0" dirty="0" err="1" smtClean="0"/>
              <a:t>Pulkrabek</a:t>
            </a:r>
            <a:r>
              <a:rPr lang="en-US" sz="1800" b="0" dirty="0"/>
              <a:t> </a:t>
            </a:r>
            <a:r>
              <a:rPr lang="en-US" sz="1800" b="0" dirty="0" smtClean="0"/>
              <a:t>- Out-of-band </a:t>
            </a:r>
            <a:r>
              <a:rPr lang="en-US" sz="1800" b="0" dirty="0"/>
              <a:t>dedicated antenna gain correction during blocking tests.</a:t>
            </a:r>
          </a:p>
          <a:p>
            <a:pPr>
              <a:buFont typeface="Arial" panose="020B0604020202020204" pitchFamily="34" charset="0"/>
              <a:buChar char="•"/>
            </a:pPr>
            <a:r>
              <a:rPr lang="en-US" sz="1800" b="0" dirty="0"/>
              <a:t>ERMTG11(17)000021 BT Johnny Dixon (</a:t>
            </a:r>
            <a:r>
              <a:rPr lang="en-US" sz="1800" b="0" dirty="0" smtClean="0"/>
              <a:t>BT) - Blocking </a:t>
            </a:r>
            <a:r>
              <a:rPr lang="en-US" sz="1800" b="0" dirty="0"/>
              <a:t>levels for 2.4GHz Wi-Fi receivers	 </a:t>
            </a:r>
          </a:p>
          <a:p>
            <a:pPr>
              <a:buFont typeface="Arial" panose="020B0604020202020204" pitchFamily="34" charset="0"/>
              <a:buChar char="•"/>
            </a:pPr>
            <a:r>
              <a:rPr lang="en-US" sz="1800" b="0" dirty="0"/>
              <a:t>ERMTG11(17)000020 Sony  Jan </a:t>
            </a:r>
            <a:r>
              <a:rPr lang="en-US" sz="1800" b="0" dirty="0" smtClean="0"/>
              <a:t>Willems - Test </a:t>
            </a:r>
            <a:r>
              <a:rPr lang="en-US" sz="1800" b="0" dirty="0"/>
              <a:t>method improvement for out-of-band unwanted emissions	 </a:t>
            </a:r>
          </a:p>
          <a:p>
            <a:pPr>
              <a:buFont typeface="Arial" panose="020B0604020202020204" pitchFamily="34" charset="0"/>
              <a:buChar char="•"/>
            </a:pPr>
            <a:r>
              <a:rPr lang="en-US" sz="1800" b="0" dirty="0"/>
              <a:t>ERMTG11(17)000019 Qualcomm, </a:t>
            </a:r>
            <a:r>
              <a:rPr lang="en-US" sz="1800" b="0" dirty="0" err="1"/>
              <a:t>GreenPeak</a:t>
            </a:r>
            <a:r>
              <a:rPr lang="en-US" sz="1800" b="0" dirty="0"/>
              <a:t> Technologies, Magnus </a:t>
            </a:r>
            <a:r>
              <a:rPr lang="en-US" sz="1800" b="0" dirty="0" err="1"/>
              <a:t>Sommansson</a:t>
            </a:r>
            <a:r>
              <a:rPr lang="en-US" sz="1800" b="0" dirty="0"/>
              <a:t>, Jan </a:t>
            </a:r>
            <a:r>
              <a:rPr lang="en-US" sz="1800" b="0" dirty="0" err="1" smtClean="0"/>
              <a:t>Kruys</a:t>
            </a:r>
            <a:r>
              <a:rPr lang="en-US" sz="1800" b="0" dirty="0" smtClean="0"/>
              <a:t> - Improved </a:t>
            </a:r>
            <a:r>
              <a:rPr lang="en-US" sz="1800" b="0" dirty="0"/>
              <a:t>Duty Cycle definition and </a:t>
            </a:r>
            <a:r>
              <a:rPr lang="en-US" sz="1800" b="0" dirty="0" smtClean="0"/>
              <a:t>measurement</a:t>
            </a:r>
            <a:endParaRPr lang="en-US" sz="1800" b="0" dirty="0"/>
          </a:p>
          <a:p>
            <a:pPr>
              <a:buFont typeface="Arial" panose="020B0604020202020204" pitchFamily="34" charset="0"/>
              <a:buChar char="•"/>
            </a:pPr>
            <a:r>
              <a:rPr lang="en-US" sz="1800" b="0" dirty="0"/>
              <a:t>ERMTG11(17)000013r1 </a:t>
            </a:r>
            <a:r>
              <a:rPr lang="en-US" sz="1800" b="0" dirty="0" err="1"/>
              <a:t>GreenPeak</a:t>
            </a:r>
            <a:r>
              <a:rPr lang="en-US" sz="1800" b="0" dirty="0"/>
              <a:t> Technologies, Qualcomm Jan </a:t>
            </a:r>
            <a:r>
              <a:rPr lang="en-US" sz="1800" b="0" dirty="0" err="1"/>
              <a:t>Kruys</a:t>
            </a:r>
            <a:r>
              <a:rPr lang="en-US" sz="1800" b="0" dirty="0"/>
              <a:t>, Magnus </a:t>
            </a:r>
            <a:r>
              <a:rPr lang="en-US" sz="1800" b="0" dirty="0" err="1" smtClean="0"/>
              <a:t>Sommansson</a:t>
            </a:r>
            <a:r>
              <a:rPr lang="en-US" sz="1800" b="0" dirty="0" smtClean="0"/>
              <a:t> - Replacing </a:t>
            </a:r>
            <a:r>
              <a:rPr lang="en-US" sz="1800" b="0" dirty="0"/>
              <a:t>the term "</a:t>
            </a:r>
            <a:r>
              <a:rPr lang="en-US" sz="1800" b="0" dirty="0" err="1"/>
              <a:t>FHSS"with</a:t>
            </a:r>
            <a:r>
              <a:rPr lang="en-US" sz="1800" b="0" dirty="0"/>
              <a:t> "Variable Frequency"	 </a:t>
            </a:r>
          </a:p>
          <a:p>
            <a:r>
              <a:rPr lang="en-US" sz="1800" b="0" dirty="0"/>
              <a:t>	 </a:t>
            </a:r>
          </a:p>
          <a:p>
            <a:r>
              <a:rPr lang="en-US" sz="1800" b="0" dirty="0"/>
              <a:t>	</a:t>
            </a:r>
          </a:p>
          <a:p>
            <a:endParaRPr lang="en-US" dirty="0"/>
          </a:p>
        </p:txBody>
      </p:sp>
    </p:spTree>
    <p:extLst>
      <p:ext uri="{BB962C8B-B14F-4D97-AF65-F5344CB8AC3E}">
        <p14:creationId xmlns:p14="http://schemas.microsoft.com/office/powerpoint/2010/main" val="1090677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ERM TG11#50 </a:t>
            </a:r>
            <a:r>
              <a:rPr lang="en-US" dirty="0" smtClean="0"/>
              <a:t>contributions [2]</a:t>
            </a:r>
            <a:endParaRPr lang="en-US" dirty="0"/>
          </a:p>
        </p:txBody>
      </p:sp>
      <p:sp>
        <p:nvSpPr>
          <p:cNvPr id="3" name="Content Placeholder 2"/>
          <p:cNvSpPr>
            <a:spLocks noGrp="1"/>
          </p:cNvSpPr>
          <p:nvPr>
            <p:ph idx="1"/>
          </p:nvPr>
        </p:nvSpPr>
        <p:spPr>
          <a:xfrm>
            <a:off x="685800" y="1981200"/>
            <a:ext cx="7770813" cy="4494213"/>
          </a:xfrm>
        </p:spPr>
        <p:txBody>
          <a:bodyPr/>
          <a:lstStyle/>
          <a:p>
            <a:pPr marL="285750" indent="-285750">
              <a:buFont typeface="Arial" panose="020B0604020202020204" pitchFamily="34" charset="0"/>
              <a:buChar char="•"/>
            </a:pPr>
            <a:r>
              <a:rPr lang="en-US" sz="1800" b="0" dirty="0"/>
              <a:t>ERMTG11(17)000017r1 Qualcomm, </a:t>
            </a:r>
            <a:r>
              <a:rPr lang="en-US" sz="1800" b="0" dirty="0" err="1"/>
              <a:t>GreenPeak</a:t>
            </a:r>
            <a:r>
              <a:rPr lang="en-US" sz="1800" b="0" dirty="0"/>
              <a:t> Technologies Magnus </a:t>
            </a:r>
            <a:r>
              <a:rPr lang="en-US" sz="1800" b="0" dirty="0" err="1"/>
              <a:t>Sommansson</a:t>
            </a:r>
            <a:r>
              <a:rPr lang="en-US" sz="1800" b="0" dirty="0"/>
              <a:t>, Jan </a:t>
            </a:r>
            <a:r>
              <a:rPr lang="en-US" sz="1800" b="0" dirty="0" err="1"/>
              <a:t>Kruys</a:t>
            </a:r>
            <a:r>
              <a:rPr lang="en-US" sz="1800" b="0" dirty="0"/>
              <a:t> </a:t>
            </a:r>
            <a:r>
              <a:rPr lang="en-US" sz="1800" b="0" dirty="0" smtClean="0"/>
              <a:t>- Using </a:t>
            </a:r>
            <a:r>
              <a:rPr lang="en-US" sz="1800" b="0" dirty="0"/>
              <a:t>Medium Utilization for categorization </a:t>
            </a:r>
            <a:endParaRPr lang="en-US" sz="1800" b="0" dirty="0" smtClean="0"/>
          </a:p>
          <a:p>
            <a:pPr marL="285750" indent="-285750">
              <a:buFont typeface="Arial" panose="020B0604020202020204" pitchFamily="34" charset="0"/>
              <a:buChar char="•"/>
            </a:pPr>
            <a:r>
              <a:rPr lang="en-US" sz="1800" b="0" dirty="0" smtClean="0"/>
              <a:t>ERMTG11(17)000018 </a:t>
            </a:r>
            <a:r>
              <a:rPr lang="en-US" sz="1800" b="0" dirty="0"/>
              <a:t>Draft of EN 300328 (2017-01-12) modified for Variable Frequency and Medium Utilization	 </a:t>
            </a:r>
          </a:p>
          <a:p>
            <a:pPr>
              <a:buFont typeface="Arial" panose="020B0604020202020204" pitchFamily="34" charset="0"/>
              <a:buChar char="•"/>
            </a:pPr>
            <a:r>
              <a:rPr lang="en-US" sz="1800" b="0" dirty="0"/>
              <a:t>ERMTG11(17)000016 </a:t>
            </a:r>
            <a:r>
              <a:rPr lang="en-US" sz="1800" b="0" dirty="0" err="1"/>
              <a:t>Renesas</a:t>
            </a:r>
            <a:r>
              <a:rPr lang="en-US" sz="1800" b="0" dirty="0"/>
              <a:t> Dirk </a:t>
            </a:r>
            <a:r>
              <a:rPr lang="en-US" sz="1800" b="0" dirty="0" err="1" smtClean="0"/>
              <a:t>Naurath</a:t>
            </a:r>
            <a:r>
              <a:rPr lang="en-US" sz="1800" b="0" dirty="0" smtClean="0"/>
              <a:t> - Blocking </a:t>
            </a:r>
            <a:r>
              <a:rPr lang="en-US" sz="1800" b="0" dirty="0"/>
              <a:t>performance for use cases with low power and small size constraints 	 </a:t>
            </a:r>
          </a:p>
          <a:p>
            <a:pPr>
              <a:buFont typeface="Arial" panose="020B0604020202020204" pitchFamily="34" charset="0"/>
              <a:buChar char="•"/>
            </a:pPr>
            <a:r>
              <a:rPr lang="en-US" sz="1800" b="0" dirty="0"/>
              <a:t>ERMTG11(17)000014 Agenda </a:t>
            </a:r>
            <a:r>
              <a:rPr lang="en-US" sz="1800" b="0" dirty="0" smtClean="0"/>
              <a:t>- Agenda </a:t>
            </a:r>
            <a:r>
              <a:rPr lang="en-US" sz="1800" b="0" dirty="0"/>
              <a:t>and Document list for TG11 meeting #50	 </a:t>
            </a:r>
          </a:p>
          <a:p>
            <a:pPr>
              <a:buFont typeface="Arial" panose="020B0604020202020204" pitchFamily="34" charset="0"/>
              <a:buChar char="•"/>
            </a:pPr>
            <a:r>
              <a:rPr lang="en-US" sz="1800" b="0" dirty="0"/>
              <a:t>ERMTG11(17)000010 QTIL Magnus </a:t>
            </a:r>
            <a:r>
              <a:rPr lang="en-US" sz="1800" b="0" dirty="0" err="1" smtClean="0"/>
              <a:t>Sommansson</a:t>
            </a:r>
            <a:r>
              <a:rPr lang="en-US" sz="1800" b="0" dirty="0" smtClean="0"/>
              <a:t> - Clarification </a:t>
            </a:r>
            <a:r>
              <a:rPr lang="en-US" sz="1800" b="0" dirty="0"/>
              <a:t>of Short Control </a:t>
            </a:r>
            <a:r>
              <a:rPr lang="en-US" sz="1800" b="0" dirty="0" err="1"/>
              <a:t>Signalling</a:t>
            </a:r>
            <a:r>
              <a:rPr lang="en-US" sz="1800" b="0" dirty="0"/>
              <a:t> Transmission sections verbiage	 </a:t>
            </a:r>
          </a:p>
          <a:p>
            <a:pPr>
              <a:buFont typeface="Arial" panose="020B0604020202020204" pitchFamily="34" charset="0"/>
              <a:buChar char="•"/>
            </a:pPr>
            <a:r>
              <a:rPr lang="en-US" sz="1800" b="0" dirty="0"/>
              <a:t>ERMTG11(17)000009 </a:t>
            </a:r>
            <a:r>
              <a:rPr lang="en-US" sz="1800" b="0" dirty="0" smtClean="0"/>
              <a:t>WFA - WFA </a:t>
            </a:r>
            <a:r>
              <a:rPr lang="en-US" sz="1800" b="0" dirty="0"/>
              <a:t>Receiver Requirements Comments	 </a:t>
            </a:r>
          </a:p>
          <a:p>
            <a:pPr>
              <a:buFont typeface="Arial" panose="020B0604020202020204" pitchFamily="34" charset="0"/>
              <a:buChar char="•"/>
            </a:pPr>
            <a:r>
              <a:rPr lang="en-US" sz="1800" b="0" dirty="0"/>
              <a:t>ERMTG11(17)000008 Ofcom (U.K.) Steve </a:t>
            </a:r>
            <a:r>
              <a:rPr lang="en-US" sz="1800" b="0" dirty="0" smtClean="0"/>
              <a:t>Leach - Example </a:t>
            </a:r>
            <a:r>
              <a:rPr lang="en-US" sz="1800" b="0" dirty="0"/>
              <a:t>Wanted and Interferer signal levels for blocking tests</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77338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TG11#49 (17)0007 Minutes</a:t>
            </a:r>
          </a:p>
        </p:txBody>
      </p:sp>
      <p:sp>
        <p:nvSpPr>
          <p:cNvPr id="3" name="Content Placeholder 2"/>
          <p:cNvSpPr>
            <a:spLocks noGrp="1"/>
          </p:cNvSpPr>
          <p:nvPr>
            <p:ph idx="1"/>
          </p:nvPr>
        </p:nvSpPr>
        <p:spPr>
          <a:xfrm>
            <a:off x="685800" y="1828800"/>
            <a:ext cx="7770813" cy="4800600"/>
          </a:xfrm>
        </p:spPr>
        <p:txBody>
          <a:bodyPr/>
          <a:lstStyle/>
          <a:p>
            <a:pPr hangingPunct="0">
              <a:buFont typeface="Arial" panose="020B0604020202020204" pitchFamily="34" charset="0"/>
              <a:buChar char="•"/>
            </a:pPr>
            <a:r>
              <a:rPr lang="en-GB" sz="1800" dirty="0"/>
              <a:t>Steve (Ofcom UK) proposed the following to be noted into the minutes:</a:t>
            </a:r>
            <a:endParaRPr lang="en-US" sz="1800" dirty="0"/>
          </a:p>
          <a:p>
            <a:pPr lvl="1" fontAlgn="auto">
              <a:buFont typeface="Arial" panose="020B0604020202020204" pitchFamily="34" charset="0"/>
              <a:buChar char="•"/>
            </a:pPr>
            <a:r>
              <a:rPr lang="en-GB" sz="1800" i="1" dirty="0"/>
              <a:t>The separation distances for typical power handsets to Wi-Fi could easily be 1 or 2m which leads to experienced blocking levels of around -30dBm and so the -32dBm option for 2380 / 2503.5 MHz in the draft of the category 1 table are supported.</a:t>
            </a:r>
            <a:endParaRPr lang="en-US" sz="1800" dirty="0"/>
          </a:p>
          <a:p>
            <a:pPr lvl="1" fontAlgn="auto">
              <a:buFont typeface="Arial" panose="020B0604020202020204" pitchFamily="34" charset="0"/>
              <a:buChar char="•"/>
            </a:pPr>
            <a:r>
              <a:rPr lang="en-GB" sz="1800" i="1" dirty="0"/>
              <a:t>That the proposed -42dBm by WFA was what the standard currently required and this was therefore not an improvement in equipment performance but rather an improvement in the requirements of the standard which are currently poor.</a:t>
            </a:r>
            <a:endParaRPr lang="en-US" sz="1800" dirty="0"/>
          </a:p>
          <a:p>
            <a:pPr lvl="1" fontAlgn="auto">
              <a:buFont typeface="Arial" panose="020B0604020202020204" pitchFamily="34" charset="0"/>
              <a:buChar char="•"/>
            </a:pPr>
            <a:r>
              <a:rPr lang="en-GB" sz="1800" i="1" dirty="0"/>
              <a:t>-42dBm blocking levels could not be supported at this stage</a:t>
            </a:r>
            <a:endParaRPr lang="en-US" sz="1800" dirty="0"/>
          </a:p>
          <a:p>
            <a:pPr hangingPunct="0">
              <a:buFont typeface="Arial" panose="020B0604020202020204" pitchFamily="34" charset="0"/>
              <a:buChar char="•"/>
            </a:pPr>
            <a:r>
              <a:rPr lang="en-GB" sz="1800" dirty="0"/>
              <a:t>Following further discussions Steve also asked if the blocking level could be increased to -36dBm for the closest blocking frequency but the wanted signal could also be increased to -70dBm which is in line with the JRC findings of typical Wi-Fi signals</a:t>
            </a:r>
            <a:r>
              <a:rPr lang="en-GB" sz="1800" dirty="0" smtClean="0"/>
              <a:t>.</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March 2017</a:t>
            </a:r>
            <a:endParaRPr lang="en-GB" dirty="0"/>
          </a:p>
        </p:txBody>
      </p:sp>
    </p:spTree>
    <p:extLst>
      <p:ext uri="{BB962C8B-B14F-4D97-AF65-F5344CB8AC3E}">
        <p14:creationId xmlns:p14="http://schemas.microsoft.com/office/powerpoint/2010/main" val="896313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TG11#49 (17)0007 </a:t>
            </a:r>
            <a:r>
              <a:rPr lang="en-US" dirty="0" smtClean="0"/>
              <a:t>Minutes [2]</a:t>
            </a:r>
            <a:endParaRPr lang="en-US" dirty="0"/>
          </a:p>
        </p:txBody>
      </p:sp>
      <p:sp>
        <p:nvSpPr>
          <p:cNvPr id="3" name="Content Placeholder 2"/>
          <p:cNvSpPr>
            <a:spLocks noGrp="1"/>
          </p:cNvSpPr>
          <p:nvPr>
            <p:ph idx="1"/>
          </p:nvPr>
        </p:nvSpPr>
        <p:spPr>
          <a:xfrm>
            <a:off x="685800" y="1905000"/>
            <a:ext cx="7770813" cy="4343400"/>
          </a:xfrm>
        </p:spPr>
        <p:txBody>
          <a:bodyPr/>
          <a:lstStyle/>
          <a:p>
            <a:pPr hangingPunct="0">
              <a:buFont typeface="Arial" panose="020B0604020202020204" pitchFamily="34" charset="0"/>
              <a:buChar char="•"/>
            </a:pPr>
            <a:r>
              <a:rPr lang="en-GB" sz="1800" dirty="0"/>
              <a:t>Johnny Dixon (BT) provided the following statement:</a:t>
            </a:r>
            <a:endParaRPr lang="en-US" sz="1800" dirty="0"/>
          </a:p>
          <a:p>
            <a:pPr lvl="1" hangingPunct="0">
              <a:buFont typeface="Arial" panose="020B0604020202020204" pitchFamily="34" charset="0"/>
              <a:buChar char="•"/>
            </a:pPr>
            <a:r>
              <a:rPr lang="en-GB" sz="1800" i="1" dirty="0"/>
              <a:t>BT continues to believe that, in order to protect (Cat 1) Wi-Fi devices from blocking due to 2.3 GHz LTE devices which are expected to proliferate across Europe, such Wi-Fi devices will in future need to employ better filtering, and hence meet a more stringent blocking level.</a:t>
            </a:r>
            <a:endParaRPr lang="en-US" sz="1800" dirty="0"/>
          </a:p>
          <a:p>
            <a:pPr hangingPunct="0">
              <a:buFont typeface="Arial" panose="020B0604020202020204" pitchFamily="34" charset="0"/>
              <a:buChar char="•"/>
            </a:pPr>
            <a:r>
              <a:rPr lang="en-GB" sz="1800" dirty="0" smtClean="0"/>
              <a:t>Magnus </a:t>
            </a:r>
            <a:r>
              <a:rPr lang="en-GB" sz="1800" dirty="0" err="1"/>
              <a:t>Sommansson</a:t>
            </a:r>
            <a:r>
              <a:rPr lang="en-GB" sz="1800" dirty="0"/>
              <a:t> (Qualcomm) provided the following statement:</a:t>
            </a:r>
            <a:endParaRPr lang="en-US" sz="1800" dirty="0"/>
          </a:p>
          <a:p>
            <a:pPr lvl="1" hangingPunct="0">
              <a:buFont typeface="Arial" panose="020B0604020202020204" pitchFamily="34" charset="0"/>
              <a:buChar char="•"/>
            </a:pPr>
            <a:r>
              <a:rPr lang="en-GB" sz="1800" i="1" dirty="0"/>
              <a:t>It is not the role of the harmonized standard to provide the protection that BT envisions to be necessary across Europe. This is the type of protection that should be provided by individual product development specifications driven by market requirements.</a:t>
            </a:r>
            <a:endParaRPr lang="en-US" sz="1800" dirty="0"/>
          </a:p>
          <a:p>
            <a:pPr hangingPunct="0">
              <a:buFont typeface="Arial" panose="020B0604020202020204" pitchFamily="34" charset="0"/>
              <a:buChar char="•"/>
            </a:pPr>
            <a:r>
              <a:rPr lang="en-GB" sz="1800" dirty="0"/>
              <a:t>Octavian Popescu (WFA) provided the following statement:</a:t>
            </a:r>
            <a:endParaRPr lang="en-US" sz="1800" dirty="0"/>
          </a:p>
          <a:p>
            <a:pPr lvl="1" hangingPunct="0">
              <a:buFont typeface="Arial" panose="020B0604020202020204" pitchFamily="34" charset="0"/>
              <a:buChar char="•"/>
            </a:pPr>
            <a:r>
              <a:rPr lang="en-GB" sz="1800" i="1" dirty="0"/>
              <a:t>While accepting to further analyse the current proposal, Wi-Fi Alliance is of the opinion that levels provided in document 58 are an improvement as required by the legal framework and satisfy the purpose of the Work Item.</a:t>
            </a:r>
            <a:endParaRPr lang="en-US" sz="18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953047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a:t>
            </a:r>
            <a:r>
              <a:rPr lang="en-US" altLang="en-US" sz="4000" dirty="0" smtClean="0"/>
              <a:t>[Required]</a:t>
            </a:r>
            <a:endParaRPr lang="en-US" altLang="en-US" sz="4000" dirty="0" smtClean="0"/>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Comments for Ofcom 5.8 GHz band proposal</a:t>
            </a:r>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15</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Ofcom 5.8 GHz Statement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May </a:t>
            </a:r>
            <a:r>
              <a:rPr lang="en-US" sz="2000" dirty="0"/>
              <a:t>2016 consultation: </a:t>
            </a:r>
            <a:r>
              <a:rPr lang="en-US" sz="2000" dirty="0">
                <a:hlinkClick r:id="rId2"/>
              </a:rPr>
              <a:t>https://www.ofcom.org.uk/__</a:t>
            </a:r>
            <a:r>
              <a:rPr lang="en-US" sz="2000" dirty="0" smtClean="0">
                <a:hlinkClick r:id="rId2"/>
              </a:rPr>
              <a:t>data/assets/pdf_file/0037/79777/improving-spectrum-access-consumers-5ghz.pdf</a:t>
            </a:r>
            <a:r>
              <a:rPr lang="en-US" sz="2000" dirty="0" smtClean="0"/>
              <a:t> </a:t>
            </a:r>
            <a:endParaRPr lang="en-US" sz="2000" dirty="0"/>
          </a:p>
          <a:p>
            <a:pPr>
              <a:buFont typeface="Arial" panose="020B0604020202020204" pitchFamily="34" charset="0"/>
              <a:buChar char="•"/>
            </a:pPr>
            <a:r>
              <a:rPr lang="en-US" sz="2000" dirty="0" smtClean="0"/>
              <a:t>Statement on proposal to open the band for Wi-Fi: </a:t>
            </a:r>
            <a:r>
              <a:rPr lang="en-US" sz="2000" dirty="0">
                <a:hlinkClick r:id="rId3"/>
              </a:rPr>
              <a:t>https://www.ofcom.org.uk/__</a:t>
            </a:r>
            <a:r>
              <a:rPr lang="en-US" sz="2000" dirty="0" smtClean="0">
                <a:hlinkClick r:id="rId3"/>
              </a:rPr>
              <a:t>data/assets/pdf_file/0032/98159/5p8-Regs.pdf</a:t>
            </a:r>
            <a:r>
              <a:rPr lang="en-US" sz="2000" dirty="0" smtClean="0"/>
              <a:t> </a:t>
            </a:r>
          </a:p>
          <a:p>
            <a:pPr lvl="1">
              <a:buFont typeface="Arial" panose="020B0604020202020204" pitchFamily="34" charset="0"/>
              <a:buChar char="•"/>
            </a:pPr>
            <a:r>
              <a:rPr lang="en-US" sz="1800" dirty="0" smtClean="0"/>
              <a:t>Comments due April 11,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216303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April 6, 2017 </a:t>
            </a:r>
            <a:r>
              <a:rPr lang="en-US" b="0" smtClean="0"/>
              <a:t>at </a:t>
            </a:r>
            <a:r>
              <a:rPr lang="en-US" b="0" smtClean="0"/>
              <a:t>2:30pm </a:t>
            </a:r>
            <a:r>
              <a:rPr lang="en-US" b="0" dirty="0" smtClean="0"/>
              <a:t>EDT</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endParaRPr lang="en-US" altLang="en-US" dirty="0"/>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smtClean="0"/>
              <a:t>Ofcom </a:t>
            </a:r>
            <a:r>
              <a:rPr lang="en-US" altLang="en-US" dirty="0"/>
              <a:t>5.8 GHz proposal</a:t>
            </a:r>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March 2017</a:t>
            </a:r>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6800"/>
          </a:xfrm>
        </p:spPr>
        <p:txBody>
          <a:bodyPr/>
          <a:lstStyle/>
          <a:p>
            <a:r>
              <a:rPr lang="en-US" dirty="0"/>
              <a:t>Participation in IEEE 802 Meetings</a:t>
            </a:r>
          </a:p>
        </p:txBody>
      </p:sp>
      <p:sp>
        <p:nvSpPr>
          <p:cNvPr id="3" name="Content Placeholder 2"/>
          <p:cNvSpPr>
            <a:spLocks noGrp="1"/>
          </p:cNvSpPr>
          <p:nvPr>
            <p:ph idx="1"/>
          </p:nvPr>
        </p:nvSpPr>
        <p:spPr>
          <a:xfrm>
            <a:off x="685800" y="20574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March 2017</a:t>
            </a:r>
            <a:endParaRPr lang="en-GB" dirty="0"/>
          </a:p>
        </p:txBody>
      </p:sp>
    </p:spTree>
    <p:extLst>
      <p:ext uri="{BB962C8B-B14F-4D97-AF65-F5344CB8AC3E}">
        <p14:creationId xmlns:p14="http://schemas.microsoft.com/office/powerpoint/2010/main" val="409573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Americas</a:t>
            </a:r>
            <a:endParaRPr lang="en-US" altLang="en-US" sz="2000" dirty="0"/>
          </a:p>
          <a:p>
            <a:r>
              <a:rPr lang="en-US" altLang="en-US" sz="2000" dirty="0" smtClean="0"/>
              <a:t>EU</a:t>
            </a:r>
          </a:p>
          <a:p>
            <a:endParaRPr lang="en-US" altLang="en-US" sz="2000" dirty="0"/>
          </a:p>
        </p:txBody>
      </p:sp>
      <p:sp>
        <p:nvSpPr>
          <p:cNvPr id="4" name="Date Placeholder 3"/>
          <p:cNvSpPr>
            <a:spLocks noGrp="1"/>
          </p:cNvSpPr>
          <p:nvPr>
            <p:ph type="dt" sz="quarter" idx="10"/>
          </p:nvPr>
        </p:nvSpPr>
        <p:spPr/>
        <p:txBody>
          <a:bodyPr/>
          <a:lstStyle/>
          <a:p>
            <a:pPr>
              <a:defRPr/>
            </a:pPr>
            <a:r>
              <a:rPr lang="en-US"/>
              <a:t>March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Americas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ISED 5150-5250 MHz comments filed</a:t>
            </a:r>
          </a:p>
          <a:p>
            <a:pPr lvl="1">
              <a:buFont typeface="Arial" panose="020B0604020202020204" pitchFamily="34" charset="0"/>
              <a:buChar char="•"/>
            </a:pPr>
            <a:r>
              <a:rPr lang="en-US" altLang="en-US" dirty="0" smtClean="0"/>
              <a:t>March 28</a:t>
            </a:r>
            <a:r>
              <a:rPr lang="en-US" altLang="en-US" baseline="30000" dirty="0" smtClean="0"/>
              <a:t>th</a:t>
            </a:r>
            <a:r>
              <a:rPr lang="en-US" altLang="en-US" dirty="0" smtClean="0"/>
              <a:t> (deadline was March 29</a:t>
            </a:r>
            <a:r>
              <a:rPr lang="en-US" altLang="en-US" baseline="30000" dirty="0" smtClean="0"/>
              <a:t>th</a:t>
            </a:r>
            <a:r>
              <a:rPr lang="en-US" altLang="en-US" dirty="0" smtClean="0"/>
              <a:t>)</a:t>
            </a:r>
          </a:p>
          <a:p>
            <a:pPr lvl="1">
              <a:buFont typeface="Arial" panose="020B0604020202020204" pitchFamily="34" charset="0"/>
              <a:buChar char="•"/>
            </a:pPr>
            <a:r>
              <a:rPr lang="en-US" altLang="en-US" dirty="0" smtClean="0"/>
              <a:t>Reply Comments will be due 15 days after publication of the received Comments</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t>ECC approves WGFM sharing study in 5925-6425 MHz band</a:t>
            </a:r>
          </a:p>
          <a:p>
            <a:pPr lvl="1">
              <a:buFont typeface="Arial" panose="020B0604020202020204" pitchFamily="34" charset="0"/>
              <a:buChar char="•"/>
            </a:pPr>
            <a:r>
              <a:rPr lang="en-US" altLang="en-US" dirty="0" smtClean="0"/>
              <a:t>Sharing study will </a:t>
            </a:r>
            <a:r>
              <a:rPr lang="en-US" altLang="en-US" dirty="0"/>
              <a:t>be done in SE24</a:t>
            </a:r>
          </a:p>
          <a:p>
            <a:pPr lvl="1">
              <a:buFont typeface="Arial" panose="020B0604020202020204" pitchFamily="34" charset="0"/>
              <a:buChar char="•"/>
            </a:pPr>
            <a:r>
              <a:rPr lang="en-US" altLang="en-US" dirty="0"/>
              <a:t>ETSI BRAN </a:t>
            </a:r>
            <a:r>
              <a:rPr lang="en-US" altLang="en-US" dirty="0" smtClean="0"/>
              <a:t>NWI </a:t>
            </a:r>
            <a:r>
              <a:rPr lang="en-US" altLang="en-US" dirty="0"/>
              <a:t>to do Technical Report / </a:t>
            </a:r>
            <a:r>
              <a:rPr lang="en-US" altLang="en-US" dirty="0" err="1" smtClean="0"/>
              <a:t>SRDoc</a:t>
            </a:r>
            <a:endParaRPr lang="en-US" altLang="en-US" dirty="0"/>
          </a:p>
          <a:p>
            <a:pPr>
              <a:buFont typeface="Arial" panose="020B0604020202020204" pitchFamily="34" charset="0"/>
              <a:buChar char="•"/>
            </a:pPr>
            <a:r>
              <a:rPr lang="en-US" altLang="en-US" dirty="0"/>
              <a:t>Ofcom 5725-5850 MHz band proposal</a:t>
            </a:r>
          </a:p>
          <a:p>
            <a:pPr lvl="1">
              <a:buFont typeface="Arial" panose="020B0604020202020204" pitchFamily="34" charset="0"/>
              <a:buChar char="•"/>
            </a:pPr>
            <a:r>
              <a:rPr lang="en-US" altLang="en-US" dirty="0"/>
              <a:t>See Action Items</a:t>
            </a:r>
          </a:p>
          <a:p>
            <a:pPr>
              <a:buFont typeface="Arial" panose="020B0604020202020204" pitchFamily="34" charset="0"/>
              <a:buChar char="•"/>
            </a:pPr>
            <a:r>
              <a:rPr lang="en-US" altLang="en-US" dirty="0"/>
              <a:t>EU Radio Equipment Directive &amp; standards updates</a:t>
            </a:r>
          </a:p>
          <a:p>
            <a:pPr>
              <a:buFont typeface="Arial" panose="020B0604020202020204" pitchFamily="34" charset="0"/>
              <a:buChar char="•"/>
            </a:pPr>
            <a:r>
              <a:rPr lang="en-US" altLang="en-US" dirty="0" smtClean="0"/>
              <a:t>EUMETNET </a:t>
            </a:r>
            <a:r>
              <a:rPr lang="en-US" altLang="en-US" dirty="0"/>
              <a:t>request to close 5600-5650 MHz</a:t>
            </a:r>
          </a:p>
          <a:p>
            <a:pPr lvl="1">
              <a:buFont typeface="Arial" panose="020B0604020202020204" pitchFamily="34" charset="0"/>
              <a:buChar char="•"/>
            </a:pPr>
            <a:r>
              <a:rPr lang="en-US" altLang="en-US" dirty="0"/>
              <a:t>No DFS or technology failure</a:t>
            </a:r>
          </a:p>
          <a:p>
            <a:pPr lvl="1">
              <a:buFont typeface="Arial" panose="020B0604020202020204" pitchFamily="34" charset="0"/>
              <a:buChar char="•"/>
            </a:pPr>
            <a:r>
              <a:rPr lang="en-US" altLang="en-US" dirty="0"/>
              <a:t>Enforcement issue should not harm users</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dirty="0"/>
              <a:t>EC has </a:t>
            </a:r>
            <a:r>
              <a:rPr lang="en-US" sz="1600" b="1" i="1" u="sng" dirty="0">
                <a:solidFill>
                  <a:srgbClr val="FF0000"/>
                </a:solidFill>
              </a:rPr>
              <a:t>NOT</a:t>
            </a:r>
            <a:r>
              <a:rPr lang="en-US" sz="1600" dirty="0"/>
              <a:t> approved use of v1.8.1 with note that v2.0.7 Receiver Requirements must also be met</a:t>
            </a:r>
          </a:p>
          <a:p>
            <a:pPr lvl="1">
              <a:buFont typeface="Arial" panose="020B0604020202020204" pitchFamily="34" charset="0"/>
              <a:buChar char="•"/>
            </a:pPr>
            <a:r>
              <a:rPr lang="en-US" sz="1600" dirty="0"/>
              <a:t>Passed ENAP; official publication date in August 19</a:t>
            </a:r>
            <a:r>
              <a:rPr lang="en-US" sz="1600" baseline="30000" dirty="0"/>
              <a:t>th</a:t>
            </a:r>
            <a:r>
              <a:rPr lang="en-US" sz="1600" dirty="0"/>
              <a:t>, but could happen sooner</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March 2017</a:t>
            </a:r>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35126</TotalTime>
  <Words>1238</Words>
  <Application>Microsoft Office PowerPoint</Application>
  <PresentationFormat>On-screen Show (4:3)</PresentationFormat>
  <Paragraphs>189</Paragraphs>
  <Slides>17</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MS Gothic</vt:lpstr>
      <vt:lpstr>MS PGothic</vt:lpstr>
      <vt:lpstr>Arial</vt:lpstr>
      <vt:lpstr>Helvetica</vt:lpstr>
      <vt:lpstr>Monotype Sorts</vt:lpstr>
      <vt:lpstr>Times New Roman</vt:lpstr>
      <vt:lpstr>Office Theme</vt:lpstr>
      <vt:lpstr>Document</vt:lpstr>
      <vt:lpstr>IEEE 802.18 RR-TAG March 30th Teleconference Agenda</vt:lpstr>
      <vt:lpstr>Agenda</vt:lpstr>
      <vt:lpstr>Administrative Items</vt:lpstr>
      <vt:lpstr>Other Guidelines for IEEE WG Meetings</vt:lpstr>
      <vt:lpstr>Participation in IEEE 802 Meetings</vt:lpstr>
      <vt:lpstr>Discussion Items</vt:lpstr>
      <vt:lpstr>Americas Updates</vt:lpstr>
      <vt:lpstr>EU Updates</vt:lpstr>
      <vt:lpstr>EU Radio Equipment Directive (RED)</vt:lpstr>
      <vt:lpstr>EN 301 893 Proposal</vt:lpstr>
      <vt:lpstr>ERM TG11#50 contributions</vt:lpstr>
      <vt:lpstr>ERM TG11#50 contributions [2]</vt:lpstr>
      <vt:lpstr>TG11#49 (17)0007 Minutes</vt:lpstr>
      <vt:lpstr>TG11#49 (17)0007 Minutes [2]</vt:lpstr>
      <vt:lpstr>Actions [Required]</vt:lpstr>
      <vt:lpstr>Ofcom 5.8 GHz Statement</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226</cp:revision>
  <cp:lastPrinted>1601-01-01T00:00:00Z</cp:lastPrinted>
  <dcterms:created xsi:type="dcterms:W3CDTF">2016-03-03T14:54:45Z</dcterms:created>
  <dcterms:modified xsi:type="dcterms:W3CDTF">2017-03-29T21:47:01Z</dcterms:modified>
</cp:coreProperties>
</file>