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69" r:id="rId3"/>
    <p:sldId id="27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89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33" autoAdjust="0"/>
    <p:restoredTop sz="94660"/>
  </p:normalViewPr>
  <p:slideViewPr>
    <p:cSldViewPr>
      <p:cViewPr varScale="1">
        <p:scale>
          <a:sx n="85" d="100"/>
          <a:sy n="85" d="100"/>
        </p:scale>
        <p:origin x="175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9E7A96D-6A3B-074F-8AD3-5F2A15B3B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66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75051E7-749F-5342-A121-8D9C9907C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7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7B547E0-ABC6-0142-8C0C-BBB2D05AE544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083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58FBAD-0FF9-7749-A295-8327C6486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3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644858-2B43-4A4E-B336-075084507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9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31398C-935E-DE47-9A4E-61F34772D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7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4FBD9-3090-9642-98AF-5246C7118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38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E26C0-A3C6-9644-8B16-56C3BA45C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25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1B114-4EA9-1142-9C7E-0BD0DBE26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8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46548-DEDC-E244-9906-994F21400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02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57A6E-8B19-DE4F-A46E-A569DAEB4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32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BB5E-1289-5B45-BAA8-041C752FE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88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22C9E-78D7-4B43-8386-25751D74C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33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B1CE5-FCF8-D743-8A2C-4144CEA05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4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62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5BCA9-99B4-9E4D-94BA-566BD60BD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95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FFB28-A011-9749-BD57-E3BF1A252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79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55CB1-7CA8-A64E-A16F-D228A5F48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9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88B0D-2023-134A-A557-DB3B553AB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8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83C974-AB0F-D140-A1B4-4CC1183A5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1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7C55B7-F4F2-7148-AD7F-AF000F061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9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6971E3-F592-FA43-A194-EC87FC0F5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FDC80D-AA58-2140-A9A7-C3D80159C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2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119A57-610D-2E4B-A0AC-9028C8664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1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697625-D01C-ED41-A8AB-476C5A3EC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9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BC3CE68-761C-454E-A940-B47C26548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802.18-17/0062r1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632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ea typeface="+mn-ea"/>
              </a:rPr>
              <a:t>Liaison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46105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EE5F1F2D-3D75-C943-A036-670DF5D9E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55-00-0000-itu-r-wp5a-mobile-draft-report.docx" TargetMode="External"/><Relationship Id="rId7" Type="http://schemas.openxmlformats.org/officeDocument/2006/relationships/hyperlink" Target="https://mentor.ieee.org/802.18/dcn/17/18-17-0059-01-0000-proposed-updates-to-annex-17-to-document-5a-298-e-from-802.docx" TargetMode="External"/><Relationship Id="rId2" Type="http://schemas.openxmlformats.org/officeDocument/2006/relationships/hyperlink" Target="https://mentor.ieee.org/802.18/dcn/17/18-17-0056-00-0000-liaison-statement-to-wp5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8/dcn/17/18-17-0060-00-0000-liaison-statement-to-wp5a-m-2003.docx" TargetMode="External"/><Relationship Id="rId5" Type="http://schemas.openxmlformats.org/officeDocument/2006/relationships/hyperlink" Target="https://mentor.ieee.org/802.18/dcn/17/18-17-0054-00-0000-itu-r-wp5c-fixed-draft-report.docx" TargetMode="External"/><Relationship Id="rId4" Type="http://schemas.openxmlformats.org/officeDocument/2006/relationships/hyperlink" Target="https://mentor.ieee.org/802.18/dcn/17/18-17-0057-00-0000-liaison-statement-to-wp5c.doc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4086E2E2-9AC9-FB47-8CDA-7FC00B1E705C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>
                <a:latin typeface="Times New Roman" charset="0"/>
              </a:rPr>
              <a:t>RR-TAG (802.18) </a:t>
            </a:r>
            <a:r>
              <a:rPr lang="en-US" sz="2800" dirty="0" smtClean="0">
                <a:latin typeface="Times New Roman" charset="0"/>
              </a:rPr>
              <a:t>Closing </a:t>
            </a:r>
            <a:r>
              <a:rPr lang="en-US" sz="2800" dirty="0" smtClean="0">
                <a:latin typeface="Times New Roman" charset="0"/>
              </a:rPr>
              <a:t>Report </a:t>
            </a:r>
            <a:r>
              <a:rPr lang="en-US" sz="2800" dirty="0" smtClean="0">
                <a:solidFill>
                  <a:srgbClr val="FF0000"/>
                </a:solidFill>
                <a:latin typeface="Times New Roman" charset="0"/>
              </a:rPr>
              <a:t>8.035</a:t>
            </a:r>
            <a:endParaRPr lang="en-US" sz="28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2017-03-17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7464555"/>
              </p:ext>
            </p:extLst>
          </p:nvPr>
        </p:nvGraphicFramePr>
        <p:xfrm>
          <a:off x="495300" y="3136900"/>
          <a:ext cx="7912100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1" name="Document" r:id="rId4" imgW="8360368" imgH="2521810" progId="Word.Document.8">
                  <p:embed/>
                </p:oleObj>
              </mc:Choice>
              <mc:Fallback>
                <p:oleObj name="Document" r:id="rId4" imgW="8360368" imgH="252181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3136900"/>
                        <a:ext cx="7912100" cy="237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Motion: ITU-R M.2003 </a:t>
            </a:r>
            <a:r>
              <a:rPr lang="en-US" dirty="0" smtClean="0"/>
              <a:t>Revisions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646238"/>
            <a:ext cx="8229600" cy="4754562"/>
          </a:xfrm>
        </p:spPr>
        <p:txBody>
          <a:bodyPr/>
          <a:lstStyle/>
          <a:p>
            <a:r>
              <a:rPr lang="en-US" sz="2000" dirty="0"/>
              <a:t>Approve document </a:t>
            </a:r>
            <a:r>
              <a:rPr lang="en-US" sz="2000" dirty="0" smtClean="0"/>
              <a:t>18-17/59r1 and its cover letter in 18-17/60r0 as </a:t>
            </a:r>
            <a:r>
              <a:rPr lang="en-US" sz="2000" dirty="0"/>
              <a:t>our </a:t>
            </a:r>
            <a:r>
              <a:rPr lang="en-GB" sz="2000" dirty="0"/>
              <a:t>proposed update to Annex 17 of Document 5A/298-E (M.2003) in </a:t>
            </a:r>
            <a:r>
              <a:rPr lang="en-US" sz="2000" dirty="0"/>
              <a:t>response to the ITU-R WP5A liaison</a:t>
            </a:r>
            <a:r>
              <a:rPr lang="en-US" sz="2000" dirty="0" smtClean="0"/>
              <a:t>,</a:t>
            </a:r>
            <a:r>
              <a:rPr lang="en-US" sz="2000" dirty="0"/>
              <a:t> granting the Technical Liaison to ITU-R and IEEE LMSC chair (or his delegate) editorial license</a:t>
            </a:r>
            <a:r>
              <a:rPr lang="en-US" sz="2000" dirty="0" smtClean="0"/>
              <a:t>, and </a:t>
            </a:r>
            <a:r>
              <a:rPr lang="en-US" sz="2000" dirty="0"/>
              <a:t>submittal </a:t>
            </a:r>
            <a:r>
              <a:rPr lang="en-US" sz="2000" dirty="0" smtClean="0"/>
              <a:t>to ITU-R WP5A on </a:t>
            </a:r>
            <a:r>
              <a:rPr lang="en-US" sz="2000" dirty="0"/>
              <a:t>or before May 10, 2017</a:t>
            </a:r>
            <a:r>
              <a:rPr lang="en-US" sz="2000" dirty="0" smtClean="0"/>
              <a:t>. </a:t>
            </a:r>
            <a:r>
              <a:rPr lang="en-US" sz="2000" dirty="0"/>
              <a:t>This approval is under LMSC OM “Procedure for communication with government </a:t>
            </a:r>
            <a:r>
              <a:rPr lang="en-US" sz="2000" dirty="0" smtClean="0"/>
              <a:t>bodies”.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Moved by: Rich Kennedy</a:t>
            </a:r>
          </a:p>
          <a:p>
            <a:r>
              <a:rPr lang="en-US" sz="2000" dirty="0" smtClean="0"/>
              <a:t>Seconded by: </a:t>
            </a:r>
            <a:r>
              <a:rPr lang="en-US" sz="2000" dirty="0" smtClean="0"/>
              <a:t>Bob Heile</a:t>
            </a:r>
            <a:endParaRPr lang="en-US" sz="2000" dirty="0"/>
          </a:p>
          <a:p>
            <a:r>
              <a:rPr lang="en-US" sz="2000" dirty="0" smtClean="0"/>
              <a:t>Discussion?</a:t>
            </a:r>
          </a:p>
          <a:p>
            <a:r>
              <a:rPr lang="en-US" sz="2000" dirty="0" smtClean="0"/>
              <a:t>Vote:</a:t>
            </a:r>
            <a:r>
              <a:rPr lang="en-GB" sz="2000" dirty="0">
                <a:solidFill>
                  <a:schemeClr val="dk1"/>
                </a:solidFill>
              </a:rPr>
              <a:t> (y/n/a): &lt;y&gt;, &lt;n&gt;, &lt;a&gt;</a:t>
            </a:r>
            <a:endParaRPr lang="en-US" sz="2000" dirty="0"/>
          </a:p>
          <a:p>
            <a:endParaRPr lang="en-GB" sz="2000" dirty="0" smtClean="0">
              <a:solidFill>
                <a:schemeClr val="dk1"/>
              </a:solidFill>
            </a:endParaRPr>
          </a:p>
          <a:p>
            <a:r>
              <a:rPr lang="en-GB" sz="1800" dirty="0" smtClean="0">
                <a:solidFill>
                  <a:schemeClr val="dk1"/>
                </a:solidFill>
              </a:rPr>
              <a:t>In </a:t>
            </a:r>
            <a:r>
              <a:rPr lang="en-GB" sz="1800" dirty="0">
                <a:solidFill>
                  <a:schemeClr val="dk1"/>
                </a:solidFill>
              </a:rPr>
              <a:t>the </a:t>
            </a:r>
            <a:r>
              <a:rPr lang="en-GB" sz="1800" dirty="0" smtClean="0">
                <a:solidFill>
                  <a:schemeClr val="dk1"/>
                </a:solidFill>
              </a:rPr>
              <a:t>TAG </a:t>
            </a:r>
            <a:r>
              <a:rPr lang="en-GB" sz="1800" dirty="0">
                <a:solidFill>
                  <a:schemeClr val="dk1"/>
                </a:solidFill>
              </a:rPr>
              <a:t>(y/n/a): </a:t>
            </a:r>
            <a:r>
              <a:rPr lang="en-GB" sz="1800" dirty="0" smtClean="0">
                <a:solidFill>
                  <a:schemeClr val="dk1"/>
                </a:solidFill>
              </a:rPr>
              <a:t>10/0/1</a:t>
            </a:r>
            <a:endParaRPr lang="en-US" sz="18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416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Links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/>
          <a:lstStyle/>
          <a:p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mentor.ieee.org/802.18/dcn/17/18-17-0048-03-0000-vancouver-meeting-agenda-march-2017.pptx</a:t>
            </a:r>
          </a:p>
          <a:p>
            <a:r>
              <a:rPr lang="en-US" sz="1800" dirty="0">
                <a:hlinkClick r:id="rId2"/>
              </a:rPr>
              <a:t>https://mentor.ieee.org/802.18/dcn/17/18-17-0039-03-0000-proposed-ieee-802-response-to-canada-ised-consultation.docx</a:t>
            </a:r>
            <a:endParaRPr lang="en-US" sz="1800" dirty="0" smtClean="0">
              <a:hlinkClick r:id="rId2"/>
            </a:endParaRPr>
          </a:p>
          <a:p>
            <a:r>
              <a:rPr lang="en-US" sz="1800" dirty="0" smtClean="0">
                <a:hlinkClick r:id="rId2"/>
              </a:rPr>
              <a:t>https</a:t>
            </a:r>
            <a:r>
              <a:rPr lang="en-US" sz="1800" dirty="0">
                <a:hlinkClick r:id="rId2"/>
              </a:rPr>
              <a:t>://mentor.ieee.org/802.18/dcn/17/18-17-0056-00-0000-liaison-statement-to-wp5a.docx</a:t>
            </a:r>
            <a:endParaRPr lang="en-US" sz="1800" dirty="0"/>
          </a:p>
          <a:p>
            <a:r>
              <a:rPr lang="en-US" sz="1800" dirty="0">
                <a:hlinkClick r:id="rId3"/>
              </a:rPr>
              <a:t>https://mentor.ieee.org/802.18/dcn/17/18-17-0055-00-0000-itu-r-wp5a-mobile-draft-report.docx</a:t>
            </a:r>
            <a:endParaRPr lang="en-US" sz="1800" dirty="0"/>
          </a:p>
          <a:p>
            <a:r>
              <a:rPr lang="en-US" sz="1800" dirty="0">
                <a:hlinkClick r:id="rId4"/>
              </a:rPr>
              <a:t>https://mentor.ieee.org/802.18/dcn/17/18-17-0057-00-0000-liaison-statement-to-wp5c.docx</a:t>
            </a:r>
            <a:endParaRPr lang="en-US" sz="1800" dirty="0"/>
          </a:p>
          <a:p>
            <a:r>
              <a:rPr lang="en-US" sz="1800" dirty="0">
                <a:hlinkClick r:id="rId5"/>
              </a:rPr>
              <a:t>https://mentor.ieee.org/802.18/dcn/17/18-17-0054-00-0000-itu-r-wp5c-fixed-draft-report.docx</a:t>
            </a:r>
            <a:r>
              <a:rPr lang="en-US" sz="1800" dirty="0"/>
              <a:t> </a:t>
            </a:r>
          </a:p>
          <a:p>
            <a:r>
              <a:rPr lang="en-US" sz="1800" dirty="0">
                <a:hlinkClick r:id="rId6"/>
              </a:rPr>
              <a:t>https://mentor.ieee.org/802.18/dcn/17/18-17-0060-00-0000-liaison-statement-to-wp5a-m-2003.docx</a:t>
            </a:r>
            <a:r>
              <a:rPr lang="en-US" sz="1800" dirty="0"/>
              <a:t> </a:t>
            </a:r>
          </a:p>
          <a:p>
            <a:r>
              <a:rPr lang="en-US" sz="1800" dirty="0">
                <a:hlinkClick r:id="rId7"/>
              </a:rPr>
              <a:t>https://mentor.ieee.org/802.18/dcn/17/18-17-0059-01-0000-proposed-updates-to-annex-17-to-document-5a-298-e-from-802.docx</a:t>
            </a:r>
            <a:r>
              <a:rPr lang="en-US" sz="1800" dirty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767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>
                <a:latin typeface="Times New Roman" charset="0"/>
              </a:rPr>
              <a:t>Overview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b="0" dirty="0">
                <a:latin typeface="Times New Roman" charset="0"/>
              </a:rPr>
              <a:t>This document </a:t>
            </a:r>
            <a:r>
              <a:rPr lang="en-US" b="0" dirty="0" smtClean="0">
                <a:latin typeface="Times New Roman" charset="0"/>
              </a:rPr>
              <a:t>is the IEEE </a:t>
            </a:r>
            <a:r>
              <a:rPr lang="en-US" b="0" dirty="0">
                <a:latin typeface="Times New Roman" charset="0"/>
              </a:rPr>
              <a:t>802.18 Radio Regulatory Technical Advisory Group (RR-TAG) </a:t>
            </a:r>
            <a:r>
              <a:rPr lang="en-US" b="0" dirty="0" smtClean="0">
                <a:latin typeface="Times New Roman" charset="0"/>
              </a:rPr>
              <a:t>closing report for the March Plenary in Vancouver.</a:t>
            </a:r>
            <a:endParaRPr lang="en-US" b="0" dirty="0">
              <a:latin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134C468-29D4-5F4D-9F48-17557DAD461D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Regulatory work in progress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Status of completed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Actions 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ISED (Canada) 5150-5250 MHz </a:t>
            </a:r>
            <a:r>
              <a:rPr lang="en-US" altLang="en-US" dirty="0" smtClean="0"/>
              <a:t>consultation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Terahertz ITU-R WP5A and WP5C liaisons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802.15.3e ITU-R WP5A liaison</a:t>
            </a:r>
            <a:endParaRPr lang="en-US" alt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Ofcom 5.8 GHz proposal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Advancing the 6 GHz effort in the US and </a:t>
            </a:r>
            <a:r>
              <a:rPr lang="en-US" altLang="en-US" dirty="0" smtClean="0"/>
              <a:t>EU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05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799"/>
            <a:ext cx="7772400" cy="4646613"/>
          </a:xfrm>
        </p:spPr>
        <p:txBody>
          <a:bodyPr/>
          <a:lstStyle/>
          <a:p>
            <a:r>
              <a:rPr lang="en-US" sz="2000" dirty="0" smtClean="0"/>
              <a:t>Approved ISED consultation response</a:t>
            </a:r>
          </a:p>
          <a:p>
            <a:r>
              <a:rPr lang="en-US" sz="2000" dirty="0" smtClean="0"/>
              <a:t>Approved two Terahertz liaisons</a:t>
            </a:r>
          </a:p>
          <a:p>
            <a:pPr lvl="1"/>
            <a:r>
              <a:rPr lang="en-US" sz="1800" dirty="0" smtClean="0"/>
              <a:t>Updates for draft Recommendation – “Technical </a:t>
            </a:r>
            <a:r>
              <a:rPr lang="en-US" sz="1800" dirty="0"/>
              <a:t>and operational characteristics of the land mobile service applications operating in the frequency range 275-450 </a:t>
            </a:r>
            <a:r>
              <a:rPr lang="en-US" sz="1800" dirty="0" smtClean="0"/>
              <a:t>GHz”, and “</a:t>
            </a:r>
            <a:r>
              <a:rPr lang="en-GB" sz="1800" dirty="0" smtClean="0"/>
              <a:t>Technical </a:t>
            </a:r>
            <a:r>
              <a:rPr lang="en-GB" sz="1800" dirty="0"/>
              <a:t>and operational characteristics and applications of the point-to-point fixed service applications operating in the frequency range 275-450 </a:t>
            </a:r>
            <a:r>
              <a:rPr lang="en-GB" sz="1800" dirty="0" smtClean="0"/>
              <a:t>GHz</a:t>
            </a:r>
            <a:r>
              <a:rPr lang="en-US" sz="1800" dirty="0" smtClean="0"/>
              <a:t>” </a:t>
            </a:r>
          </a:p>
          <a:p>
            <a:r>
              <a:rPr lang="en-US" sz="2000" dirty="0" smtClean="0"/>
              <a:t>Approved an 802.15.3e liaison </a:t>
            </a:r>
          </a:p>
          <a:p>
            <a:pPr lvl="1"/>
            <a:r>
              <a:rPr lang="en-US" sz="1800" dirty="0" smtClean="0"/>
              <a:t>Updates for ITU-R Recommendation M.2003-1 (2015) – “</a:t>
            </a:r>
            <a:r>
              <a:rPr lang="en-GB" sz="1800" dirty="0" smtClean="0"/>
              <a:t>Multiple </a:t>
            </a:r>
            <a:r>
              <a:rPr lang="en-GB" sz="1800" dirty="0"/>
              <a:t>Gigabit Wireless Systems in frequencies around 60 </a:t>
            </a:r>
            <a:r>
              <a:rPr lang="en-GB" sz="1800" dirty="0" smtClean="0"/>
              <a:t>GHz”</a:t>
            </a:r>
          </a:p>
          <a:p>
            <a:r>
              <a:rPr lang="en-GB" sz="2000" dirty="0" smtClean="0"/>
              <a:t>Discussed current global regulatory status</a:t>
            </a:r>
          </a:p>
          <a:p>
            <a:r>
              <a:rPr lang="en-GB" sz="2000" dirty="0" smtClean="0"/>
              <a:t>Discussed upcoming work:</a:t>
            </a:r>
          </a:p>
          <a:p>
            <a:pPr lvl="1"/>
            <a:r>
              <a:rPr lang="en-GB" sz="1800" dirty="0" smtClean="0"/>
              <a:t>Ofcom 5.8 GHz proposal</a:t>
            </a:r>
          </a:p>
          <a:p>
            <a:pPr lvl="1"/>
            <a:r>
              <a:rPr lang="en-GB" sz="1800" dirty="0" smtClean="0"/>
              <a:t>6 GHz unlicensed sharing efforts in the US and EU 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25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 </a:t>
            </a:r>
            <a:r>
              <a:rPr lang="en-US" dirty="0" err="1" smtClean="0"/>
              <a:t>IGthz</a:t>
            </a:r>
            <a:r>
              <a:rPr lang="en-US" dirty="0" smtClean="0"/>
              <a:t> WP5A </a:t>
            </a:r>
            <a:r>
              <a:rPr lang="en-US" dirty="0" smtClean="0"/>
              <a:t>Motion </a:t>
            </a:r>
            <a:r>
              <a:rPr lang="en-US" b="1" dirty="0">
                <a:solidFill>
                  <a:srgbClr val="00B050"/>
                </a:solidFill>
              </a:rPr>
              <a:t>7.012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ITU-R </a:t>
            </a:r>
            <a:r>
              <a:rPr lang="en-GB" sz="2400" dirty="0" smtClean="0"/>
              <a:t>WP5A </a:t>
            </a:r>
            <a:r>
              <a:rPr lang="en-GB" sz="2400" dirty="0"/>
              <a:t>LS </a:t>
            </a:r>
            <a:r>
              <a:rPr lang="en-GB" sz="2400" dirty="0" smtClean="0"/>
              <a:t>request for </a:t>
            </a:r>
            <a:r>
              <a:rPr lang="en-GB" sz="2400" dirty="0"/>
              <a:t>information on </a:t>
            </a:r>
            <a:r>
              <a:rPr lang="en-GB" sz="2400" dirty="0" smtClean="0"/>
              <a:t>technical </a:t>
            </a:r>
            <a:r>
              <a:rPr lang="en-GB" sz="2400" dirty="0"/>
              <a:t>and operational characteristics for systems in the frequency range 275 to 450 GHz (IEEE 802.18-16-0012-02-0000</a:t>
            </a:r>
            <a:r>
              <a:rPr lang="en-GB" sz="2400" dirty="0" smtClean="0"/>
              <a:t>)</a:t>
            </a:r>
          </a:p>
          <a:p>
            <a:r>
              <a:rPr lang="en-GB" sz="2400" dirty="0" smtClean="0"/>
              <a:t>This document, with its cover letter provides edits for Annex 29 to WP5A Chairman’s Report: “Working document towards a preliminary view, Report ITU-R M.[300GHZ_MS_CHAR]”</a:t>
            </a:r>
          </a:p>
          <a:p>
            <a:pPr lvl="1"/>
            <a:r>
              <a:rPr lang="en-GB" sz="2000" dirty="0" smtClean="0"/>
              <a:t>Cover letter: 18-17/56r0</a:t>
            </a:r>
          </a:p>
          <a:p>
            <a:pPr lvl="1"/>
            <a:r>
              <a:rPr lang="en-GB" sz="2000" dirty="0" smtClean="0"/>
              <a:t>Response: 18-17/55r0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48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 </a:t>
            </a:r>
            <a:r>
              <a:rPr lang="en-US" dirty="0" err="1" smtClean="0"/>
              <a:t>IGthz</a:t>
            </a:r>
            <a:r>
              <a:rPr lang="en-US" dirty="0" smtClean="0"/>
              <a:t> WP5C </a:t>
            </a:r>
            <a:r>
              <a:rPr lang="en-US" dirty="0" smtClean="0"/>
              <a:t>Motion </a:t>
            </a:r>
            <a:r>
              <a:rPr lang="en-US" b="1" dirty="0">
                <a:solidFill>
                  <a:srgbClr val="00B050"/>
                </a:solidFill>
              </a:rPr>
              <a:t>7.012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ITU-R </a:t>
            </a:r>
            <a:r>
              <a:rPr lang="en-GB" sz="2400" dirty="0" smtClean="0"/>
              <a:t>WP5C </a:t>
            </a:r>
            <a:r>
              <a:rPr lang="en-GB" sz="2400" dirty="0"/>
              <a:t>LS </a:t>
            </a:r>
            <a:r>
              <a:rPr lang="en-GB" sz="2400" dirty="0" smtClean="0"/>
              <a:t>request for information on technical </a:t>
            </a:r>
            <a:r>
              <a:rPr lang="en-GB" sz="2400" dirty="0"/>
              <a:t>and operational characteristics for systems in the frequency range 275 to 450 GHz (IEEE 802.18-16-0016-00-0000)</a:t>
            </a:r>
            <a:endParaRPr lang="en-GB" sz="2400" dirty="0" smtClean="0"/>
          </a:p>
          <a:p>
            <a:r>
              <a:rPr lang="en-GB" sz="2400" dirty="0" smtClean="0"/>
              <a:t>This document, with its cover letter provides edits for </a:t>
            </a:r>
            <a:r>
              <a:rPr lang="en-US" sz="2400" dirty="0"/>
              <a:t>Annex 3 to Working Party 5C Chairman's Report </a:t>
            </a:r>
            <a:r>
              <a:rPr lang="en-US" sz="2400" dirty="0" smtClean="0"/>
              <a:t>“</a:t>
            </a:r>
            <a:r>
              <a:rPr lang="en-GB" sz="2400" dirty="0" smtClean="0"/>
              <a:t>Working document towards a preliminary new draft report ITU-R F.[</a:t>
            </a:r>
            <a:r>
              <a:rPr lang="en-GB" sz="2400" dirty="0"/>
              <a:t>300GHz_FS_CHAR</a:t>
            </a:r>
            <a:r>
              <a:rPr lang="en-GB" sz="2400" dirty="0" smtClean="0"/>
              <a:t>]”</a:t>
            </a:r>
          </a:p>
          <a:p>
            <a:pPr lvl="1"/>
            <a:r>
              <a:rPr lang="en-GB" sz="2000" dirty="0" smtClean="0"/>
              <a:t>Cover letter: 18-17/57r0</a:t>
            </a:r>
          </a:p>
          <a:p>
            <a:pPr lvl="1"/>
            <a:r>
              <a:rPr lang="en-GB" sz="2000" dirty="0" smtClean="0"/>
              <a:t>Response: 18-17/54r0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79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Motion: </a:t>
            </a:r>
            <a:r>
              <a:rPr lang="en-US" sz="2800" dirty="0" smtClean="0"/>
              <a:t>WP5C </a:t>
            </a:r>
            <a:r>
              <a:rPr lang="en-US" sz="2800" dirty="0" smtClean="0"/>
              <a:t>Terahertz </a:t>
            </a:r>
            <a:r>
              <a:rPr lang="en-US" sz="2800" dirty="0" smtClean="0"/>
              <a:t>Liaison Response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22438"/>
            <a:ext cx="8229600" cy="4602162"/>
          </a:xfrm>
        </p:spPr>
        <p:txBody>
          <a:bodyPr/>
          <a:lstStyle/>
          <a:p>
            <a:r>
              <a:rPr lang="en-US" sz="2000" dirty="0"/>
              <a:t>Approve document 18-17/54r0 and its cover letter in </a:t>
            </a:r>
            <a:r>
              <a:rPr lang="en-US" sz="2000" dirty="0" smtClean="0"/>
              <a:t>18-17/57r0 </a:t>
            </a:r>
            <a:r>
              <a:rPr lang="en-US" sz="2000" dirty="0"/>
              <a:t>as </a:t>
            </a:r>
            <a:r>
              <a:rPr lang="en-US" sz="2000" dirty="0" smtClean="0"/>
              <a:t>communication</a:t>
            </a:r>
            <a:r>
              <a:rPr lang="en-US" sz="2000" dirty="0" smtClean="0"/>
              <a:t> </a:t>
            </a:r>
            <a:r>
              <a:rPr lang="en-US" sz="2000" dirty="0"/>
              <a:t>to ITU-R </a:t>
            </a:r>
            <a:r>
              <a:rPr lang="en-US" sz="2000" dirty="0" smtClean="0"/>
              <a:t>WP5C, granting </a:t>
            </a:r>
            <a:r>
              <a:rPr lang="en-US" sz="2000" dirty="0" smtClean="0"/>
              <a:t>the Technical Liaison to ITU-R and </a:t>
            </a:r>
            <a:r>
              <a:rPr lang="en-US" sz="2000" dirty="0"/>
              <a:t>IEEE LMSC chair (or his delegate) editorial </a:t>
            </a:r>
            <a:r>
              <a:rPr lang="en-US" sz="2000" dirty="0" smtClean="0"/>
              <a:t>license, </a:t>
            </a:r>
            <a:r>
              <a:rPr lang="en-US" sz="2000" dirty="0"/>
              <a:t>and submittal to </a:t>
            </a:r>
            <a:r>
              <a:rPr lang="en-US" sz="2000" dirty="0" smtClean="0"/>
              <a:t>the appropriate WPs on </a:t>
            </a:r>
            <a:r>
              <a:rPr lang="en-US" sz="2000" dirty="0"/>
              <a:t>or before May 10, 2017</a:t>
            </a:r>
            <a:r>
              <a:rPr lang="en-US" sz="2000" dirty="0" smtClean="0"/>
              <a:t>. </a:t>
            </a:r>
            <a:r>
              <a:rPr lang="en-US" sz="2000" dirty="0"/>
              <a:t>This approval is under LMSC OM “Procedure for communication with government </a:t>
            </a:r>
            <a:r>
              <a:rPr lang="en-US" sz="2000" dirty="0" smtClean="0"/>
              <a:t>bodies”.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Moved by: Rich Kennedy</a:t>
            </a:r>
          </a:p>
          <a:p>
            <a:r>
              <a:rPr lang="en-US" sz="2000" dirty="0" smtClean="0"/>
              <a:t>Seconded by: </a:t>
            </a:r>
            <a:r>
              <a:rPr lang="en-US" sz="2000" dirty="0" smtClean="0"/>
              <a:t>Bob Heile</a:t>
            </a:r>
            <a:endParaRPr lang="en-US" sz="2000" dirty="0" smtClean="0"/>
          </a:p>
          <a:p>
            <a:r>
              <a:rPr lang="en-US" sz="2000" dirty="0" smtClean="0"/>
              <a:t>Discussion?</a:t>
            </a:r>
          </a:p>
          <a:p>
            <a:r>
              <a:rPr lang="en-US" sz="2000" dirty="0" smtClean="0"/>
              <a:t>Vote:</a:t>
            </a:r>
            <a:r>
              <a:rPr lang="en-GB" sz="2000" dirty="0">
                <a:solidFill>
                  <a:schemeClr val="dk1"/>
                </a:solidFill>
              </a:rPr>
              <a:t> (y/n/a): &lt;y&gt;, &lt;n&gt;, &lt;a&gt;</a:t>
            </a:r>
            <a:endParaRPr lang="en-US" sz="2000" dirty="0"/>
          </a:p>
          <a:p>
            <a:endParaRPr lang="en-GB" sz="2000" dirty="0" smtClean="0">
              <a:solidFill>
                <a:schemeClr val="dk1"/>
              </a:solidFill>
            </a:endParaRPr>
          </a:p>
          <a:p>
            <a:r>
              <a:rPr lang="en-GB" sz="1800" dirty="0" smtClean="0">
                <a:solidFill>
                  <a:schemeClr val="dk1"/>
                </a:solidFill>
              </a:rPr>
              <a:t>In </a:t>
            </a:r>
            <a:r>
              <a:rPr lang="en-GB" sz="1800" dirty="0">
                <a:solidFill>
                  <a:schemeClr val="dk1"/>
                </a:solidFill>
              </a:rPr>
              <a:t>the </a:t>
            </a:r>
            <a:r>
              <a:rPr lang="en-GB" sz="1800" dirty="0" smtClean="0">
                <a:solidFill>
                  <a:schemeClr val="dk1"/>
                </a:solidFill>
              </a:rPr>
              <a:t>TAG </a:t>
            </a:r>
            <a:r>
              <a:rPr lang="en-GB" sz="1800" dirty="0">
                <a:solidFill>
                  <a:schemeClr val="dk1"/>
                </a:solidFill>
              </a:rPr>
              <a:t>(y/n/a): </a:t>
            </a:r>
            <a:r>
              <a:rPr lang="en-GB" sz="1800" dirty="0" smtClean="0">
                <a:solidFill>
                  <a:schemeClr val="dk1"/>
                </a:solidFill>
              </a:rPr>
              <a:t>11/0/0 </a:t>
            </a:r>
            <a:endParaRPr lang="en-US" sz="18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713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Motion: </a:t>
            </a:r>
            <a:r>
              <a:rPr lang="en-US" sz="2800" dirty="0" smtClean="0"/>
              <a:t>WP5A </a:t>
            </a:r>
            <a:r>
              <a:rPr lang="en-US" sz="2800" dirty="0" smtClean="0"/>
              <a:t>Terahertz </a:t>
            </a:r>
            <a:r>
              <a:rPr lang="en-US" sz="2800" dirty="0" smtClean="0"/>
              <a:t>Liaison Response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22438"/>
            <a:ext cx="8229600" cy="4525962"/>
          </a:xfrm>
        </p:spPr>
        <p:txBody>
          <a:bodyPr/>
          <a:lstStyle/>
          <a:p>
            <a:r>
              <a:rPr lang="en-US" sz="2000" dirty="0"/>
              <a:t>Approve document </a:t>
            </a:r>
            <a:r>
              <a:rPr lang="en-US" sz="2000" dirty="0" smtClean="0"/>
              <a:t>18-17/55r0 </a:t>
            </a:r>
            <a:r>
              <a:rPr lang="en-US" sz="2000" dirty="0"/>
              <a:t>and its cover letter in 18-17/56r0 as </a:t>
            </a:r>
            <a:r>
              <a:rPr lang="en-US" sz="2000" dirty="0" smtClean="0"/>
              <a:t>communication</a:t>
            </a:r>
            <a:r>
              <a:rPr lang="en-US" sz="2000" dirty="0" smtClean="0"/>
              <a:t> </a:t>
            </a:r>
            <a:r>
              <a:rPr lang="en-US" sz="2000" dirty="0"/>
              <a:t>to ITU-R </a:t>
            </a:r>
            <a:r>
              <a:rPr lang="en-US" sz="2000" dirty="0" smtClean="0"/>
              <a:t>WP5A, granting </a:t>
            </a:r>
            <a:r>
              <a:rPr lang="en-US" sz="2000" dirty="0" smtClean="0"/>
              <a:t>the Technical Liaison to ITU-R and </a:t>
            </a:r>
            <a:r>
              <a:rPr lang="en-US" sz="2000" dirty="0"/>
              <a:t>IEEE LMSC chair (or his delegate) editorial </a:t>
            </a:r>
            <a:r>
              <a:rPr lang="en-US" sz="2000" dirty="0" smtClean="0"/>
              <a:t>license, </a:t>
            </a:r>
            <a:r>
              <a:rPr lang="en-US" sz="2000" dirty="0"/>
              <a:t>and submittal to </a:t>
            </a:r>
            <a:r>
              <a:rPr lang="en-US" sz="2000" dirty="0" smtClean="0"/>
              <a:t>the appropriate WPs on </a:t>
            </a:r>
            <a:r>
              <a:rPr lang="en-US" sz="2000" dirty="0"/>
              <a:t>or before May 10, 2017</a:t>
            </a:r>
            <a:r>
              <a:rPr lang="en-US" sz="2000" dirty="0" smtClean="0"/>
              <a:t>. </a:t>
            </a:r>
            <a:r>
              <a:rPr lang="en-US" sz="2000" dirty="0"/>
              <a:t>This approval is under LMSC OM “Procedure for communication with government </a:t>
            </a:r>
            <a:r>
              <a:rPr lang="en-US" sz="2000" dirty="0" smtClean="0"/>
              <a:t>bodies”.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Moved by: Rich Kennedy</a:t>
            </a:r>
          </a:p>
          <a:p>
            <a:r>
              <a:rPr lang="en-US" sz="2000" dirty="0" smtClean="0"/>
              <a:t>Seconded by: </a:t>
            </a:r>
            <a:r>
              <a:rPr lang="en-US" sz="2000" dirty="0" smtClean="0"/>
              <a:t>Bob Heile</a:t>
            </a:r>
            <a:endParaRPr lang="en-US" sz="2000" dirty="0" smtClean="0"/>
          </a:p>
          <a:p>
            <a:r>
              <a:rPr lang="en-US" sz="2000" dirty="0" smtClean="0"/>
              <a:t>Discussion?</a:t>
            </a:r>
          </a:p>
          <a:p>
            <a:r>
              <a:rPr lang="en-US" sz="2000" dirty="0" smtClean="0"/>
              <a:t>Vote:</a:t>
            </a:r>
            <a:r>
              <a:rPr lang="en-GB" sz="2000" dirty="0">
                <a:solidFill>
                  <a:schemeClr val="dk1"/>
                </a:solidFill>
              </a:rPr>
              <a:t> (y/n/a): &lt;y&gt;, &lt;n&gt;, &lt;a&gt;</a:t>
            </a:r>
            <a:endParaRPr lang="en-US" sz="2000" dirty="0"/>
          </a:p>
          <a:p>
            <a:endParaRPr lang="en-GB" sz="2000" dirty="0" smtClean="0">
              <a:solidFill>
                <a:schemeClr val="dk1"/>
              </a:solidFill>
            </a:endParaRPr>
          </a:p>
          <a:p>
            <a:r>
              <a:rPr lang="en-GB" sz="1800" dirty="0" smtClean="0">
                <a:solidFill>
                  <a:schemeClr val="dk1"/>
                </a:solidFill>
              </a:rPr>
              <a:t>In </a:t>
            </a:r>
            <a:r>
              <a:rPr lang="en-GB" sz="1800" dirty="0">
                <a:solidFill>
                  <a:schemeClr val="dk1"/>
                </a:solidFill>
              </a:rPr>
              <a:t>the </a:t>
            </a:r>
            <a:r>
              <a:rPr lang="en-GB" sz="1800" dirty="0" smtClean="0">
                <a:solidFill>
                  <a:schemeClr val="dk1"/>
                </a:solidFill>
              </a:rPr>
              <a:t>TAG </a:t>
            </a:r>
            <a:r>
              <a:rPr lang="en-GB" sz="1800" dirty="0">
                <a:solidFill>
                  <a:schemeClr val="dk1"/>
                </a:solidFill>
              </a:rPr>
              <a:t>(y/n/a): </a:t>
            </a:r>
            <a:r>
              <a:rPr lang="en-GB" sz="1800" dirty="0" smtClean="0">
                <a:solidFill>
                  <a:schemeClr val="dk1"/>
                </a:solidFill>
              </a:rPr>
              <a:t>11/0/0 </a:t>
            </a:r>
            <a:endParaRPr lang="en-US" sz="18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377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802.15.3e </a:t>
            </a:r>
            <a:r>
              <a:rPr lang="en-US" dirty="0" smtClean="0"/>
              <a:t>Motion </a:t>
            </a:r>
            <a:r>
              <a:rPr lang="en-US" b="1" dirty="0">
                <a:solidFill>
                  <a:srgbClr val="00B050"/>
                </a:solidFill>
              </a:rPr>
              <a:t>7.013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ITU-R WP5A </a:t>
            </a:r>
            <a:r>
              <a:rPr lang="en-US" sz="2400" dirty="0" smtClean="0"/>
              <a:t>contribution </a:t>
            </a:r>
            <a:r>
              <a:rPr lang="en-GB" sz="2400" dirty="0" smtClean="0"/>
              <a:t>in </a:t>
            </a:r>
            <a:r>
              <a:rPr lang="en-GB" sz="2400" dirty="0"/>
              <a:t>support of high rate proximity communications (HRCP) </a:t>
            </a:r>
            <a:r>
              <a:rPr lang="en-GB" sz="2400" dirty="0" smtClean="0"/>
              <a:t>IEEE </a:t>
            </a:r>
            <a:r>
              <a:rPr lang="en-GB" sz="2400" dirty="0" err="1" smtClean="0"/>
              <a:t>Std</a:t>
            </a:r>
            <a:r>
              <a:rPr lang="en-GB" sz="2400" dirty="0" smtClean="0"/>
              <a:t> 802.18.3e-2017 (18-17-0010-00-0000)</a:t>
            </a:r>
          </a:p>
          <a:p>
            <a:r>
              <a:rPr lang="en-GB" sz="2400" dirty="0" smtClean="0"/>
              <a:t>This document with its cover letter provides edits for </a:t>
            </a:r>
            <a:r>
              <a:rPr lang="en-GB" sz="2400" dirty="0"/>
              <a:t>Annex 17 to Working Party 5A Chairman’s </a:t>
            </a:r>
            <a:r>
              <a:rPr lang="en-GB" sz="2400" dirty="0" smtClean="0"/>
              <a:t>Report “</a:t>
            </a:r>
            <a:r>
              <a:rPr lang="en-US" sz="2400" dirty="0"/>
              <a:t>Working document toward a preliminary draft </a:t>
            </a:r>
            <a:br>
              <a:rPr lang="en-US" sz="2400" dirty="0"/>
            </a:br>
            <a:r>
              <a:rPr lang="en-US" sz="2400" dirty="0"/>
              <a:t>revision of RECOMMENDATION ITU-R </a:t>
            </a:r>
            <a:r>
              <a:rPr lang="en-US" sz="2400" dirty="0" smtClean="0"/>
              <a:t>M.2003-1”</a:t>
            </a:r>
          </a:p>
          <a:p>
            <a:pPr lvl="1"/>
            <a:r>
              <a:rPr lang="en-US" sz="2000" dirty="0" smtClean="0"/>
              <a:t>Cover letter: 18-17/60r0</a:t>
            </a:r>
          </a:p>
          <a:p>
            <a:pPr lvl="1"/>
            <a:r>
              <a:rPr lang="en-US" sz="2000" dirty="0" smtClean="0"/>
              <a:t>Response: 18-17/59r1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0011876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38044</TotalTime>
  <Words>676</Words>
  <Application>Microsoft Office PowerPoint</Application>
  <PresentationFormat>On-screen Show (4:3)</PresentationFormat>
  <Paragraphs>95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ＭＳ Ｐゴシック</vt:lpstr>
      <vt:lpstr>Arial</vt:lpstr>
      <vt:lpstr>Calibri</vt:lpstr>
      <vt:lpstr>Times New Roman</vt:lpstr>
      <vt:lpstr>802-11-Submission</vt:lpstr>
      <vt:lpstr>Custom Design</vt:lpstr>
      <vt:lpstr>Document</vt:lpstr>
      <vt:lpstr>RR-TAG (802.18) Closing Report 8.035</vt:lpstr>
      <vt:lpstr>Overview</vt:lpstr>
      <vt:lpstr>Agenda</vt:lpstr>
      <vt:lpstr>Actions</vt:lpstr>
      <vt:lpstr>802.15 IGthz WP5A Motion 7.012</vt:lpstr>
      <vt:lpstr>802.15 IGthz WP5C Motion 7.012</vt:lpstr>
      <vt:lpstr>Motion: WP5C Terahertz Liaison Response</vt:lpstr>
      <vt:lpstr>Motion: WP5A Terahertz Liaison Response</vt:lpstr>
      <vt:lpstr>802.15.3e Motion 7.013</vt:lpstr>
      <vt:lpstr>Motion: ITU-R M.2003 Revisions</vt:lpstr>
      <vt:lpstr>Document Links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Kennedy, Rich</cp:lastModifiedBy>
  <cp:revision>1248</cp:revision>
  <cp:lastPrinted>1998-02-10T13:28:06Z</cp:lastPrinted>
  <dcterms:created xsi:type="dcterms:W3CDTF">2009-04-21T18:18:19Z</dcterms:created>
  <dcterms:modified xsi:type="dcterms:W3CDTF">2017-03-17T23:30:17Z</dcterms:modified>
</cp:coreProperties>
</file>