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66" r:id="rId3"/>
    <p:sldId id="267" r:id="rId4"/>
    <p:sldId id="331" r:id="rId5"/>
    <p:sldId id="371" r:id="rId6"/>
    <p:sldId id="329" r:id="rId7"/>
    <p:sldId id="288" r:id="rId8"/>
    <p:sldId id="338" r:id="rId9"/>
    <p:sldId id="356" r:id="rId10"/>
    <p:sldId id="345" r:id="rId11"/>
    <p:sldId id="357" r:id="rId12"/>
    <p:sldId id="367" r:id="rId13"/>
    <p:sldId id="368" r:id="rId14"/>
    <p:sldId id="358" r:id="rId15"/>
    <p:sldId id="320" r:id="rId16"/>
    <p:sldId id="364" r:id="rId17"/>
    <p:sldId id="372" r:id="rId18"/>
    <p:sldId id="374" r:id="rId19"/>
    <p:sldId id="373" r:id="rId20"/>
    <p:sldId id="365" r:id="rId21"/>
    <p:sldId id="366" r:id="rId22"/>
    <p:sldId id="359" r:id="rId23"/>
    <p:sldId id="369" r:id="rId24"/>
    <p:sldId id="370" r:id="rId25"/>
    <p:sldId id="347" r:id="rId26"/>
    <p:sldId id="276" r:id="rId27"/>
    <p:sldId id="376"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0" d="100"/>
          <a:sy n="90" d="100"/>
        </p:scale>
        <p:origin x="16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7054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4" y="1371604"/>
            <a:ext cx="8524494" cy="1479379"/>
          </a:xfrm>
        </p:spPr>
        <p:txBody>
          <a:bodyPr/>
          <a:lstStyle>
            <a:lvl1pPr>
              <a:spcBef>
                <a:spcPts val="900"/>
              </a:spcBef>
              <a:defRPr sz="1800"/>
            </a:lvl1pPr>
            <a:lvl2pPr marL="385763" indent="-170260">
              <a:buFont typeface="Arial" panose="020B0604020202020204" pitchFamily="34" charset="0"/>
              <a:buChar char="–"/>
              <a:defRPr/>
            </a:lvl2pPr>
            <a:lvl3pPr marL="642938" indent="-171450">
              <a:buFont typeface="Arial" panose="020B0604020202020204" pitchFamily="34" charset="0"/>
              <a:buChar char="–"/>
              <a:defRPr sz="1350"/>
            </a:lvl3pPr>
            <a:lvl4pPr marL="857250" indent="-171450">
              <a:buFont typeface="Arial" panose="020B0604020202020204" pitchFamily="34" charset="0"/>
              <a:buChar char="–"/>
              <a:defRPr/>
            </a:lvl4pPr>
            <a:lvl5pPr marL="1071563" indent="-171450">
              <a:buFont typeface="Arial" panose="020B0604020202020204" pitchFamily="34" charset="0"/>
              <a:buChar char="–"/>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4"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674818266"/>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802.18-17/0048r3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ft.org.mx/sites/default/files/industria/temasrelevantes/9428/documentos/anteproyectodeclasificaciondelabandade60ghzcomoespectrolibre.docx" TargetMode="External"/><Relationship Id="rId2" Type="http://schemas.openxmlformats.org/officeDocument/2006/relationships/hyperlink" Target="http://www.ift.org.mx/industria/consultas-publicas/consulta-publica-sobre-el-anteproyecto-de-clasificacion-de-la-banda-de-57-64-ghz-como-espectro-libre" TargetMode="External"/><Relationship Id="rId1" Type="http://schemas.openxmlformats.org/officeDocument/2006/relationships/slideLayout" Target="../slideLayouts/slideLayout2.xml"/><Relationship Id="rId4" Type="http://schemas.openxmlformats.org/officeDocument/2006/relationships/hyperlink" Target="http://www.ift.org.mx/sites/default/files/industria/temasrelevantes/9428/documentos/formatoparaparticiparenlaconsultapublica-clasificacionde60ghz_0.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7/18-17-0049-00-0000-ised-5150-5250-mhz-consultatio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7/18-17-0039-02-0000-proposed-ieee-802-response-to-canada-ised-consultation.docx%20as%20the%20IEEE%20802.1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7/18-17-0039-03-0000-proposed-ieee-802-response-to-canada-ised-consultatio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mentor.ieee.org/802.18/dcn/17/18-17-0050-00-0000-ofcom-5-8-ghz-rules-proposal.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7/18-17-0059-01-0000-proposed-updates-to-annex-17-to-document-5a-298-e-from-80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Vancouver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2017-03-16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36"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smtClean="0">
                <a:solidFill>
                  <a:srgbClr val="FF0000"/>
                </a:solidFill>
              </a:rPr>
              <a:t>NOT</a:t>
            </a:r>
            <a:r>
              <a:rPr lang="en-US" sz="1600" dirty="0" smtClean="0"/>
              <a:t> approved </a:t>
            </a:r>
            <a:r>
              <a:rPr lang="en-US" sz="1600" dirty="0"/>
              <a:t>use of v1.8.1 with note that v2.0.7 Receiver Requirements must also be met</a:t>
            </a:r>
          </a:p>
          <a:p>
            <a:pPr lvl="1">
              <a:buFont typeface="Arial" panose="020B0604020202020204" pitchFamily="34" charset="0"/>
              <a:buChar char="•"/>
            </a:pPr>
            <a:r>
              <a:rPr lang="en-US" sz="1600" dirty="0" smtClean="0"/>
              <a:t>Passed ENAP; official publication date in August 19</a:t>
            </a:r>
            <a:r>
              <a:rPr lang="en-US" sz="1600" baseline="30000" dirty="0" smtClean="0"/>
              <a:t>th</a:t>
            </a:r>
            <a:r>
              <a:rPr lang="en-US" sz="1600" dirty="0" smtClean="0"/>
              <a:t>, but could happen sooner</a:t>
            </a:r>
            <a:endParaRPr lang="en-US" sz="1600" dirty="0"/>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Regulatory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Canada</a:t>
            </a:r>
          </a:p>
          <a:p>
            <a:pPr lvl="1">
              <a:buFont typeface="Arial" panose="020B0604020202020204" pitchFamily="34" charset="0"/>
              <a:buChar char="•"/>
            </a:pPr>
            <a:r>
              <a:rPr lang="en-US" dirty="0" smtClean="0"/>
              <a:t>See Action Items</a:t>
            </a:r>
          </a:p>
          <a:p>
            <a:pPr>
              <a:buFont typeface="Arial" panose="020B0604020202020204" pitchFamily="34" charset="0"/>
              <a:buChar char="•"/>
            </a:pPr>
            <a:r>
              <a:rPr lang="en-US" dirty="0" smtClean="0"/>
              <a:t>Mexico</a:t>
            </a:r>
          </a:p>
          <a:p>
            <a:pPr lvl="1">
              <a:buFont typeface="Arial" panose="020B0604020202020204" pitchFamily="34" charset="0"/>
              <a:buChar char="•"/>
            </a:pPr>
            <a:r>
              <a:rPr lang="en-US" dirty="0">
                <a:hlinkClick r:id="rId2"/>
              </a:rPr>
              <a:t>http://www.ift.org.mx/industria/consultas-publicas/consulta-publica-sobre-el-anteproyecto-de-clasificacion-de-la-banda-de-57-64-ghz-como-espectro-libre</a:t>
            </a:r>
            <a:r>
              <a:rPr lang="en-US" dirty="0"/>
              <a:t> </a:t>
            </a:r>
          </a:p>
          <a:p>
            <a:pPr lvl="1">
              <a:buFont typeface="Arial" panose="020B0604020202020204" pitchFamily="34" charset="0"/>
              <a:buChar char="•"/>
            </a:pPr>
            <a:r>
              <a:rPr lang="es-ES" dirty="0">
                <a:hlinkClick r:id="rId3"/>
              </a:rPr>
              <a:t>Documento en Consulta Pública: Anteproyecto de clasificación de la banda de 60 GHz como espectro libre</a:t>
            </a:r>
            <a:r>
              <a:rPr lang="es-ES" dirty="0"/>
              <a:t> </a:t>
            </a:r>
            <a:endParaRPr lang="es-ES" dirty="0">
              <a:hlinkClick r:id="rId4"/>
            </a:endParaRPr>
          </a:p>
          <a:p>
            <a:pPr lvl="1">
              <a:buFont typeface="Arial" panose="020B0604020202020204" pitchFamily="34" charset="0"/>
              <a:buChar char="•"/>
            </a:pPr>
            <a:r>
              <a:rPr lang="es-ES" dirty="0" err="1" smtClean="0"/>
              <a:t>Harmonization</a:t>
            </a:r>
            <a:r>
              <a:rPr lang="es-ES" dirty="0" smtClean="0"/>
              <a:t> </a:t>
            </a:r>
            <a:r>
              <a:rPr lang="es-ES" dirty="0"/>
              <a:t>of 57-64 GHz </a:t>
            </a:r>
            <a:r>
              <a:rPr lang="es-ES" dirty="0" err="1"/>
              <a:t>with</a:t>
            </a:r>
            <a:r>
              <a:rPr lang="es-ES" dirty="0"/>
              <a:t> US rules</a:t>
            </a:r>
          </a:p>
          <a:p>
            <a:pPr lvl="1">
              <a:buFont typeface="Arial" panose="020B0604020202020204" pitchFamily="34" charset="0"/>
              <a:buChar char="•"/>
            </a:pPr>
            <a:r>
              <a:rPr lang="es-ES" dirty="0" err="1" smtClean="0"/>
              <a:t>Includes</a:t>
            </a:r>
            <a:r>
              <a:rPr lang="es-ES" dirty="0" smtClean="0"/>
              <a:t> ITS </a:t>
            </a:r>
            <a:r>
              <a:rPr lang="es-ES" dirty="0"/>
              <a:t>in 63-64 GHz</a:t>
            </a:r>
          </a:p>
          <a:p>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53261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ITU-R Liaisons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18-17-0043 - LIAISON STATEMENT TO EXTERNAL ORGANIZATIONS  ON THE SCHEDULE FOR UPDATING RECOMMENDATION ITU-R M.1457 TO REVISION 14 – This recommendation is titled “Detailed specifications of the terrestrial radio interfaces of International Mobile Telecommunications-2000 (IMT-2000)”. The current revision is number 13 and this is asking for contributions for the update to Revision 14. The next WP5D meeting begins June 13th in Niagara Falls, Ontario, Canada.</a:t>
            </a:r>
          </a:p>
          <a:p>
            <a:pPr>
              <a:buFont typeface="Arial" panose="020B0604020202020204" pitchFamily="34" charset="0"/>
              <a:buChar char="•"/>
            </a:pPr>
            <a:endParaRPr lang="en-US" sz="1600" dirty="0"/>
          </a:p>
          <a:p>
            <a:pPr>
              <a:buFont typeface="Arial" panose="020B0604020202020204" pitchFamily="34" charset="0"/>
              <a:buChar char="•"/>
            </a:pPr>
            <a:r>
              <a:rPr lang="en-US" sz="1600" dirty="0"/>
              <a:t>18-17-0044 - Further information on the invitation for submission of proposals for candidate radio interface technologies for the terrestrial components of the radio interface(s) for IMT-2020 and invitation to participate in their subsequent evaluation – This liaison is to bring attention to Addendum 1 to Circular Letter 5/LCCE/59  which was issued to announce the availability of further relevant information including the availability of Document IMT-2020/2 - Submission and evaluation process and consensus building for IMT-2020. Those interested in the development of IMT-2020 (aka 5G) will have an interest in this effort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4875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ITU-R </a:t>
            </a:r>
            <a:r>
              <a:rPr lang="en-US" dirty="0" smtClean="0"/>
              <a:t>Liaisons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18-17-0045 </a:t>
            </a:r>
            <a:r>
              <a:rPr lang="en-US" sz="1800" dirty="0"/>
              <a:t>- ITU-R WORKING PARTY 5D WORKSHOP ON IMT-2020 – The invitation for submission of proposals for candidate radio interface technologies for the terrestrial components of IMT-2020 was issued with Circular Letter 5/LCCE/59 by ITU-R on 22 March 2016. This liaison provides the date for that workshop (October 4th) which is to be held at an as yet undetermined location in Germany.</a:t>
            </a:r>
          </a:p>
          <a:p>
            <a:pPr>
              <a:buFont typeface="Arial" panose="020B0604020202020204" pitchFamily="34" charset="0"/>
              <a:buChar char="•"/>
            </a:pPr>
            <a:endParaRPr lang="en-US" sz="1800" dirty="0"/>
          </a:p>
          <a:p>
            <a:pPr>
              <a:buFont typeface="Arial" panose="020B0604020202020204" pitchFamily="34" charset="0"/>
              <a:buChar char="•"/>
            </a:pPr>
            <a:r>
              <a:rPr lang="en-US" sz="1800" dirty="0"/>
              <a:t>18-17-0047 - CONSOLIDATION OF REPORTS FROM THE WORKING GROUPS OF WORKING PARTY 5A – It provides a summary of current WP5A activity. It provides a summary of the work currently being done in WP5A which deals with mobile communications other than IMT. Topics include train to rail side communications and the </a:t>
            </a:r>
            <a:r>
              <a:rPr lang="en-US" sz="1800" dirty="0" err="1"/>
              <a:t>millimetric</a:t>
            </a:r>
            <a:r>
              <a:rPr lang="en-US" sz="1800" dirty="0"/>
              <a:t> frequency range.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54113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(Canada) Consultation</a:t>
            </a:r>
          </a:p>
          <a:p>
            <a:r>
              <a:rPr lang="en-US" altLang="en-US" sz="2000" dirty="0" smtClean="0"/>
              <a:t>Comments for Ofcom 5.8 GHz band </a:t>
            </a:r>
            <a:r>
              <a:rPr lang="en-US" altLang="en-US" sz="2000" dirty="0" smtClean="0"/>
              <a:t>proposal</a:t>
            </a:r>
          </a:p>
          <a:p>
            <a:r>
              <a:rPr lang="en-US" altLang="en-US" sz="2000" dirty="0" smtClean="0"/>
              <a:t>Support for unlicensed sharing in 6 GHz </a:t>
            </a:r>
          </a:p>
          <a:p>
            <a:r>
              <a:rPr lang="en-US" altLang="en-US" sz="2000" dirty="0" smtClean="0"/>
              <a:t>IEEE 802 positions for WRC-19</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712078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a:t>Complete and approve ISED consultation </a:t>
            </a:r>
            <a:r>
              <a:rPr lang="en-US" altLang="en-US" dirty="0" smtClean="0"/>
              <a:t>response</a:t>
            </a:r>
          </a:p>
          <a:p>
            <a:pPr lvl="1">
              <a:buFont typeface="Arial" panose="020B0604020202020204" pitchFamily="34" charset="0"/>
              <a:buChar char="•"/>
            </a:pPr>
            <a:r>
              <a:rPr lang="en-US" altLang="en-US" dirty="0" smtClean="0"/>
              <a:t>Review and approve the Terahertz liaison responses</a:t>
            </a:r>
          </a:p>
          <a:p>
            <a:pPr lvl="1">
              <a:buFont typeface="Arial" panose="020B0604020202020204" pitchFamily="34" charset="0"/>
              <a:buChar char="•"/>
            </a:pPr>
            <a:r>
              <a:rPr lang="en-US" altLang="en-US" dirty="0" smtClean="0"/>
              <a:t>Review and approve the ITU-R M.2003 revision</a:t>
            </a:r>
          </a:p>
          <a:p>
            <a:pPr lvl="1">
              <a:buFont typeface="Arial" panose="020B0604020202020204" pitchFamily="34" charset="0"/>
              <a:buChar char="•"/>
            </a:pPr>
            <a:r>
              <a:rPr lang="en-US" altLang="en-US" dirty="0" smtClean="0"/>
              <a:t>Continue work on the Ofcom 5.8 GHz proposal</a:t>
            </a:r>
          </a:p>
          <a:p>
            <a:pPr lvl="1">
              <a:buFont typeface="Arial" panose="020B0604020202020204" pitchFamily="34" charset="0"/>
              <a:buChar char="•"/>
            </a:pPr>
            <a:r>
              <a:rPr lang="en-US" altLang="en-US" dirty="0" smtClean="0"/>
              <a:t>Discuss the upcoming 6 GHz project</a:t>
            </a:r>
            <a:endParaRPr lang="en-US" altLang="en-US" dirty="0"/>
          </a:p>
          <a:p>
            <a:pPr>
              <a:buFont typeface="Arial" panose="020B0604020202020204" pitchFamily="34" charset="0"/>
              <a:buChar char="•"/>
            </a:pPr>
            <a:r>
              <a:rPr lang="en-US" altLang="en-US" dirty="0"/>
              <a:t>AOB and Adjourn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64481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mentor.ieee.org/802.18/dcn/17/18-17-0049-00-0000-ised-5150-5250-mhz-consultation.pdf</a:t>
            </a:r>
            <a:r>
              <a:rPr lang="en-US" sz="2000" dirty="0" smtClean="0"/>
              <a:t>   </a:t>
            </a:r>
            <a:r>
              <a:rPr lang="en-US" sz="2000" dirty="0"/>
              <a:t> </a:t>
            </a:r>
          </a:p>
          <a:p>
            <a:pPr>
              <a:buFont typeface="Arial" panose="020B0604020202020204" pitchFamily="34" charset="0"/>
              <a:buChar char="•"/>
            </a:pPr>
            <a:r>
              <a:rPr lang="en-US" sz="2000" dirty="0"/>
              <a:t>Comments due </a:t>
            </a:r>
            <a:r>
              <a:rPr lang="en-US" sz="2000" dirty="0">
                <a:solidFill>
                  <a:srgbClr val="FF0000"/>
                </a:solidFill>
              </a:rPr>
              <a:t>March 29, 2017</a:t>
            </a:r>
          </a:p>
          <a:p>
            <a:pPr>
              <a:buFont typeface="Arial" panose="020B0604020202020204" pitchFamily="34" charset="0"/>
              <a:buChar char="•"/>
            </a:pPr>
            <a:r>
              <a:rPr lang="en-US" sz="2000" dirty="0" smtClean="0"/>
              <a:t>Whether </a:t>
            </a:r>
            <a:r>
              <a:rPr lang="en-US" sz="2000" dirty="0"/>
              <a:t>to modify the current technical and policy framework for radio local area network (RLAN) devices operating in the 5150-5250 MHz frequency </a:t>
            </a:r>
            <a:r>
              <a:rPr lang="en-US" sz="2000" dirty="0" smtClean="0"/>
              <a:t>band now, or wait for the results in WRC-19</a:t>
            </a:r>
            <a:endParaRPr lang="en-US" sz="2000" dirty="0"/>
          </a:p>
          <a:p>
            <a:pPr>
              <a:buFont typeface="Arial" panose="020B0604020202020204" pitchFamily="34" charset="0"/>
              <a:buChar char="•"/>
            </a:pPr>
            <a:r>
              <a:rPr lang="en-US" sz="2000" dirty="0" smtClean="0"/>
              <a:t>Harmonizing with the US changes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923991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WG 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a:t>
            </a:r>
            <a:r>
              <a:rPr lang="en-US" sz="2000" dirty="0"/>
              <a:t>document </a:t>
            </a:r>
            <a:r>
              <a:rPr lang="en-US" sz="2000" dirty="0">
                <a:hlinkClick r:id="rId2"/>
              </a:rPr>
              <a:t>https://</a:t>
            </a:r>
            <a:r>
              <a:rPr lang="en-US" sz="2000" dirty="0" smtClean="0">
                <a:hlinkClick r:id="rId2"/>
              </a:rPr>
              <a:t>mentor.ieee.org/802.18/dcn/17/18-17-0039-02-0000-proposed-ieee-802-response-to-canada-ised-consultation.docx</a:t>
            </a:r>
            <a:r>
              <a:rPr lang="en-US" sz="2000" dirty="0" smtClean="0"/>
              <a:t>  as the IEEE 802.11 input for the ISED 5150-5250 MHz consultation, and forward to 802.18 for final editing and submittal to the 802 EC for their approval and submittal to ISED on or before March 29, 2017.</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Moved: </a:t>
            </a:r>
            <a:r>
              <a:rPr lang="en-US" sz="2000" dirty="0" smtClean="0"/>
              <a:t>Rich Kennedy</a:t>
            </a:r>
            <a:endParaRPr lang="en-US" sz="2000" dirty="0"/>
          </a:p>
          <a:p>
            <a:pPr>
              <a:buFont typeface="Arial" panose="020B0604020202020204" pitchFamily="34" charset="0"/>
              <a:buChar char="•"/>
            </a:pPr>
            <a:r>
              <a:rPr lang="en-US" sz="2000" dirty="0"/>
              <a:t>Seconded: </a:t>
            </a:r>
            <a:r>
              <a:rPr lang="en-US" sz="2000" dirty="0" smtClean="0"/>
              <a:t>Stuart Kerry</a:t>
            </a:r>
            <a:endParaRPr lang="en-US" sz="2000" dirty="0"/>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a:t>
            </a:r>
            <a:r>
              <a:rPr lang="en-US" sz="2000" dirty="0" smtClean="0"/>
              <a:t>88/0/6 The motion is approved</a:t>
            </a: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1806510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RR-TAG 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a:t>
            </a:r>
            <a:r>
              <a:rPr lang="en-US" sz="2000" dirty="0"/>
              <a:t>document </a:t>
            </a:r>
            <a:r>
              <a:rPr lang="en-US" sz="2000" dirty="0">
                <a:hlinkClick r:id="rId2"/>
              </a:rPr>
              <a:t>https://</a:t>
            </a:r>
            <a:r>
              <a:rPr lang="en-US" sz="2000" dirty="0" smtClean="0">
                <a:hlinkClick r:id="rId2"/>
              </a:rPr>
              <a:t>mentor.ieee.org/802.18/dcn/17/18-17-0039-03-0000-proposed-ieee-802-response-to-canada-ised-consultation.docx</a:t>
            </a:r>
            <a:r>
              <a:rPr lang="en-US" sz="2000" dirty="0" smtClean="0"/>
              <a:t> </a:t>
            </a:r>
            <a:r>
              <a:rPr lang="en-US" sz="2000" dirty="0" smtClean="0"/>
              <a:t>as </a:t>
            </a:r>
            <a:r>
              <a:rPr lang="en-US" sz="2000" dirty="0" smtClean="0"/>
              <a:t>the IEEE </a:t>
            </a:r>
            <a:r>
              <a:rPr lang="en-US" sz="2000" dirty="0" smtClean="0"/>
              <a:t>802.18 </a:t>
            </a:r>
            <a:r>
              <a:rPr lang="en-US" sz="2000" dirty="0" smtClean="0"/>
              <a:t>input for the ISED 5150-5250 MHz consultation, and forward </a:t>
            </a:r>
            <a:r>
              <a:rPr lang="en-US" sz="2000" dirty="0" smtClean="0"/>
              <a:t>the </a:t>
            </a:r>
            <a:r>
              <a:rPr lang="en-US" sz="2000" dirty="0" smtClean="0"/>
              <a:t>802 EC for their approval and submittal to ISED on or before March 29, 2017.</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Moved: </a:t>
            </a:r>
            <a:r>
              <a:rPr lang="en-US" sz="2000" dirty="0" smtClean="0"/>
              <a:t>Hassan</a:t>
            </a:r>
            <a:endParaRPr lang="en-US" sz="2000" dirty="0"/>
          </a:p>
          <a:p>
            <a:pPr>
              <a:buFont typeface="Arial" panose="020B0604020202020204" pitchFamily="34" charset="0"/>
              <a:buChar char="•"/>
            </a:pPr>
            <a:r>
              <a:rPr lang="en-US" sz="2000" dirty="0"/>
              <a:t>Seconded: </a:t>
            </a:r>
            <a:r>
              <a:rPr lang="en-US" sz="2000" dirty="0" smtClean="0"/>
              <a:t>Jay </a:t>
            </a:r>
            <a:endParaRPr lang="en-US" sz="2000" dirty="0"/>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a:t>
            </a:r>
            <a:r>
              <a:rPr lang="en-US" sz="2000" dirty="0" smtClean="0"/>
              <a:t>11/0/0 </a:t>
            </a:r>
            <a:r>
              <a:rPr lang="en-US" sz="2000" dirty="0" smtClean="0"/>
              <a:t>The motion is approved</a:t>
            </a: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780193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EC Motion</a:t>
            </a:r>
            <a:endParaRPr lang="en-US" dirty="0"/>
          </a:p>
        </p:txBody>
      </p:sp>
      <p:sp>
        <p:nvSpPr>
          <p:cNvPr id="4" name="Content Placeholder 3"/>
          <p:cNvSpPr>
            <a:spLocks noGrp="1"/>
          </p:cNvSpPr>
          <p:nvPr>
            <p:ph idx="1"/>
          </p:nvPr>
        </p:nvSpPr>
        <p:spPr>
          <a:xfrm>
            <a:off x="457200" y="1905000"/>
            <a:ext cx="8229600" cy="4648200"/>
          </a:xfrm>
        </p:spPr>
        <p:txBody>
          <a:bodyPr/>
          <a:lstStyle/>
          <a:p>
            <a:pPr>
              <a:buFont typeface="Arial" panose="020B0604020202020204" pitchFamily="34" charset="0"/>
              <a:buChar char="•"/>
            </a:pPr>
            <a:r>
              <a:rPr lang="en-US" sz="2000" dirty="0"/>
              <a:t>Approve </a:t>
            </a:r>
            <a:r>
              <a:rPr lang="en-US" sz="2000" dirty="0" smtClean="0"/>
              <a:t>18-17/39r3 as </a:t>
            </a:r>
            <a:r>
              <a:rPr lang="en-US" sz="2000" dirty="0"/>
              <a:t>communication to </a:t>
            </a:r>
            <a:r>
              <a:rPr lang="en-US" sz="2000" dirty="0" smtClean="0"/>
              <a:t>Innovation, Science and Economic Development, Canada in response to their “</a:t>
            </a:r>
            <a:r>
              <a:rPr lang="en-US" sz="2000" b="1" dirty="0" smtClean="0"/>
              <a:t>Consultation </a:t>
            </a:r>
            <a:r>
              <a:rPr lang="en-US" sz="2000" b="1" dirty="0"/>
              <a:t>on the Technical and Policy Framework for Radio Local Area Network Devices Operating in the 5150-5250 MHz Frequency </a:t>
            </a:r>
            <a:r>
              <a:rPr lang="en-US" sz="2000" b="1" dirty="0" smtClean="0"/>
              <a:t>Band”, </a:t>
            </a:r>
            <a:r>
              <a:rPr lang="en-US" sz="2000" dirty="0" smtClean="0"/>
              <a:t>granting </a:t>
            </a:r>
            <a:r>
              <a:rPr lang="en-US" sz="2000" dirty="0"/>
              <a:t>the IEEE LMSC chair (or his delegate) editorial license</a:t>
            </a:r>
            <a:r>
              <a:rPr lang="en-US" sz="2000" dirty="0" smtClean="0"/>
              <a:t>.</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Moved by: Rich Kennedy</a:t>
            </a:r>
          </a:p>
          <a:p>
            <a:pPr>
              <a:buFont typeface="Arial" panose="020B0604020202020204" pitchFamily="34" charset="0"/>
              <a:buChar char="•"/>
            </a:pPr>
            <a:r>
              <a:rPr lang="en-US" sz="2000" dirty="0" smtClean="0"/>
              <a:t>Seconded by: Adrian Stephens</a:t>
            </a:r>
            <a:endParaRPr lang="en-US" sz="2000" dirty="0"/>
          </a:p>
          <a:p>
            <a:pPr>
              <a:buFont typeface="Arial" panose="020B0604020202020204" pitchFamily="34" charset="0"/>
              <a:buChar char="•"/>
            </a:pPr>
            <a:r>
              <a:rPr lang="en-US" sz="2000" dirty="0" smtClean="0"/>
              <a:t>Discussion?</a:t>
            </a:r>
          </a:p>
          <a:p>
            <a:pPr>
              <a:buFont typeface="Arial" panose="020B0604020202020204" pitchFamily="34" charset="0"/>
              <a:buChar char="•"/>
            </a:pPr>
            <a:r>
              <a:rPr lang="en-US" sz="2000" dirty="0" smtClean="0"/>
              <a:t>Vote:</a:t>
            </a:r>
            <a:r>
              <a:rPr lang="en-GB" sz="2000" dirty="0">
                <a:solidFill>
                  <a:schemeClr val="dk1"/>
                </a:solidFill>
              </a:rPr>
              <a:t> (y/n/a): &lt;y&gt;, &lt;n&gt;, &lt;a&gt;</a:t>
            </a:r>
            <a:endParaRPr lang="en-US" sz="2000" dirty="0"/>
          </a:p>
          <a:p>
            <a:pPr>
              <a:buFont typeface="Arial" panose="020B0604020202020204" pitchFamily="34" charset="0"/>
              <a:buChar char="•"/>
            </a:pPr>
            <a:endParaRPr lang="en-GB" sz="2000" dirty="0" smtClean="0">
              <a:solidFill>
                <a:schemeClr val="dk1"/>
              </a:solidFill>
            </a:endParaRPr>
          </a:p>
          <a:p>
            <a:pPr>
              <a:buFont typeface="Arial" panose="020B0604020202020204" pitchFamily="34" charset="0"/>
              <a:buChar char="•"/>
            </a:pPr>
            <a:r>
              <a:rPr lang="en-GB" sz="1800" dirty="0" smtClean="0">
                <a:solidFill>
                  <a:schemeClr val="dk1"/>
                </a:solidFill>
              </a:rPr>
              <a:t>In </a:t>
            </a:r>
            <a:r>
              <a:rPr lang="en-GB" sz="1800" dirty="0">
                <a:solidFill>
                  <a:schemeClr val="dk1"/>
                </a:solidFill>
              </a:rPr>
              <a:t>the </a:t>
            </a:r>
            <a:r>
              <a:rPr lang="en-GB" sz="1800" dirty="0" smtClean="0">
                <a:solidFill>
                  <a:schemeClr val="dk1"/>
                </a:solidFill>
              </a:rPr>
              <a:t>TAG </a:t>
            </a:r>
            <a:r>
              <a:rPr lang="en-GB" sz="1800" dirty="0">
                <a:solidFill>
                  <a:schemeClr val="dk1"/>
                </a:solidFill>
              </a:rPr>
              <a:t>(y/n/a): &lt;y&gt;, &lt;n&gt;, &lt;a</a:t>
            </a:r>
            <a:r>
              <a:rPr lang="en-GB" sz="1800" dirty="0" smtClean="0">
                <a:solidFill>
                  <a:schemeClr val="dk1"/>
                </a:solidFill>
              </a:rPr>
              <a:t>&gt; </a:t>
            </a:r>
            <a:endParaRPr lang="en-US" sz="1800" dirty="0"/>
          </a:p>
          <a:p>
            <a:endParaRPr lang="en-US" sz="2400" dirty="0"/>
          </a:p>
          <a:p>
            <a:endParaRPr lang="en-US" dirty="0"/>
          </a:p>
        </p:txBody>
      </p:sp>
    </p:spTree>
    <p:extLst>
      <p:ext uri="{BB962C8B-B14F-4D97-AF65-F5344CB8AC3E}">
        <p14:creationId xmlns:p14="http://schemas.microsoft.com/office/powerpoint/2010/main" val="3798706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a:buFont typeface="Arial" panose="020B0604020202020204" pitchFamily="34" charset="0"/>
              <a:buChar char="•"/>
            </a:pPr>
            <a:r>
              <a:rPr lang="en-US" altLang="en-US" dirty="0"/>
              <a:t>Approve Atlanta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ISED (Canada) 5150-5250 MHz consultation</a:t>
            </a:r>
          </a:p>
          <a:p>
            <a:pPr lvl="1">
              <a:buFont typeface="Arial" panose="020B0604020202020204" pitchFamily="34" charset="0"/>
              <a:buChar char="•"/>
            </a:pPr>
            <a:r>
              <a:rPr lang="en-US" altLang="en-US" dirty="0"/>
              <a:t>Ofcom 5.8 GHz proposal</a:t>
            </a:r>
          </a:p>
          <a:p>
            <a:pPr lvl="1">
              <a:buFont typeface="Arial" panose="020B0604020202020204" pitchFamily="34" charset="0"/>
              <a:buChar char="•"/>
            </a:pPr>
            <a:r>
              <a:rPr lang="en-US" altLang="en-US" dirty="0"/>
              <a:t>Advancing the 6 GHz effort in the US and EU</a:t>
            </a:r>
          </a:p>
          <a:p>
            <a:pPr>
              <a:buFont typeface="Arial" panose="020B0604020202020204" pitchFamily="34" charset="0"/>
              <a:buChar char="•"/>
            </a:pPr>
            <a:r>
              <a:rPr lang="en-US" altLang="en-US" dirty="0"/>
              <a:t>AOB and Adjourn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Ofcom 5.8 GHz </a:t>
            </a:r>
            <a:r>
              <a:rPr lang="en-US" altLang="en-US" dirty="0" smtClean="0"/>
              <a:t>Band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May 2016 consultation: </a:t>
            </a:r>
            <a:r>
              <a:rPr lang="en-US" sz="1800" dirty="0">
                <a:hlinkClick r:id="rId2"/>
              </a:rPr>
              <a:t>https://</a:t>
            </a:r>
            <a:r>
              <a:rPr lang="en-US" sz="1800" dirty="0" smtClean="0">
                <a:hlinkClick r:id="rId2"/>
              </a:rPr>
              <a:t>mentor.ieee.org/802.18/dcn/17/18-17-0050-00-0000-ofcom-5-8-ghz-rules-proposal.pdf</a:t>
            </a:r>
            <a:r>
              <a:rPr lang="en-US" sz="1800" dirty="0" smtClean="0"/>
              <a:t> </a:t>
            </a:r>
            <a:endParaRPr lang="en-US" sz="1800" dirty="0"/>
          </a:p>
          <a:p>
            <a:pPr>
              <a:buFont typeface="Arial" panose="020B0604020202020204" pitchFamily="34" charset="0"/>
              <a:buChar char="•"/>
            </a:pPr>
            <a:r>
              <a:rPr lang="en-US" sz="2000" dirty="0"/>
              <a:t>Statement: </a:t>
            </a:r>
            <a:r>
              <a:rPr lang="en-US" sz="1800" dirty="0">
                <a:hlinkClick r:id="rId3"/>
              </a:rPr>
              <a:t>https://www.ofcom.org.uk/__data/assets/pdf_file/0032/98159/5p8-Regs.pdf</a:t>
            </a:r>
            <a:r>
              <a:rPr lang="en-US" sz="1800" dirty="0"/>
              <a:t> </a:t>
            </a:r>
          </a:p>
          <a:p>
            <a:pPr marL="800100" lvl="1" indent="-342900">
              <a:buFont typeface="Arial" panose="020B0604020202020204" pitchFamily="34" charset="0"/>
              <a:buChar char="•"/>
            </a:pPr>
            <a:r>
              <a:rPr lang="en-US" dirty="0"/>
              <a:t>Comments due </a:t>
            </a:r>
            <a:r>
              <a:rPr lang="en-US" b="1" dirty="0">
                <a:solidFill>
                  <a:srgbClr val="FF0000"/>
                </a:solidFill>
              </a:rPr>
              <a:t>April 11</a:t>
            </a:r>
            <a:r>
              <a:rPr lang="en-US" b="1" baseline="30000" dirty="0">
                <a:solidFill>
                  <a:srgbClr val="FF0000"/>
                </a:solidFill>
              </a:rPr>
              <a:t>th</a:t>
            </a:r>
            <a:r>
              <a:rPr lang="en-US" b="1" dirty="0">
                <a:solidFill>
                  <a:srgbClr val="FF0000"/>
                </a:solidFill>
              </a:rPr>
              <a:t>, 2017</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15352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Unlicensed Sharing of the 6 GHz Band</a:t>
            </a:r>
            <a:endParaRPr lang="en-US" dirty="0"/>
          </a:p>
        </p:txBody>
      </p:sp>
      <p:sp>
        <p:nvSpPr>
          <p:cNvPr id="3" name="Content Placeholder 2"/>
          <p:cNvSpPr>
            <a:spLocks noGrp="1"/>
          </p:cNvSpPr>
          <p:nvPr>
            <p:ph idx="1"/>
          </p:nvPr>
        </p:nvSpPr>
        <p:spPr>
          <a:xfrm>
            <a:off x="685800" y="1905000"/>
            <a:ext cx="7770813" cy="4494213"/>
          </a:xfrm>
        </p:spPr>
        <p:txBody>
          <a:bodyPr/>
          <a:lstStyle/>
          <a:p>
            <a:pPr>
              <a:buFont typeface="Arial" panose="020B0604020202020204" pitchFamily="34" charset="0"/>
              <a:buChar char="•"/>
            </a:pPr>
            <a:r>
              <a:rPr lang="en-US" sz="2000" dirty="0" smtClean="0"/>
              <a:t>Wi-Fi volume growth and technology advancement are hampered by lack of significant 80 and 160 MHz channels</a:t>
            </a:r>
          </a:p>
          <a:p>
            <a:pPr>
              <a:buFont typeface="Arial" panose="020B0604020202020204" pitchFamily="34" charset="0"/>
              <a:buChar char="•"/>
            </a:pPr>
            <a:r>
              <a:rPr lang="en-US" sz="2000" dirty="0" smtClean="0"/>
              <a:t>The (near) future demands gigabit speeds to avoid becoming the bottleneck</a:t>
            </a:r>
          </a:p>
          <a:p>
            <a:pPr>
              <a:buFont typeface="Arial" panose="020B0604020202020204" pitchFamily="34" charset="0"/>
              <a:buChar char="•"/>
            </a:pPr>
            <a:r>
              <a:rPr lang="en-US" sz="2000" dirty="0" smtClean="0"/>
              <a:t>Sharing with FSS and fixed microwave links</a:t>
            </a:r>
            <a:endParaRPr lang="en-US" sz="2000" dirty="0"/>
          </a:p>
          <a:p>
            <a:pPr>
              <a:buFont typeface="Arial" panose="020B0604020202020204" pitchFamily="34" charset="0"/>
              <a:buChar char="•"/>
            </a:pPr>
            <a:r>
              <a:rPr lang="en-US" sz="2000" dirty="0" smtClean="0"/>
              <a:t>Industry </a:t>
            </a:r>
            <a:r>
              <a:rPr lang="en-US" sz="2000" dirty="0"/>
              <a:t>coalition to drive needed regulatory changes</a:t>
            </a:r>
          </a:p>
          <a:p>
            <a:pPr lvl="1">
              <a:buFont typeface="Arial" panose="020B0604020202020204" pitchFamily="34" charset="0"/>
              <a:buChar char="•"/>
            </a:pPr>
            <a:r>
              <a:rPr lang="en-US" sz="1800" dirty="0" smtClean="0"/>
              <a:t>Joint </a:t>
            </a:r>
            <a:r>
              <a:rPr lang="en-US" sz="1800" dirty="0"/>
              <a:t>exploration of the 5925-7250 MHz with the intent of obtaining an unlicensed designation</a:t>
            </a:r>
          </a:p>
          <a:p>
            <a:pPr lvl="1">
              <a:buFont typeface="Arial" panose="020B0604020202020204" pitchFamily="34" charset="0"/>
              <a:buChar char="•"/>
            </a:pPr>
            <a:r>
              <a:rPr lang="en-US" sz="1800" dirty="0"/>
              <a:t>Joint funding of third parties and engineering support to conduct interference analyses (incl. spectrum measurements, sharing studies, and potential mitigations) in support of unlicensed designation</a:t>
            </a:r>
          </a:p>
          <a:p>
            <a:pPr lvl="1">
              <a:buFont typeface="Arial" panose="020B0604020202020204" pitchFamily="34" charset="0"/>
              <a:buChar char="•"/>
            </a:pPr>
            <a:r>
              <a:rPr lang="en-US" sz="1800" dirty="0"/>
              <a:t>Joint exploration of mitigation techniques and proposals, which may require standards contributions </a:t>
            </a:r>
          </a:p>
          <a:p>
            <a:pPr lvl="1">
              <a:buFont typeface="Arial" panose="020B0604020202020204" pitchFamily="34" charset="0"/>
              <a:buChar char="•"/>
            </a:pPr>
            <a:r>
              <a:rPr lang="en-US" sz="1800" dirty="0" smtClean="0"/>
              <a:t>Drive regulatory changes in the US, EU and globally</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02523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754" y="625935"/>
            <a:ext cx="8524494" cy="898064"/>
          </a:xfrm>
        </p:spPr>
        <p:txBody>
          <a:bodyPr/>
          <a:lstStyle/>
          <a:p>
            <a:r>
              <a:rPr lang="en-US" dirty="0"/>
              <a:t>Disappointing </a:t>
            </a:r>
            <a:r>
              <a:rPr lang="en-US" dirty="0" smtClean="0"/>
              <a:t>5 GHz Landscape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86" y="1955791"/>
            <a:ext cx="7719514" cy="4064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quot;No&quot; Symbol 4"/>
          <p:cNvSpPr/>
          <p:nvPr/>
        </p:nvSpPr>
        <p:spPr>
          <a:xfrm>
            <a:off x="3307829" y="4004144"/>
            <a:ext cx="685622" cy="685800"/>
          </a:xfrm>
          <a:prstGeom prst="noSmoking">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450"/>
              </a:spcBef>
            </a:pPr>
            <a:endParaRPr lang="en-US" sz="1500" b="1" dirty="0" err="1">
              <a:solidFill>
                <a:schemeClr val="tx1"/>
              </a:solidFill>
            </a:endParaRPr>
          </a:p>
        </p:txBody>
      </p:sp>
      <p:sp>
        <p:nvSpPr>
          <p:cNvPr id="2" name="TextBox 1"/>
          <p:cNvSpPr txBox="1"/>
          <p:nvPr/>
        </p:nvSpPr>
        <p:spPr>
          <a:xfrm>
            <a:off x="6440085" y="3850755"/>
            <a:ext cx="619124" cy="1015663"/>
          </a:xfrm>
          <a:prstGeom prst="rect">
            <a:avLst/>
          </a:prstGeom>
          <a:noFill/>
        </p:spPr>
        <p:txBody>
          <a:bodyPr wrap="square" rtlCol="0">
            <a:spAutoFit/>
          </a:bodyPr>
          <a:lstStyle/>
          <a:p>
            <a:r>
              <a:rPr lang="en-US" sz="6000" b="1" dirty="0">
                <a:latin typeface="+mj-lt"/>
              </a:rPr>
              <a:t>?</a:t>
            </a:r>
          </a:p>
        </p:txBody>
      </p:sp>
    </p:spTree>
    <p:extLst>
      <p:ext uri="{BB962C8B-B14F-4D97-AF65-F5344CB8AC3E}">
        <p14:creationId xmlns:p14="http://schemas.microsoft.com/office/powerpoint/2010/main" val="2356786014"/>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Terahertz Responses 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document 18-17/54r0 and its cover letter in 18-17/57r0, and 18-17/55r0 and its cover letter in 18-17/56r0 as our responses to ITU-R WP5C and WP5A liaisons respectively, and forward to the IEEE 802 EC for their approval and submittal on or before May 10, 2017.</a:t>
            </a:r>
          </a:p>
          <a:p>
            <a:pPr>
              <a:buFont typeface="Arial" panose="020B0604020202020204" pitchFamily="34" charset="0"/>
              <a:buChar char="•"/>
            </a:pPr>
            <a:r>
              <a:rPr lang="en-US" dirty="0" smtClean="0"/>
              <a:t>Moved by: Thomas K.</a:t>
            </a:r>
          </a:p>
          <a:p>
            <a:pPr>
              <a:buFont typeface="Arial" panose="020B0604020202020204" pitchFamily="34" charset="0"/>
              <a:buChar char="•"/>
            </a:pPr>
            <a:r>
              <a:rPr lang="en-US" dirty="0" smtClean="0"/>
              <a:t>Seconded by: Jay H.</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11/0/0 The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14732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WP5A Liaison Response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dirty="0" smtClean="0"/>
              <a:t>Approve </a:t>
            </a:r>
            <a:r>
              <a:rPr lang="en-US" sz="2000" b="0" dirty="0"/>
              <a:t>document </a:t>
            </a:r>
            <a:r>
              <a:rPr lang="en-US" sz="2000" b="0" dirty="0">
                <a:hlinkClick r:id="rId2"/>
              </a:rPr>
              <a:t>https://</a:t>
            </a:r>
            <a:r>
              <a:rPr lang="en-US" sz="2000" b="0" dirty="0" smtClean="0">
                <a:hlinkClick r:id="rId2"/>
              </a:rPr>
              <a:t>mentor.ieee.org/802.18/dcn/17/18-17-0059-01-0000-proposed-updates-to-annex-17-to-document-5a-298-e-from-802.docx</a:t>
            </a:r>
            <a:r>
              <a:rPr lang="en-US" sz="2000" b="0" dirty="0" smtClean="0"/>
              <a:t> as our </a:t>
            </a:r>
            <a:r>
              <a:rPr lang="en-GB" sz="2000" b="0" dirty="0" smtClean="0"/>
              <a:t>proposed </a:t>
            </a:r>
            <a:r>
              <a:rPr lang="en-GB" sz="2000" b="0" dirty="0"/>
              <a:t>update to Annex 17 of </a:t>
            </a:r>
            <a:r>
              <a:rPr lang="en-GB" sz="2000" b="0" dirty="0" smtClean="0"/>
              <a:t>Document 5A/298-E (M.2003) in </a:t>
            </a:r>
            <a:r>
              <a:rPr lang="en-US" sz="2000" b="0" dirty="0" smtClean="0"/>
              <a:t>response to the ITU-R WP5A liaison, and create the coversheet with the request to support the extension of the 60 GHz band to 71 GHz, and forward to the IEEE 802 EC for their approval and submittal on or before May 10, 2017.</a:t>
            </a:r>
          </a:p>
          <a:p>
            <a:pPr>
              <a:buFont typeface="Arial" panose="020B0604020202020204" pitchFamily="34" charset="0"/>
              <a:buChar char="•"/>
            </a:pPr>
            <a:r>
              <a:rPr lang="en-US" b="0" dirty="0" smtClean="0"/>
              <a:t>Moved by: Thomas K.</a:t>
            </a:r>
          </a:p>
          <a:p>
            <a:pPr>
              <a:buFont typeface="Arial" panose="020B0604020202020204" pitchFamily="34" charset="0"/>
              <a:buChar char="•"/>
            </a:pPr>
            <a:r>
              <a:rPr lang="en-US" b="0" dirty="0" smtClean="0"/>
              <a:t>Seconded by: Stuart K.</a:t>
            </a:r>
          </a:p>
          <a:p>
            <a:pPr>
              <a:buFont typeface="Arial" panose="020B0604020202020204" pitchFamily="34" charset="0"/>
              <a:buChar char="•"/>
            </a:pPr>
            <a:r>
              <a:rPr lang="en-US" b="0" dirty="0" smtClean="0"/>
              <a:t>Discussion?</a:t>
            </a:r>
          </a:p>
          <a:p>
            <a:pPr>
              <a:buFont typeface="Arial" panose="020B0604020202020204" pitchFamily="34" charset="0"/>
              <a:buChar char="•"/>
            </a:pPr>
            <a:r>
              <a:rPr lang="en-US" b="0" dirty="0" smtClean="0"/>
              <a:t>Vote: 10/0/1 The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450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a:t>
            </a:r>
            <a:r>
              <a:rPr lang="en-US" dirty="0" smtClean="0"/>
              <a:t>harmonization: </a:t>
            </a:r>
            <a:endParaRPr lang="en-US" dirty="0"/>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HAPS</a:t>
            </a:r>
          </a:p>
          <a:p>
            <a:pPr lvl="1">
              <a:buFont typeface="Arial" panose="020B0604020202020204" pitchFamily="34" charset="0"/>
              <a:buChar char="•"/>
            </a:pPr>
            <a:r>
              <a:rPr lang="en-US" dirty="0"/>
              <a:t>1.15 275 GHz</a:t>
            </a:r>
          </a:p>
          <a:p>
            <a:pPr lvl="1">
              <a:buFont typeface="Arial" panose="020B0604020202020204" pitchFamily="34" charset="0"/>
              <a:buChar char="•"/>
            </a:pPr>
            <a:r>
              <a:rPr lang="en-US" dirty="0"/>
              <a:t>1.16 5 GHz</a:t>
            </a:r>
          </a:p>
          <a:p>
            <a:pPr lvl="1">
              <a:buFont typeface="Arial" panose="020B0604020202020204" pitchFamily="34" charset="0"/>
              <a:buChar char="•"/>
            </a:pPr>
            <a:r>
              <a:rPr lang="en-US" dirty="0"/>
              <a:t>Issue 9.1.5</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Teleconferences</a:t>
            </a:r>
            <a:r>
              <a:rPr lang="en-US" dirty="0"/>
              <a:t>: Thursdays at 2:30pm ET through </a:t>
            </a:r>
            <a:r>
              <a:rPr lang="en-US" dirty="0" smtClean="0"/>
              <a:t>August 31, 2017</a:t>
            </a:r>
            <a:endParaRPr lang="en-US" dirty="0"/>
          </a:p>
          <a:p>
            <a:pPr>
              <a:buFont typeface="Arial" panose="020B0604020202020204" pitchFamily="34" charset="0"/>
              <a:buChar char="•"/>
            </a:pPr>
            <a:r>
              <a:rPr lang="en-US" dirty="0"/>
              <a:t>Next Teleconference: </a:t>
            </a:r>
            <a:r>
              <a:rPr lang="en-US" b="0" dirty="0" smtClean="0"/>
              <a:t>March 30</a:t>
            </a:r>
            <a:r>
              <a:rPr lang="en-US" b="0" baseline="30000" dirty="0" smtClean="0"/>
              <a:t>th</a:t>
            </a:r>
            <a:r>
              <a:rPr lang="en-US" b="0" dirty="0"/>
              <a:t> </a:t>
            </a:r>
            <a:r>
              <a:rPr lang="en-US" b="0" dirty="0" smtClean="0"/>
              <a:t>at 12:30pm EDT</a:t>
            </a: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Chair is directed to conduct, as necessary, teleconferences on Thursdays </a:t>
            </a:r>
            <a:r>
              <a:rPr lang="en-US" dirty="0"/>
              <a:t>at 2:30pm ET </a:t>
            </a:r>
            <a:r>
              <a:rPr lang="en-US" dirty="0" smtClean="0"/>
              <a:t>through </a:t>
            </a:r>
            <a:r>
              <a:rPr lang="en-US" dirty="0" smtClean="0"/>
              <a:t>August 31, </a:t>
            </a:r>
            <a:r>
              <a:rPr lang="en-US" dirty="0" smtClean="0"/>
              <a:t>2017.</a:t>
            </a:r>
          </a:p>
          <a:p>
            <a:pPr>
              <a:buFont typeface="Arial" panose="020B0604020202020204" pitchFamily="34" charset="0"/>
              <a:buChar char="•"/>
            </a:pPr>
            <a:endParaRPr lang="en-US" dirty="0"/>
          </a:p>
          <a:p>
            <a:pPr>
              <a:buFont typeface="Arial" panose="020B0604020202020204" pitchFamily="34" charset="0"/>
              <a:buChar char="•"/>
            </a:pPr>
            <a:r>
              <a:rPr lang="en-US" dirty="0" smtClean="0"/>
              <a:t>Moved: </a:t>
            </a:r>
            <a:r>
              <a:rPr lang="en-US" dirty="0" smtClean="0"/>
              <a:t>Jay Holcomb</a:t>
            </a:r>
            <a:endParaRPr lang="en-US" dirty="0" smtClean="0"/>
          </a:p>
          <a:p>
            <a:pPr>
              <a:buFont typeface="Arial" panose="020B0604020202020204" pitchFamily="34" charset="0"/>
              <a:buChar char="•"/>
            </a:pPr>
            <a:r>
              <a:rPr lang="en-US" dirty="0" smtClean="0"/>
              <a:t>Seconded: MJ Lynch</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3083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957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Atlanta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Atlanta Wireless Interim in </a:t>
            </a:r>
            <a:r>
              <a:rPr lang="en-US" altLang="en-US" dirty="0"/>
              <a:t>document </a:t>
            </a:r>
            <a:r>
              <a:rPr lang="en-US" altLang="en-US" dirty="0" smtClean="0"/>
              <a:t>18-17/0042r0.</a:t>
            </a:r>
          </a:p>
          <a:p>
            <a:pPr lvl="1"/>
            <a:r>
              <a:rPr lang="en-US" altLang="en-US" sz="2400" b="1" dirty="0" smtClean="0"/>
              <a:t>Posted: </a:t>
            </a:r>
            <a:r>
              <a:rPr lang="en-US" sz="2400" dirty="0"/>
              <a:t>10-Mar-2017 12:03:13 ET</a:t>
            </a:r>
            <a:endParaRPr lang="en-US" altLang="en-US" sz="2400" b="1" dirty="0" smtClean="0"/>
          </a:p>
          <a:p>
            <a:pPr lvl="1"/>
            <a:endParaRPr lang="en-US" altLang="en-US" sz="2400" b="1" dirty="0"/>
          </a:p>
          <a:p>
            <a:pPr lvl="1"/>
            <a:r>
              <a:rPr lang="en-US" altLang="en-US" sz="2400" b="1" dirty="0"/>
              <a:t>Moved by: </a:t>
            </a:r>
            <a:r>
              <a:rPr lang="en-US" altLang="en-US" sz="2400" b="1" dirty="0" smtClean="0"/>
              <a:t>Stuart K </a:t>
            </a:r>
            <a:r>
              <a:rPr lang="en-US" altLang="en-US" sz="2400" b="1" dirty="0"/>
              <a:t>	</a:t>
            </a:r>
          </a:p>
          <a:p>
            <a:pPr lvl="1"/>
            <a:r>
              <a:rPr lang="en-US" altLang="en-US" sz="2400" b="1" dirty="0"/>
              <a:t>Seconded by: </a:t>
            </a:r>
            <a:r>
              <a:rPr lang="en-US" altLang="en-US" sz="2400" b="1" dirty="0" smtClean="0"/>
              <a:t>John N </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a:t>
            </a:r>
          </a:p>
          <a:p>
            <a:r>
              <a:rPr lang="en-US" altLang="en-US" sz="2000" dirty="0" smtClean="0"/>
              <a:t>EU</a:t>
            </a:r>
          </a:p>
          <a:p>
            <a:r>
              <a:rPr lang="en-US" altLang="en-US" sz="2000" dirty="0" smtClean="0"/>
              <a:t>Other Regulatory</a:t>
            </a:r>
          </a:p>
          <a:p>
            <a:r>
              <a:rPr lang="en-US" altLang="en-US" sz="2000" dirty="0" smtClean="0"/>
              <a:t>ITU-R Liaisons</a:t>
            </a:r>
            <a:endParaRPr lang="en-US" altLang="en-US" sz="2000" dirty="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FCC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Amtrak </a:t>
            </a:r>
            <a:r>
              <a:rPr lang="en-US" altLang="en-US" dirty="0"/>
              <a:t>waiver request (IEEE 802 filed comments</a:t>
            </a:r>
            <a:r>
              <a:rPr lang="en-US" altLang="en-US" dirty="0" smtClean="0"/>
              <a:t>)</a:t>
            </a:r>
          </a:p>
          <a:p>
            <a:pPr lvl="1">
              <a:buFont typeface="Arial" panose="020B0604020202020204" pitchFamily="34" charset="0"/>
              <a:buChar char="•"/>
            </a:pPr>
            <a:r>
              <a:rPr lang="en-US" altLang="en-US" dirty="0" smtClean="0"/>
              <a:t>High power for trackside networks in the Northeast corridor</a:t>
            </a:r>
            <a:endParaRPr lang="en-US" altLang="en-US" dirty="0"/>
          </a:p>
          <a:p>
            <a:pPr>
              <a:buFont typeface="Arial" panose="020B0604020202020204" pitchFamily="34" charset="0"/>
              <a:buChar char="•"/>
            </a:pPr>
            <a:r>
              <a:rPr lang="en-US" altLang="en-US" dirty="0"/>
              <a:t>DSRC testing still in phase </a:t>
            </a:r>
            <a:r>
              <a:rPr lang="en-US" altLang="en-US" dirty="0" smtClean="0"/>
              <a:t>1</a:t>
            </a:r>
          </a:p>
          <a:p>
            <a:pPr lvl="1">
              <a:buFont typeface="Arial" panose="020B0604020202020204" pitchFamily="34" charset="0"/>
              <a:buChar char="•"/>
            </a:pPr>
            <a:r>
              <a:rPr lang="en-US" altLang="en-US" dirty="0" smtClean="0"/>
              <a:t>Now 2 months behind schedule</a:t>
            </a:r>
            <a:endParaRPr lang="en-US" altLang="en-US" dirty="0"/>
          </a:p>
          <a:p>
            <a:pPr>
              <a:buFont typeface="Arial" panose="020B0604020202020204" pitchFamily="34" charset="0"/>
              <a:buChar char="•"/>
            </a:pPr>
            <a:r>
              <a:rPr lang="en-US" altLang="en-US" dirty="0"/>
              <a:t>5350-5470 MHz band closed to unlicensed </a:t>
            </a:r>
            <a:r>
              <a:rPr lang="en-US" altLang="en-US" dirty="0" smtClean="0"/>
              <a:t>sharing</a:t>
            </a:r>
          </a:p>
          <a:p>
            <a:pPr lvl="1">
              <a:buFont typeface="Arial" panose="020B0604020202020204" pitchFamily="34" charset="0"/>
              <a:buChar char="•"/>
            </a:pPr>
            <a:r>
              <a:rPr lang="en-US" altLang="en-US" dirty="0" smtClean="0"/>
              <a:t>Final blow to contiguous 5 GHz band</a:t>
            </a:r>
            <a:endParaRPr lang="en-US" altLang="en-US" dirty="0"/>
          </a:p>
          <a:p>
            <a:pPr>
              <a:buFont typeface="Arial" panose="020B0604020202020204" pitchFamily="34" charset="0"/>
              <a:buChar char="•"/>
            </a:pPr>
            <a:r>
              <a:rPr lang="en-US" altLang="en-US" dirty="0"/>
              <a:t>TVWS resurgence following close of Incentive Auction</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EU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ECC approves WGFM sharing study in 5925-6425 MHz </a:t>
            </a:r>
            <a:r>
              <a:rPr lang="en-US" altLang="en-US" dirty="0" smtClean="0"/>
              <a:t>band</a:t>
            </a:r>
          </a:p>
          <a:p>
            <a:pPr lvl="1">
              <a:buFont typeface="Arial" panose="020B0604020202020204" pitchFamily="34" charset="0"/>
              <a:buChar char="•"/>
            </a:pPr>
            <a:r>
              <a:rPr lang="en-US" altLang="en-US" dirty="0" smtClean="0"/>
              <a:t>Will probably be done in SE24</a:t>
            </a:r>
          </a:p>
          <a:p>
            <a:pPr lvl="1">
              <a:buFont typeface="Arial" panose="020B0604020202020204" pitchFamily="34" charset="0"/>
              <a:buChar char="•"/>
            </a:pPr>
            <a:r>
              <a:rPr lang="en-US" altLang="en-US" dirty="0" smtClean="0"/>
              <a:t>ETSI BRAN looking to do Technical Report / </a:t>
            </a:r>
            <a:r>
              <a:rPr lang="en-US" altLang="en-US" dirty="0" err="1" smtClean="0"/>
              <a:t>SRDoc</a:t>
            </a:r>
            <a:r>
              <a:rPr lang="en-US" altLang="en-US" dirty="0" smtClean="0"/>
              <a:t>?</a:t>
            </a:r>
            <a:endParaRPr lang="en-US" altLang="en-US" dirty="0"/>
          </a:p>
          <a:p>
            <a:pPr>
              <a:buFont typeface="Arial" panose="020B0604020202020204" pitchFamily="34" charset="0"/>
              <a:buChar char="•"/>
            </a:pPr>
            <a:r>
              <a:rPr lang="en-US" altLang="en-US" dirty="0"/>
              <a:t>Ofcom 5725-5850 MHz band </a:t>
            </a:r>
            <a:r>
              <a:rPr lang="en-US" altLang="en-US" dirty="0" smtClean="0"/>
              <a:t>proposal</a:t>
            </a:r>
          </a:p>
          <a:p>
            <a:pPr lvl="1">
              <a:buFont typeface="Arial" panose="020B0604020202020204" pitchFamily="34" charset="0"/>
              <a:buChar char="•"/>
            </a:pPr>
            <a:r>
              <a:rPr lang="en-US" altLang="en-US" dirty="0" smtClean="0"/>
              <a:t>See Action Items</a:t>
            </a:r>
            <a:endParaRPr lang="en-US" altLang="en-US" dirty="0"/>
          </a:p>
          <a:p>
            <a:pPr>
              <a:buFont typeface="Arial" panose="020B0604020202020204" pitchFamily="34" charset="0"/>
              <a:buChar char="•"/>
            </a:pPr>
            <a:r>
              <a:rPr lang="en-US" altLang="en-US" dirty="0" smtClean="0"/>
              <a:t>EU </a:t>
            </a:r>
            <a:r>
              <a:rPr lang="en-US" altLang="en-US" dirty="0"/>
              <a:t>Radio Equipment Directive </a:t>
            </a:r>
            <a:r>
              <a:rPr lang="en-US" altLang="en-US" dirty="0" smtClean="0"/>
              <a:t>&amp; </a:t>
            </a:r>
            <a:r>
              <a:rPr lang="en-US" altLang="en-US" dirty="0"/>
              <a:t>standards updates</a:t>
            </a:r>
          </a:p>
          <a:p>
            <a:pPr>
              <a:buFont typeface="Arial" panose="020B0604020202020204" pitchFamily="34" charset="0"/>
              <a:buChar char="•"/>
            </a:pPr>
            <a:r>
              <a:rPr lang="en-US" altLang="en-US" dirty="0" smtClean="0"/>
              <a:t>CPG </a:t>
            </a:r>
            <a:r>
              <a:rPr lang="en-US" altLang="en-US" dirty="0"/>
              <a:t>PT-D working towards WRC-19</a:t>
            </a:r>
          </a:p>
          <a:p>
            <a:pPr>
              <a:buFont typeface="Arial" panose="020B0604020202020204" pitchFamily="34" charset="0"/>
              <a:buChar char="•"/>
            </a:pPr>
            <a:r>
              <a:rPr lang="en-US" altLang="en-US" dirty="0"/>
              <a:t>EUMETNET request to close 5600-5650 </a:t>
            </a:r>
            <a:r>
              <a:rPr lang="en-US" altLang="en-US" dirty="0" smtClean="0"/>
              <a:t>MHz</a:t>
            </a:r>
          </a:p>
          <a:p>
            <a:pPr lvl="1">
              <a:buFont typeface="Arial" panose="020B0604020202020204" pitchFamily="34" charset="0"/>
              <a:buChar char="•"/>
            </a:pPr>
            <a:r>
              <a:rPr lang="en-US" altLang="en-US" dirty="0" smtClean="0"/>
              <a:t>No DFS or technology failure</a:t>
            </a:r>
          </a:p>
          <a:p>
            <a:pPr lvl="1">
              <a:buFont typeface="Arial" panose="020B0604020202020204" pitchFamily="34" charset="0"/>
              <a:buChar char="•"/>
            </a:pPr>
            <a:r>
              <a:rPr lang="en-US" altLang="en-US" dirty="0" smtClean="0"/>
              <a:t>Enforcement issue should not harm users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34623</TotalTime>
  <Words>1913</Words>
  <Application>Microsoft Office PowerPoint</Application>
  <PresentationFormat>On-screen Show (4:3)</PresentationFormat>
  <Paragraphs>290</Paragraphs>
  <Slides>27</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Arial Unicode MS</vt:lpstr>
      <vt:lpstr>MS Gothic</vt:lpstr>
      <vt:lpstr>MS PGothic</vt:lpstr>
      <vt:lpstr>Arial</vt:lpstr>
      <vt:lpstr>Helvetica</vt:lpstr>
      <vt:lpstr>Monotype Sorts</vt:lpstr>
      <vt:lpstr>Times New Roman</vt:lpstr>
      <vt:lpstr>Office Theme</vt:lpstr>
      <vt:lpstr>Document</vt:lpstr>
      <vt:lpstr>IEEE 802.18 RR-TAG Vancouver Meeting Agenda</vt:lpstr>
      <vt:lpstr>Agenda</vt:lpstr>
      <vt:lpstr>Administrative Items</vt:lpstr>
      <vt:lpstr>Other Guidelines for IEEE WG Meetings</vt:lpstr>
      <vt:lpstr>Participation in IEEE 802 Meetings</vt:lpstr>
      <vt:lpstr>Approve the Atlanta Minutes</vt:lpstr>
      <vt:lpstr>Discussion Items</vt:lpstr>
      <vt:lpstr>FCC Updates</vt:lpstr>
      <vt:lpstr>EU Updates</vt:lpstr>
      <vt:lpstr>EU Radio Equipment Directive (RED)</vt:lpstr>
      <vt:lpstr>Other Regulatory</vt:lpstr>
      <vt:lpstr>ITU-R Liaisons</vt:lpstr>
      <vt:lpstr>ITU-R Liaisons [2]</vt:lpstr>
      <vt:lpstr>Actions Required</vt:lpstr>
      <vt:lpstr>Thursday Agenda</vt:lpstr>
      <vt:lpstr>ISED (Canada) Consultation</vt:lpstr>
      <vt:lpstr>802.11 WG Motion</vt:lpstr>
      <vt:lpstr>RR-TAG Motion</vt:lpstr>
      <vt:lpstr>EC Motion</vt:lpstr>
      <vt:lpstr>Ofcom 5.8 GHz Band Proposal</vt:lpstr>
      <vt:lpstr>Unlicensed Sharing of the 6 GHz Band</vt:lpstr>
      <vt:lpstr>Disappointing 5 GHz Landscape</vt:lpstr>
      <vt:lpstr>Terahertz Responses Motion</vt:lpstr>
      <vt:lpstr>Motion for WP5A Liaison Response</vt:lpstr>
      <vt:lpstr>IEEE 802 positions for WRC-19</vt:lpstr>
      <vt:lpstr>Any Other Business</vt:lpstr>
      <vt:lpstr>Motion</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209</cp:revision>
  <cp:lastPrinted>1601-01-01T00:00:00Z</cp:lastPrinted>
  <dcterms:created xsi:type="dcterms:W3CDTF">2016-03-03T14:54:45Z</dcterms:created>
  <dcterms:modified xsi:type="dcterms:W3CDTF">2017-03-16T17:00:33Z</dcterms:modified>
</cp:coreProperties>
</file>