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6" r:id="rId3"/>
    <p:sldId id="267" r:id="rId4"/>
    <p:sldId id="331" r:id="rId5"/>
    <p:sldId id="371" r:id="rId6"/>
    <p:sldId id="329" r:id="rId7"/>
    <p:sldId id="288" r:id="rId8"/>
    <p:sldId id="338" r:id="rId9"/>
    <p:sldId id="356" r:id="rId10"/>
    <p:sldId id="345" r:id="rId11"/>
    <p:sldId id="357" r:id="rId12"/>
    <p:sldId id="367" r:id="rId13"/>
    <p:sldId id="368" r:id="rId14"/>
    <p:sldId id="358" r:id="rId15"/>
    <p:sldId id="320" r:id="rId16"/>
    <p:sldId id="364" r:id="rId17"/>
    <p:sldId id="372" r:id="rId18"/>
    <p:sldId id="374" r:id="rId19"/>
    <p:sldId id="373" r:id="rId20"/>
    <p:sldId id="365" r:id="rId21"/>
    <p:sldId id="366" r:id="rId22"/>
    <p:sldId id="359" r:id="rId23"/>
    <p:sldId id="369" r:id="rId24"/>
    <p:sldId id="347" r:id="rId25"/>
    <p:sldId id="276" r:id="rId26"/>
    <p:sldId id="370"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0" d="100"/>
          <a:sy n="90" d="100"/>
        </p:scale>
        <p:origin x="164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7054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09754" y="1371604"/>
            <a:ext cx="8524494" cy="1479379"/>
          </a:xfrm>
        </p:spPr>
        <p:txBody>
          <a:bodyPr/>
          <a:lstStyle>
            <a:lvl1pPr>
              <a:spcBef>
                <a:spcPts val="900"/>
              </a:spcBef>
              <a:defRPr sz="1800"/>
            </a:lvl1pPr>
            <a:lvl2pPr marL="385763" indent="-170260">
              <a:buFont typeface="Arial" panose="020B0604020202020204" pitchFamily="34" charset="0"/>
              <a:buChar char="–"/>
              <a:defRPr/>
            </a:lvl2pPr>
            <a:lvl3pPr marL="642938" indent="-171450">
              <a:buFont typeface="Arial" panose="020B0604020202020204" pitchFamily="34" charset="0"/>
              <a:buChar char="–"/>
              <a:defRPr sz="1350"/>
            </a:lvl3pPr>
            <a:lvl4pPr marL="857250" indent="-171450">
              <a:buFont typeface="Arial" panose="020B0604020202020204" pitchFamily="34" charset="0"/>
              <a:buChar char="–"/>
              <a:defRPr/>
            </a:lvl4pPr>
            <a:lvl5pPr marL="1071563" indent="-171450">
              <a:buFont typeface="Arial" panose="020B0604020202020204" pitchFamily="34" charset="0"/>
              <a:buChar char="–"/>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a:xfrm>
            <a:off x="309754" y="551311"/>
            <a:ext cx="8524494" cy="366254"/>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674818266"/>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802.18-17/0048r1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ft.org.mx/sites/default/files/industria/temasrelevantes/9428/documentos/anteproyectodeclasificaciondelabandade60ghzcomoespectrolibre.docx" TargetMode="External"/><Relationship Id="rId2" Type="http://schemas.openxmlformats.org/officeDocument/2006/relationships/hyperlink" Target="http://www.ift.org.mx/industria/consultas-publicas/consulta-publica-sobre-el-anteproyecto-de-clasificacion-de-la-banda-de-57-64-ghz-como-espectro-libre" TargetMode="External"/><Relationship Id="rId1" Type="http://schemas.openxmlformats.org/officeDocument/2006/relationships/slideLayout" Target="../slideLayouts/slideLayout2.xml"/><Relationship Id="rId4" Type="http://schemas.openxmlformats.org/officeDocument/2006/relationships/hyperlink" Target="http://www.ift.org.mx/sites/default/files/industria/temasrelevantes/9428/documentos/formatoparaparticiparenlaconsultapublica-clasificacionde60ghz_0.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7/18-17-0049-00-0000-ised-5150-5250-mhz-consultatio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7/18-17-0039-02-0000-proposed-ieee-802-response-to-canada-ised-consultation.docx%20as%20the%20IEEE%20802.1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7/18-17-0039-02-0000-proposed-ieee-802-response-to-canada-ised-consultation.docx%20as%20the%20IEEE%20802.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fcom.org.uk/__data/assets/pdf_file/0032/98159/5p8-Regs.pdf" TargetMode="External"/><Relationship Id="rId2" Type="http://schemas.openxmlformats.org/officeDocument/2006/relationships/hyperlink" Target="https://mentor.ieee.org/802.18/dcn/17/18-17-0050-00-0000-ofcom-5-8-ghz-rules-proposal.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Vancouver Meeting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smtClean="0"/>
              <a:t>2017-03-16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33"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a:t>
            </a:r>
            <a:r>
              <a:rPr lang="en-US" sz="2000" dirty="0" smtClean="0">
                <a:solidFill>
                  <a:srgbClr val="FF0000"/>
                </a:solidFill>
              </a:rPr>
              <a:t>OJEU!</a:t>
            </a:r>
            <a:endParaRPr lang="en-US" sz="2000" dirty="0">
              <a:solidFill>
                <a:srgbClr val="FF0000"/>
              </a:solidFill>
            </a:endParaRP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t>
            </a:r>
            <a:r>
              <a:rPr lang="en-US" sz="1600" b="1" i="1" u="sng" dirty="0" smtClean="0">
                <a:solidFill>
                  <a:srgbClr val="FF0000"/>
                </a:solidFill>
              </a:rPr>
              <a:t>NOT</a:t>
            </a:r>
            <a:r>
              <a:rPr lang="en-US" sz="1600" dirty="0" smtClean="0"/>
              <a:t> approved </a:t>
            </a:r>
            <a:r>
              <a:rPr lang="en-US" sz="1600" dirty="0"/>
              <a:t>use of v1.8.1 with note that v2.0.7 Receiver Requirements must also be met</a:t>
            </a:r>
          </a:p>
          <a:p>
            <a:pPr lvl="1">
              <a:buFont typeface="Arial" panose="020B0604020202020204" pitchFamily="34" charset="0"/>
              <a:buChar char="•"/>
            </a:pPr>
            <a:r>
              <a:rPr lang="en-US" sz="1600" dirty="0" smtClean="0"/>
              <a:t>Passed ENAP; official publication date in August 19</a:t>
            </a:r>
            <a:r>
              <a:rPr lang="en-US" sz="1600" baseline="30000" dirty="0" smtClean="0"/>
              <a:t>th</a:t>
            </a:r>
            <a:r>
              <a:rPr lang="en-US" sz="1600" dirty="0" smtClean="0"/>
              <a:t>, but could happen sooner</a:t>
            </a:r>
            <a:endParaRPr lang="en-US" sz="1600" dirty="0"/>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10</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Regulatory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Canada</a:t>
            </a:r>
          </a:p>
          <a:p>
            <a:pPr lvl="1">
              <a:buFont typeface="Arial" panose="020B0604020202020204" pitchFamily="34" charset="0"/>
              <a:buChar char="•"/>
            </a:pPr>
            <a:r>
              <a:rPr lang="en-US" dirty="0" smtClean="0"/>
              <a:t>See Action Items</a:t>
            </a:r>
          </a:p>
          <a:p>
            <a:pPr>
              <a:buFont typeface="Arial" panose="020B0604020202020204" pitchFamily="34" charset="0"/>
              <a:buChar char="•"/>
            </a:pPr>
            <a:r>
              <a:rPr lang="en-US" dirty="0" smtClean="0"/>
              <a:t>Mexico</a:t>
            </a:r>
          </a:p>
          <a:p>
            <a:pPr lvl="1">
              <a:buFont typeface="Arial" panose="020B0604020202020204" pitchFamily="34" charset="0"/>
              <a:buChar char="•"/>
            </a:pPr>
            <a:r>
              <a:rPr lang="en-US" dirty="0">
                <a:hlinkClick r:id="rId2"/>
              </a:rPr>
              <a:t>http://www.ift.org.mx/industria/consultas-publicas/consulta-publica-sobre-el-anteproyecto-de-clasificacion-de-la-banda-de-57-64-ghz-como-espectro-libre</a:t>
            </a:r>
            <a:r>
              <a:rPr lang="en-US" dirty="0"/>
              <a:t> </a:t>
            </a:r>
          </a:p>
          <a:p>
            <a:pPr lvl="1">
              <a:buFont typeface="Arial" panose="020B0604020202020204" pitchFamily="34" charset="0"/>
              <a:buChar char="•"/>
            </a:pPr>
            <a:r>
              <a:rPr lang="es-ES" dirty="0">
                <a:hlinkClick r:id="rId3"/>
              </a:rPr>
              <a:t>Documento en Consulta Pública: Anteproyecto de clasificación de la banda de 60 GHz como espectro libre</a:t>
            </a:r>
            <a:r>
              <a:rPr lang="es-ES" dirty="0"/>
              <a:t> </a:t>
            </a:r>
            <a:endParaRPr lang="es-ES" dirty="0">
              <a:hlinkClick r:id="rId4"/>
            </a:endParaRPr>
          </a:p>
          <a:p>
            <a:pPr lvl="1">
              <a:buFont typeface="Arial" panose="020B0604020202020204" pitchFamily="34" charset="0"/>
              <a:buChar char="•"/>
            </a:pPr>
            <a:r>
              <a:rPr lang="es-ES" dirty="0" err="1" smtClean="0"/>
              <a:t>Harmonization</a:t>
            </a:r>
            <a:r>
              <a:rPr lang="es-ES" dirty="0" smtClean="0"/>
              <a:t> </a:t>
            </a:r>
            <a:r>
              <a:rPr lang="es-ES" dirty="0"/>
              <a:t>of 57-64 GHz </a:t>
            </a:r>
            <a:r>
              <a:rPr lang="es-ES" dirty="0" err="1"/>
              <a:t>with</a:t>
            </a:r>
            <a:r>
              <a:rPr lang="es-ES" dirty="0"/>
              <a:t> US rules</a:t>
            </a:r>
          </a:p>
          <a:p>
            <a:pPr lvl="1">
              <a:buFont typeface="Arial" panose="020B0604020202020204" pitchFamily="34" charset="0"/>
              <a:buChar char="•"/>
            </a:pPr>
            <a:r>
              <a:rPr lang="es-ES" dirty="0" err="1" smtClean="0"/>
              <a:t>Includes</a:t>
            </a:r>
            <a:r>
              <a:rPr lang="es-ES" dirty="0" smtClean="0"/>
              <a:t> ITS </a:t>
            </a:r>
            <a:r>
              <a:rPr lang="es-ES" dirty="0"/>
              <a:t>in 63-64 GHz</a:t>
            </a:r>
          </a:p>
          <a:p>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53261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ITU-R Liaisons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a:t>18-17-0043 - LIAISON STATEMENT TO EXTERNAL ORGANIZATIONS  ON THE SCHEDULE FOR UPDATING RECOMMENDATION ITU-R M.1457 TO REVISION 14 – This recommendation is titled “Detailed specifications of the terrestrial radio interfaces of International Mobile Telecommunications-2000 (IMT-2000)”. The current revision is number 13 and this is asking for contributions for the update to Revision 14. The next WP5D meeting begins June 13th in Niagara Falls, Ontario, Canada.</a:t>
            </a:r>
          </a:p>
          <a:p>
            <a:pPr>
              <a:buFont typeface="Arial" panose="020B0604020202020204" pitchFamily="34" charset="0"/>
              <a:buChar char="•"/>
            </a:pPr>
            <a:endParaRPr lang="en-US" sz="1600" dirty="0"/>
          </a:p>
          <a:p>
            <a:pPr>
              <a:buFont typeface="Arial" panose="020B0604020202020204" pitchFamily="34" charset="0"/>
              <a:buChar char="•"/>
            </a:pPr>
            <a:r>
              <a:rPr lang="en-US" sz="1600" dirty="0"/>
              <a:t>18-17-0044 - Further information on the invitation for submission of proposals for candidate radio interface technologies for the terrestrial components of the radio interface(s) for IMT-2020 and invitation to participate in their subsequent evaluation – This liaison is to bring attention to Addendum 1 to Circular Letter 5/LCCE/59  which was issued to announce the availability of further relevant information including the availability of Document IMT-2020/2 - Submission and evaluation process and consensus building for IMT-2020. Those interested in the development of IMT-2020 (aka 5G) will have an interest in this effort</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64875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ITU-R </a:t>
            </a:r>
            <a:r>
              <a:rPr lang="en-US" dirty="0" smtClean="0"/>
              <a:t>Liaisons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18-17-0045 </a:t>
            </a:r>
            <a:r>
              <a:rPr lang="en-US" sz="1800" dirty="0"/>
              <a:t>- ITU-R WORKING PARTY 5D WORKSHOP ON IMT-2020 – The invitation for submission of proposals for candidate radio interface technologies for the terrestrial components of IMT-2020 was issued with Circular Letter 5/LCCE/59 by ITU-R on 22 March 2016. This liaison provides the date for that workshop (October 4th) which is to be held at an as yet undetermined location in Germany.</a:t>
            </a:r>
          </a:p>
          <a:p>
            <a:pPr>
              <a:buFont typeface="Arial" panose="020B0604020202020204" pitchFamily="34" charset="0"/>
              <a:buChar char="•"/>
            </a:pPr>
            <a:endParaRPr lang="en-US" sz="1800" dirty="0"/>
          </a:p>
          <a:p>
            <a:pPr>
              <a:buFont typeface="Arial" panose="020B0604020202020204" pitchFamily="34" charset="0"/>
              <a:buChar char="•"/>
            </a:pPr>
            <a:r>
              <a:rPr lang="en-US" sz="1800" dirty="0"/>
              <a:t>18-17-0047 - CONSOLIDATION OF REPORTS FROM THE WORKING GROUPS OF WORKING PARTY 5A – It provides a summary of current WP5A activity. It provides a summary of the work currently being done in WP5A which deals with mobile communications other than IMT. Topics include train to rail side communications and the </a:t>
            </a:r>
            <a:r>
              <a:rPr lang="en-US" sz="1800" dirty="0" err="1"/>
              <a:t>millimetric</a:t>
            </a:r>
            <a:r>
              <a:rPr lang="en-US" sz="1800" dirty="0"/>
              <a:t> frequency range.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54113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(Canada) Consultation</a:t>
            </a:r>
          </a:p>
          <a:p>
            <a:r>
              <a:rPr lang="en-US" altLang="en-US" sz="2000" dirty="0" smtClean="0"/>
              <a:t>Comments for Ofcom 5.8 GHz band </a:t>
            </a:r>
            <a:r>
              <a:rPr lang="en-US" altLang="en-US" sz="2000" dirty="0" smtClean="0"/>
              <a:t>proposal</a:t>
            </a:r>
          </a:p>
          <a:p>
            <a:r>
              <a:rPr lang="en-US" altLang="en-US" sz="2000" dirty="0" smtClean="0"/>
              <a:t>Support for unlicensed sharing in 6 GHz </a:t>
            </a:r>
          </a:p>
          <a:p>
            <a:r>
              <a:rPr lang="en-US" altLang="en-US" sz="2000" dirty="0" smtClean="0"/>
              <a:t>IEEE 802 positions for WRC-19</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712078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a:t>Review the week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a:t>Complete and approve ISED consultation </a:t>
            </a:r>
            <a:r>
              <a:rPr lang="en-US" altLang="en-US" dirty="0" smtClean="0"/>
              <a:t>response</a:t>
            </a:r>
          </a:p>
          <a:p>
            <a:pPr lvl="1">
              <a:buFont typeface="Arial" panose="020B0604020202020204" pitchFamily="34" charset="0"/>
              <a:buChar char="•"/>
            </a:pPr>
            <a:r>
              <a:rPr lang="en-US" altLang="en-US" dirty="0" smtClean="0"/>
              <a:t>Review and approve the Terahertz liaison responses</a:t>
            </a:r>
          </a:p>
          <a:p>
            <a:pPr lvl="1">
              <a:buFont typeface="Arial" panose="020B0604020202020204" pitchFamily="34" charset="0"/>
              <a:buChar char="•"/>
            </a:pPr>
            <a:r>
              <a:rPr lang="en-US" altLang="en-US" dirty="0" smtClean="0"/>
              <a:t>Review and approve the ITU-R M.2003 revision</a:t>
            </a:r>
          </a:p>
          <a:p>
            <a:pPr lvl="1">
              <a:buFont typeface="Arial" panose="020B0604020202020204" pitchFamily="34" charset="0"/>
              <a:buChar char="•"/>
            </a:pPr>
            <a:r>
              <a:rPr lang="en-US" altLang="en-US" dirty="0" smtClean="0"/>
              <a:t>Continue work on the Ofcom 5.8 GHz proposal</a:t>
            </a:r>
          </a:p>
          <a:p>
            <a:pPr lvl="1">
              <a:buFont typeface="Arial" panose="020B0604020202020204" pitchFamily="34" charset="0"/>
              <a:buChar char="•"/>
            </a:pPr>
            <a:r>
              <a:rPr lang="en-US" altLang="en-US" dirty="0" smtClean="0"/>
              <a:t>Discuss the upcoming 6 GHz project</a:t>
            </a:r>
            <a:endParaRPr lang="en-US" altLang="en-US" dirty="0"/>
          </a:p>
          <a:p>
            <a:pPr>
              <a:buFont typeface="Arial" panose="020B0604020202020204" pitchFamily="34" charset="0"/>
              <a:buChar char="•"/>
            </a:pPr>
            <a:r>
              <a:rPr lang="en-US" altLang="en-US" dirty="0"/>
              <a:t>AOB and Adjourn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hlinkClick r:id="rId2"/>
              </a:rPr>
              <a:t>https://</a:t>
            </a:r>
            <a:r>
              <a:rPr lang="en-US" sz="2000" dirty="0" smtClean="0">
                <a:hlinkClick r:id="rId2"/>
              </a:rPr>
              <a:t>mentor.ieee.org/802.18/dcn/17/18-17-0049-00-0000-ised-5150-5250-mhz-consultation.pdf</a:t>
            </a:r>
            <a:r>
              <a:rPr lang="en-US" sz="2000" dirty="0" smtClean="0"/>
              <a:t>   </a:t>
            </a:r>
            <a:r>
              <a:rPr lang="en-US" sz="2000" dirty="0"/>
              <a:t> </a:t>
            </a:r>
          </a:p>
          <a:p>
            <a:pPr>
              <a:buFont typeface="Arial" panose="020B0604020202020204" pitchFamily="34" charset="0"/>
              <a:buChar char="•"/>
            </a:pPr>
            <a:r>
              <a:rPr lang="en-US" sz="2000" dirty="0"/>
              <a:t>Comments due </a:t>
            </a:r>
            <a:r>
              <a:rPr lang="en-US" sz="2000" dirty="0">
                <a:solidFill>
                  <a:srgbClr val="FF0000"/>
                </a:solidFill>
              </a:rPr>
              <a:t>March 29, 2017</a:t>
            </a:r>
          </a:p>
          <a:p>
            <a:pPr>
              <a:buFont typeface="Arial" panose="020B0604020202020204" pitchFamily="34" charset="0"/>
              <a:buChar char="•"/>
            </a:pPr>
            <a:r>
              <a:rPr lang="en-US" sz="2000" dirty="0" smtClean="0"/>
              <a:t>Whether </a:t>
            </a:r>
            <a:r>
              <a:rPr lang="en-US" sz="2000" dirty="0"/>
              <a:t>to modify the current technical and policy framework for radio local area network (RLAN) devices operating in the 5150-5250 MHz frequency </a:t>
            </a:r>
            <a:r>
              <a:rPr lang="en-US" sz="2000" dirty="0" smtClean="0"/>
              <a:t>band now, or wait for the results in WRC-19</a:t>
            </a:r>
            <a:endParaRPr lang="en-US" sz="2000" dirty="0"/>
          </a:p>
          <a:p>
            <a:pPr>
              <a:buFont typeface="Arial" panose="020B0604020202020204" pitchFamily="34" charset="0"/>
              <a:buChar char="•"/>
            </a:pPr>
            <a:r>
              <a:rPr lang="en-US" sz="2000" dirty="0" smtClean="0"/>
              <a:t>Harmonizing with the US changes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923991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WG 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Approve </a:t>
            </a:r>
            <a:r>
              <a:rPr lang="en-US" sz="2000" dirty="0"/>
              <a:t>document </a:t>
            </a:r>
            <a:r>
              <a:rPr lang="en-US" sz="2000" dirty="0">
                <a:hlinkClick r:id="rId2"/>
              </a:rPr>
              <a:t>https://</a:t>
            </a:r>
            <a:r>
              <a:rPr lang="en-US" sz="2000" dirty="0" smtClean="0">
                <a:hlinkClick r:id="rId2"/>
              </a:rPr>
              <a:t>mentor.ieee.org/802.18/dcn/17/18-17-0039-02-0000-proposed-ieee-802-response-to-canada-ised-consultation.docx</a:t>
            </a:r>
            <a:r>
              <a:rPr lang="en-US" sz="2000" dirty="0" smtClean="0"/>
              <a:t>  as the IEEE 802.11 input for the ISED 5150-5250 MHz consultation, and forward to 802.18 for final editing and submittal to the 802 EC for their approval and submittal to ISED on or before March 29, 2017.</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Moved: </a:t>
            </a:r>
            <a:r>
              <a:rPr lang="en-US" sz="2000" dirty="0" smtClean="0"/>
              <a:t>Rich Kennedy</a:t>
            </a:r>
            <a:endParaRPr lang="en-US" sz="2000" dirty="0"/>
          </a:p>
          <a:p>
            <a:pPr>
              <a:buFont typeface="Arial" panose="020B0604020202020204" pitchFamily="34" charset="0"/>
              <a:buChar char="•"/>
            </a:pPr>
            <a:r>
              <a:rPr lang="en-US" sz="2000" dirty="0"/>
              <a:t>Seconded: </a:t>
            </a:r>
            <a:r>
              <a:rPr lang="en-US" sz="2000" dirty="0" smtClean="0"/>
              <a:t>Stuart Kerry</a:t>
            </a:r>
            <a:endParaRPr lang="en-US" sz="2000" dirty="0"/>
          </a:p>
          <a:p>
            <a:pPr>
              <a:buFont typeface="Arial" panose="020B0604020202020204" pitchFamily="34" charset="0"/>
              <a:buChar char="•"/>
            </a:pPr>
            <a:r>
              <a:rPr lang="en-US" sz="2000" dirty="0"/>
              <a:t>Discussion?</a:t>
            </a:r>
          </a:p>
          <a:p>
            <a:pPr>
              <a:buFont typeface="Arial" panose="020B0604020202020204" pitchFamily="34" charset="0"/>
              <a:buChar char="•"/>
            </a:pPr>
            <a:r>
              <a:rPr lang="en-US" sz="2000" dirty="0"/>
              <a:t>Vote: </a:t>
            </a:r>
            <a:r>
              <a:rPr lang="en-US" sz="2000" dirty="0" smtClean="0"/>
              <a:t>88/0/6 The motion is approved</a:t>
            </a: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2017</a:t>
            </a:r>
            <a:endParaRPr lang="en-GB" dirty="0"/>
          </a:p>
        </p:txBody>
      </p:sp>
    </p:spTree>
    <p:extLst>
      <p:ext uri="{BB962C8B-B14F-4D97-AF65-F5344CB8AC3E}">
        <p14:creationId xmlns:p14="http://schemas.microsoft.com/office/powerpoint/2010/main" val="1806510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RR-TAG 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Approve </a:t>
            </a:r>
            <a:r>
              <a:rPr lang="en-US" sz="2000" dirty="0"/>
              <a:t>document </a:t>
            </a:r>
            <a:r>
              <a:rPr lang="en-US" sz="2000" dirty="0">
                <a:hlinkClick r:id="rId2"/>
              </a:rPr>
              <a:t>https://</a:t>
            </a:r>
            <a:r>
              <a:rPr lang="en-US" sz="2000" dirty="0" smtClean="0">
                <a:hlinkClick r:id="rId2"/>
              </a:rPr>
              <a:t>mentor.ieee.org/802.18/dcn/17/18-17-0039-02-0000-proposed-ieee-802-response-to-canada-ised-consultation.docx</a:t>
            </a:r>
            <a:r>
              <a:rPr lang="en-US" sz="2000" dirty="0" smtClean="0"/>
              <a:t>  as the IEEE </a:t>
            </a:r>
            <a:r>
              <a:rPr lang="en-US" sz="2000" dirty="0" smtClean="0"/>
              <a:t>802.18 </a:t>
            </a:r>
            <a:r>
              <a:rPr lang="en-US" sz="2000" dirty="0" smtClean="0"/>
              <a:t>input for the ISED 5150-5250 MHz consultation, and forward </a:t>
            </a:r>
            <a:r>
              <a:rPr lang="en-US" sz="2000" dirty="0" smtClean="0"/>
              <a:t>the </a:t>
            </a:r>
            <a:r>
              <a:rPr lang="en-US" sz="2000" dirty="0" smtClean="0"/>
              <a:t>802 EC for their approval and submittal to ISED on or before March 29, 2017.</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Moved: </a:t>
            </a:r>
          </a:p>
          <a:p>
            <a:pPr>
              <a:buFont typeface="Arial" panose="020B0604020202020204" pitchFamily="34" charset="0"/>
              <a:buChar char="•"/>
            </a:pPr>
            <a:r>
              <a:rPr lang="en-US" sz="2000" dirty="0"/>
              <a:t>Seconded: </a:t>
            </a:r>
          </a:p>
          <a:p>
            <a:pPr>
              <a:buFont typeface="Arial" panose="020B0604020202020204" pitchFamily="34" charset="0"/>
              <a:buChar char="•"/>
            </a:pPr>
            <a:r>
              <a:rPr lang="en-US" sz="2000" dirty="0"/>
              <a:t>Discussion?</a:t>
            </a:r>
          </a:p>
          <a:p>
            <a:pPr>
              <a:buFont typeface="Arial" panose="020B0604020202020204" pitchFamily="34" charset="0"/>
              <a:buChar char="•"/>
            </a:pPr>
            <a:r>
              <a:rPr lang="en-US" sz="2000" dirty="0"/>
              <a:t>Vote: </a:t>
            </a:r>
            <a:r>
              <a:rPr lang="en-US" sz="2000" dirty="0" smtClean="0"/>
              <a:t>x/x/x</a:t>
            </a:r>
            <a:r>
              <a:rPr lang="en-US" sz="2000" dirty="0" smtClean="0"/>
              <a:t> </a:t>
            </a:r>
            <a:r>
              <a:rPr lang="en-US" sz="2000" dirty="0" smtClean="0"/>
              <a:t>The motion is approved</a:t>
            </a: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Rich Kennedy, HP Enterprise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2017</a:t>
            </a:r>
            <a:endParaRPr lang="en-GB" dirty="0"/>
          </a:p>
        </p:txBody>
      </p:sp>
    </p:spTree>
    <p:extLst>
      <p:ext uri="{BB962C8B-B14F-4D97-AF65-F5344CB8AC3E}">
        <p14:creationId xmlns:p14="http://schemas.microsoft.com/office/powerpoint/2010/main" val="780193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EC Motion</a:t>
            </a:r>
            <a:endParaRPr lang="en-US" dirty="0"/>
          </a:p>
        </p:txBody>
      </p:sp>
      <p:sp>
        <p:nvSpPr>
          <p:cNvPr id="4" name="Content Placeholder 3"/>
          <p:cNvSpPr>
            <a:spLocks noGrp="1"/>
          </p:cNvSpPr>
          <p:nvPr>
            <p:ph idx="1"/>
          </p:nvPr>
        </p:nvSpPr>
        <p:spPr>
          <a:xfrm>
            <a:off x="457200" y="1905000"/>
            <a:ext cx="8229600" cy="4648200"/>
          </a:xfrm>
        </p:spPr>
        <p:txBody>
          <a:bodyPr/>
          <a:lstStyle/>
          <a:p>
            <a:pPr>
              <a:buFont typeface="Arial" panose="020B0604020202020204" pitchFamily="34" charset="0"/>
              <a:buChar char="•"/>
            </a:pPr>
            <a:r>
              <a:rPr lang="en-US" sz="2000" dirty="0"/>
              <a:t>Approve </a:t>
            </a:r>
            <a:r>
              <a:rPr lang="en-US" sz="2000" dirty="0" smtClean="0"/>
              <a:t>18-17/39r3 as </a:t>
            </a:r>
            <a:r>
              <a:rPr lang="en-US" sz="2000" dirty="0"/>
              <a:t>communication to </a:t>
            </a:r>
            <a:r>
              <a:rPr lang="en-US" sz="2000" dirty="0" smtClean="0"/>
              <a:t>Innovation, Science and Economic Development, Canada in response to their “</a:t>
            </a:r>
            <a:r>
              <a:rPr lang="en-US" sz="2000" b="1" dirty="0" smtClean="0"/>
              <a:t>Consultation </a:t>
            </a:r>
            <a:r>
              <a:rPr lang="en-US" sz="2000" b="1" dirty="0"/>
              <a:t>on the Technical and Policy Framework for Radio Local Area Network Devices Operating in the 5150-5250 MHz Frequency </a:t>
            </a:r>
            <a:r>
              <a:rPr lang="en-US" sz="2000" b="1" dirty="0" smtClean="0"/>
              <a:t>Band”, </a:t>
            </a:r>
            <a:r>
              <a:rPr lang="en-US" sz="2000" dirty="0" smtClean="0"/>
              <a:t>granting </a:t>
            </a:r>
            <a:r>
              <a:rPr lang="en-US" sz="2000" dirty="0"/>
              <a:t>the IEEE LMSC chair (or his delegate) editorial license</a:t>
            </a:r>
            <a:r>
              <a:rPr lang="en-US" sz="2000" dirty="0" smtClean="0"/>
              <a:t>.</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Moved by: Rich Kennedy</a:t>
            </a:r>
          </a:p>
          <a:p>
            <a:pPr>
              <a:buFont typeface="Arial" panose="020B0604020202020204" pitchFamily="34" charset="0"/>
              <a:buChar char="•"/>
            </a:pPr>
            <a:r>
              <a:rPr lang="en-US" sz="2000" dirty="0" smtClean="0"/>
              <a:t>Seconded by: </a:t>
            </a:r>
            <a:endParaRPr lang="en-US" sz="2000" dirty="0"/>
          </a:p>
          <a:p>
            <a:pPr>
              <a:buFont typeface="Arial" panose="020B0604020202020204" pitchFamily="34" charset="0"/>
              <a:buChar char="•"/>
            </a:pPr>
            <a:r>
              <a:rPr lang="en-US" sz="2000" dirty="0" smtClean="0"/>
              <a:t>Discussion?</a:t>
            </a:r>
          </a:p>
          <a:p>
            <a:pPr>
              <a:buFont typeface="Arial" panose="020B0604020202020204" pitchFamily="34" charset="0"/>
              <a:buChar char="•"/>
            </a:pPr>
            <a:r>
              <a:rPr lang="en-US" sz="2000" dirty="0" smtClean="0"/>
              <a:t>Vote:</a:t>
            </a:r>
            <a:r>
              <a:rPr lang="en-GB" sz="2000" dirty="0">
                <a:solidFill>
                  <a:schemeClr val="dk1"/>
                </a:solidFill>
              </a:rPr>
              <a:t> (y/n/a): &lt;y&gt;, &lt;n&gt;, &lt;a&gt;</a:t>
            </a:r>
            <a:endParaRPr lang="en-US" sz="2000" dirty="0"/>
          </a:p>
          <a:p>
            <a:pPr>
              <a:buFont typeface="Arial" panose="020B0604020202020204" pitchFamily="34" charset="0"/>
              <a:buChar char="•"/>
            </a:pPr>
            <a:endParaRPr lang="en-GB" sz="2000" dirty="0" smtClean="0">
              <a:solidFill>
                <a:schemeClr val="dk1"/>
              </a:solidFill>
            </a:endParaRPr>
          </a:p>
          <a:p>
            <a:pPr>
              <a:buFont typeface="Arial" panose="020B0604020202020204" pitchFamily="34" charset="0"/>
              <a:buChar char="•"/>
            </a:pPr>
            <a:r>
              <a:rPr lang="en-GB" sz="1800" dirty="0" smtClean="0">
                <a:solidFill>
                  <a:schemeClr val="dk1"/>
                </a:solidFill>
              </a:rPr>
              <a:t>In </a:t>
            </a:r>
            <a:r>
              <a:rPr lang="en-GB" sz="1800" dirty="0">
                <a:solidFill>
                  <a:schemeClr val="dk1"/>
                </a:solidFill>
              </a:rPr>
              <a:t>the </a:t>
            </a:r>
            <a:r>
              <a:rPr lang="en-GB" sz="1800" dirty="0" smtClean="0">
                <a:solidFill>
                  <a:schemeClr val="dk1"/>
                </a:solidFill>
              </a:rPr>
              <a:t>TAG </a:t>
            </a:r>
            <a:r>
              <a:rPr lang="en-GB" sz="1800" dirty="0">
                <a:solidFill>
                  <a:schemeClr val="dk1"/>
                </a:solidFill>
              </a:rPr>
              <a:t>(y/n/a): &lt;y&gt;, &lt;n&gt;, &lt;a</a:t>
            </a:r>
            <a:r>
              <a:rPr lang="en-GB" sz="1800" dirty="0" smtClean="0">
                <a:solidFill>
                  <a:schemeClr val="dk1"/>
                </a:solidFill>
              </a:rPr>
              <a:t>&gt; </a:t>
            </a:r>
            <a:endParaRPr lang="en-US" sz="1800" dirty="0"/>
          </a:p>
          <a:p>
            <a:endParaRPr lang="en-US" sz="2400" dirty="0"/>
          </a:p>
          <a:p>
            <a:endParaRPr lang="en-US" dirty="0"/>
          </a:p>
        </p:txBody>
      </p:sp>
    </p:spTree>
    <p:extLst>
      <p:ext uri="{BB962C8B-B14F-4D97-AF65-F5344CB8AC3E}">
        <p14:creationId xmlns:p14="http://schemas.microsoft.com/office/powerpoint/2010/main" val="3798706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a:buFont typeface="Arial" panose="020B0604020202020204" pitchFamily="34" charset="0"/>
              <a:buChar char="•"/>
            </a:pPr>
            <a:r>
              <a:rPr lang="en-US" altLang="en-US" dirty="0"/>
              <a:t>Approve Atlanta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ISED (Canada) 5150-5250 MHz consultation</a:t>
            </a:r>
          </a:p>
          <a:p>
            <a:pPr lvl="1">
              <a:buFont typeface="Arial" panose="020B0604020202020204" pitchFamily="34" charset="0"/>
              <a:buChar char="•"/>
            </a:pPr>
            <a:r>
              <a:rPr lang="en-US" altLang="en-US" dirty="0"/>
              <a:t>Ofcom 5.8 GHz proposal</a:t>
            </a:r>
          </a:p>
          <a:p>
            <a:pPr lvl="1">
              <a:buFont typeface="Arial" panose="020B0604020202020204" pitchFamily="34" charset="0"/>
              <a:buChar char="•"/>
            </a:pPr>
            <a:r>
              <a:rPr lang="en-US" altLang="en-US" dirty="0"/>
              <a:t>Advancing the 6 GHz effort in the US and EU</a:t>
            </a:r>
          </a:p>
          <a:p>
            <a:pPr>
              <a:buFont typeface="Arial" panose="020B0604020202020204" pitchFamily="34" charset="0"/>
              <a:buChar char="•"/>
            </a:pPr>
            <a:r>
              <a:rPr lang="en-US" altLang="en-US" dirty="0"/>
              <a:t>AOB and Adjourn</a:t>
            </a:r>
            <a:endParaRPr lang="en-US" altLang="en-US"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Ofcom 5.8 GHz </a:t>
            </a:r>
            <a:r>
              <a:rPr lang="en-US" altLang="en-US" dirty="0" smtClean="0"/>
              <a:t>Band Proposal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May 2016 consultation: </a:t>
            </a:r>
            <a:r>
              <a:rPr lang="en-US" sz="1800" dirty="0">
                <a:hlinkClick r:id="rId2"/>
              </a:rPr>
              <a:t>https://</a:t>
            </a:r>
            <a:r>
              <a:rPr lang="en-US" sz="1800" dirty="0" smtClean="0">
                <a:hlinkClick r:id="rId2"/>
              </a:rPr>
              <a:t>mentor.ieee.org/802.18/dcn/17/18-17-0050-00-0000-ofcom-5-8-ghz-rules-proposal.pdf</a:t>
            </a:r>
            <a:r>
              <a:rPr lang="en-US" sz="1800" dirty="0" smtClean="0"/>
              <a:t> </a:t>
            </a:r>
            <a:endParaRPr lang="en-US" sz="1800" dirty="0"/>
          </a:p>
          <a:p>
            <a:pPr>
              <a:buFont typeface="Arial" panose="020B0604020202020204" pitchFamily="34" charset="0"/>
              <a:buChar char="•"/>
            </a:pPr>
            <a:r>
              <a:rPr lang="en-US" sz="2000" dirty="0"/>
              <a:t>Statement: </a:t>
            </a:r>
            <a:r>
              <a:rPr lang="en-US" sz="1800" dirty="0">
                <a:hlinkClick r:id="rId3"/>
              </a:rPr>
              <a:t>https://www.ofcom.org.uk/__data/assets/pdf_file/0032/98159/5p8-Regs.pdf</a:t>
            </a:r>
            <a:r>
              <a:rPr lang="en-US" sz="1800" dirty="0"/>
              <a:t> </a:t>
            </a:r>
          </a:p>
          <a:p>
            <a:pPr marL="800100" lvl="1" indent="-342900">
              <a:buFont typeface="Arial" panose="020B0604020202020204" pitchFamily="34" charset="0"/>
              <a:buChar char="•"/>
            </a:pPr>
            <a:r>
              <a:rPr lang="en-US" dirty="0"/>
              <a:t>Comments due </a:t>
            </a:r>
            <a:r>
              <a:rPr lang="en-US" b="1" dirty="0">
                <a:solidFill>
                  <a:srgbClr val="FF0000"/>
                </a:solidFill>
              </a:rPr>
              <a:t>April 11</a:t>
            </a:r>
            <a:r>
              <a:rPr lang="en-US" b="1" baseline="30000" dirty="0">
                <a:solidFill>
                  <a:srgbClr val="FF0000"/>
                </a:solidFill>
              </a:rPr>
              <a:t>th</a:t>
            </a:r>
            <a:r>
              <a:rPr lang="en-US" b="1" dirty="0">
                <a:solidFill>
                  <a:srgbClr val="FF0000"/>
                </a:solidFill>
              </a:rPr>
              <a:t>, 2017</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15352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Unlicensed Sharing of the 6 GHz Band</a:t>
            </a:r>
            <a:endParaRPr lang="en-US" dirty="0"/>
          </a:p>
        </p:txBody>
      </p:sp>
      <p:sp>
        <p:nvSpPr>
          <p:cNvPr id="3" name="Content Placeholder 2"/>
          <p:cNvSpPr>
            <a:spLocks noGrp="1"/>
          </p:cNvSpPr>
          <p:nvPr>
            <p:ph idx="1"/>
          </p:nvPr>
        </p:nvSpPr>
        <p:spPr>
          <a:xfrm>
            <a:off x="685800" y="1905000"/>
            <a:ext cx="7770813" cy="4494213"/>
          </a:xfrm>
        </p:spPr>
        <p:txBody>
          <a:bodyPr/>
          <a:lstStyle/>
          <a:p>
            <a:pPr>
              <a:buFont typeface="Arial" panose="020B0604020202020204" pitchFamily="34" charset="0"/>
              <a:buChar char="•"/>
            </a:pPr>
            <a:r>
              <a:rPr lang="en-US" sz="2000" dirty="0" smtClean="0"/>
              <a:t>Wi-Fi volume growth and technology advancement are hampered by lack of significant 80 and 160 MHz channels</a:t>
            </a:r>
          </a:p>
          <a:p>
            <a:pPr>
              <a:buFont typeface="Arial" panose="020B0604020202020204" pitchFamily="34" charset="0"/>
              <a:buChar char="•"/>
            </a:pPr>
            <a:r>
              <a:rPr lang="en-US" sz="2000" dirty="0" smtClean="0"/>
              <a:t>The (near) future demands gigabit speeds to avoid becoming the bottleneck</a:t>
            </a:r>
          </a:p>
          <a:p>
            <a:pPr>
              <a:buFont typeface="Arial" panose="020B0604020202020204" pitchFamily="34" charset="0"/>
              <a:buChar char="•"/>
            </a:pPr>
            <a:r>
              <a:rPr lang="en-US" sz="2000" dirty="0" smtClean="0"/>
              <a:t>Sharing with FSS and fixed microwave links</a:t>
            </a:r>
            <a:endParaRPr lang="en-US" sz="2000" dirty="0"/>
          </a:p>
          <a:p>
            <a:pPr>
              <a:buFont typeface="Arial" panose="020B0604020202020204" pitchFamily="34" charset="0"/>
              <a:buChar char="•"/>
            </a:pPr>
            <a:r>
              <a:rPr lang="en-US" sz="2000" dirty="0" smtClean="0"/>
              <a:t>Industry </a:t>
            </a:r>
            <a:r>
              <a:rPr lang="en-US" sz="2000" dirty="0"/>
              <a:t>coalition to drive needed regulatory changes</a:t>
            </a:r>
          </a:p>
          <a:p>
            <a:pPr lvl="1">
              <a:buFont typeface="Arial" panose="020B0604020202020204" pitchFamily="34" charset="0"/>
              <a:buChar char="•"/>
            </a:pPr>
            <a:r>
              <a:rPr lang="en-US" sz="1800" dirty="0" smtClean="0"/>
              <a:t>Joint </a:t>
            </a:r>
            <a:r>
              <a:rPr lang="en-US" sz="1800" dirty="0"/>
              <a:t>exploration of the 5925-7250 MHz with the intent of obtaining an unlicensed designation</a:t>
            </a:r>
          </a:p>
          <a:p>
            <a:pPr lvl="1">
              <a:buFont typeface="Arial" panose="020B0604020202020204" pitchFamily="34" charset="0"/>
              <a:buChar char="•"/>
            </a:pPr>
            <a:r>
              <a:rPr lang="en-US" sz="1800" dirty="0"/>
              <a:t>Joint funding of third parties and engineering support to conduct interference analyses (incl. spectrum measurements, sharing studies, and potential mitigations) in support of unlicensed designation</a:t>
            </a:r>
          </a:p>
          <a:p>
            <a:pPr lvl="1">
              <a:buFont typeface="Arial" panose="020B0604020202020204" pitchFamily="34" charset="0"/>
              <a:buChar char="•"/>
            </a:pPr>
            <a:r>
              <a:rPr lang="en-US" sz="1800" dirty="0"/>
              <a:t>Joint exploration of mitigation techniques and proposals, which may require standards contributions </a:t>
            </a:r>
          </a:p>
          <a:p>
            <a:pPr lvl="1">
              <a:buFont typeface="Arial" panose="020B0604020202020204" pitchFamily="34" charset="0"/>
              <a:buChar char="•"/>
            </a:pPr>
            <a:r>
              <a:rPr lang="en-US" sz="1800" dirty="0" smtClean="0"/>
              <a:t>Drive regulatory changes in the US, EU and globally</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02523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9754" y="625935"/>
            <a:ext cx="8524494" cy="898064"/>
          </a:xfrm>
        </p:spPr>
        <p:txBody>
          <a:bodyPr/>
          <a:lstStyle/>
          <a:p>
            <a:r>
              <a:rPr lang="en-US" dirty="0"/>
              <a:t>Disappointing </a:t>
            </a:r>
            <a:r>
              <a:rPr lang="en-US" dirty="0" smtClean="0"/>
              <a:t>5 GHz Landscape</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486" y="1955791"/>
            <a:ext cx="7719514" cy="4064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quot;No&quot; Symbol 4"/>
          <p:cNvSpPr/>
          <p:nvPr/>
        </p:nvSpPr>
        <p:spPr>
          <a:xfrm>
            <a:off x="3307829" y="4004144"/>
            <a:ext cx="685622" cy="685800"/>
          </a:xfrm>
          <a:prstGeom prst="noSmoking">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450"/>
              </a:spcBef>
            </a:pPr>
            <a:endParaRPr lang="en-US" sz="1500" b="1" dirty="0" err="1">
              <a:solidFill>
                <a:schemeClr val="tx1"/>
              </a:solidFill>
            </a:endParaRPr>
          </a:p>
        </p:txBody>
      </p:sp>
      <p:sp>
        <p:nvSpPr>
          <p:cNvPr id="2" name="TextBox 1"/>
          <p:cNvSpPr txBox="1"/>
          <p:nvPr/>
        </p:nvSpPr>
        <p:spPr>
          <a:xfrm>
            <a:off x="6440085" y="3850755"/>
            <a:ext cx="619124" cy="1015663"/>
          </a:xfrm>
          <a:prstGeom prst="rect">
            <a:avLst/>
          </a:prstGeom>
          <a:noFill/>
        </p:spPr>
        <p:txBody>
          <a:bodyPr wrap="square" rtlCol="0">
            <a:spAutoFit/>
          </a:bodyPr>
          <a:lstStyle/>
          <a:p>
            <a:r>
              <a:rPr lang="en-US" sz="6000" b="1" dirty="0">
                <a:latin typeface="+mj-lt"/>
              </a:rPr>
              <a:t>?</a:t>
            </a:r>
          </a:p>
        </p:txBody>
      </p:sp>
    </p:spTree>
    <p:extLst>
      <p:ext uri="{BB962C8B-B14F-4D97-AF65-F5344CB8AC3E}">
        <p14:creationId xmlns:p14="http://schemas.microsoft.com/office/powerpoint/2010/main" val="2356786014"/>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Terahertz Responses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14732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harmonization</a:t>
            </a:r>
          </a:p>
          <a:p>
            <a:pPr lvl="1">
              <a:buFont typeface="Arial" panose="020B0604020202020204" pitchFamily="34" charset="0"/>
              <a:buChar char="•"/>
            </a:pPr>
            <a:r>
              <a:rPr lang="en-US" dirty="0"/>
              <a:t>1.13 IMT </a:t>
            </a:r>
          </a:p>
          <a:p>
            <a:pPr lvl="1">
              <a:buFont typeface="Arial" panose="020B0604020202020204" pitchFamily="34" charset="0"/>
              <a:buChar char="•"/>
            </a:pPr>
            <a:r>
              <a:rPr lang="en-US" dirty="0"/>
              <a:t>1.14 HAPS</a:t>
            </a:r>
          </a:p>
          <a:p>
            <a:pPr lvl="1">
              <a:buFont typeface="Arial" panose="020B0604020202020204" pitchFamily="34" charset="0"/>
              <a:buChar char="•"/>
            </a:pPr>
            <a:r>
              <a:rPr lang="en-US" dirty="0"/>
              <a:t>1.15 275 GHz</a:t>
            </a:r>
          </a:p>
          <a:p>
            <a:pPr lvl="1">
              <a:buFont typeface="Arial" panose="020B0604020202020204" pitchFamily="34" charset="0"/>
              <a:buChar char="•"/>
            </a:pPr>
            <a:r>
              <a:rPr lang="en-US" dirty="0"/>
              <a:t>1.16 5 GHz</a:t>
            </a:r>
          </a:p>
          <a:p>
            <a:pPr lvl="1">
              <a:buFont typeface="Arial" panose="020B0604020202020204" pitchFamily="34" charset="0"/>
              <a:buChar char="•"/>
            </a:pPr>
            <a:r>
              <a:rPr lang="en-US" dirty="0"/>
              <a:t>Issue 9.1.5</a:t>
            </a: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Teleconferences</a:t>
            </a:r>
            <a:r>
              <a:rPr lang="en-US" dirty="0"/>
              <a:t>: Thursdays at 2:30pm ET through </a:t>
            </a:r>
            <a:r>
              <a:rPr lang="en-US" dirty="0" smtClean="0"/>
              <a:t>August 31, 2017</a:t>
            </a:r>
            <a:endParaRPr lang="en-US" dirty="0"/>
          </a:p>
          <a:p>
            <a:pPr>
              <a:buFont typeface="Arial" panose="020B0604020202020204" pitchFamily="34" charset="0"/>
              <a:buChar char="•"/>
            </a:pPr>
            <a:r>
              <a:rPr lang="en-US" dirty="0"/>
              <a:t>Next Teleconference: </a:t>
            </a:r>
            <a:r>
              <a:rPr lang="en-US" b="0" dirty="0" smtClean="0"/>
              <a:t>March 30</a:t>
            </a:r>
            <a:r>
              <a:rPr lang="en-US" b="0" baseline="30000" dirty="0" smtClean="0"/>
              <a:t>th</a:t>
            </a:r>
            <a:r>
              <a:rPr lang="en-US" b="0" dirty="0"/>
              <a:t> </a:t>
            </a:r>
            <a:r>
              <a:rPr lang="en-US" b="0" dirty="0" smtClean="0"/>
              <a:t>at 12:30pm EDT</a:t>
            </a: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450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9573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Atlanta 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Atlanta Wireless Interim in </a:t>
            </a:r>
            <a:r>
              <a:rPr lang="en-US" altLang="en-US" dirty="0"/>
              <a:t>document </a:t>
            </a:r>
            <a:r>
              <a:rPr lang="en-US" altLang="en-US" dirty="0" smtClean="0"/>
              <a:t>18-17/0042r0.</a:t>
            </a:r>
          </a:p>
          <a:p>
            <a:pPr lvl="1"/>
            <a:r>
              <a:rPr lang="en-US" altLang="en-US" sz="2400" b="1" dirty="0" smtClean="0"/>
              <a:t>Posted: </a:t>
            </a:r>
            <a:r>
              <a:rPr lang="en-US" sz="2400" dirty="0"/>
              <a:t>10-Mar-2017 12:03:13 ET</a:t>
            </a:r>
            <a:endParaRPr lang="en-US" altLang="en-US" sz="2400" b="1" dirty="0" smtClean="0"/>
          </a:p>
          <a:p>
            <a:pPr lvl="1"/>
            <a:endParaRPr lang="en-US" altLang="en-US" sz="2400" b="1" dirty="0"/>
          </a:p>
          <a:p>
            <a:pPr lvl="1"/>
            <a:r>
              <a:rPr lang="en-US" altLang="en-US" sz="2400" b="1" dirty="0"/>
              <a:t>Moved by: </a:t>
            </a:r>
            <a:r>
              <a:rPr lang="en-US" altLang="en-US" sz="2400" b="1" dirty="0" smtClean="0"/>
              <a:t>Stuart K </a:t>
            </a:r>
            <a:r>
              <a:rPr lang="en-US" altLang="en-US" sz="2400" b="1" dirty="0"/>
              <a:t>	</a:t>
            </a:r>
          </a:p>
          <a:p>
            <a:pPr lvl="1"/>
            <a:r>
              <a:rPr lang="en-US" altLang="en-US" sz="2400" b="1" dirty="0"/>
              <a:t>Seconded by: </a:t>
            </a:r>
            <a:r>
              <a:rPr lang="en-US" altLang="en-US" sz="2400" b="1" dirty="0" smtClean="0"/>
              <a:t>John N </a:t>
            </a:r>
            <a:endParaRPr lang="en-US" altLang="en-US" sz="2400" b="1" dirty="0"/>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March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a:t>
            </a:r>
          </a:p>
          <a:p>
            <a:r>
              <a:rPr lang="en-US" altLang="en-US" sz="2000" dirty="0" smtClean="0"/>
              <a:t>EU</a:t>
            </a:r>
          </a:p>
          <a:p>
            <a:r>
              <a:rPr lang="en-US" altLang="en-US" sz="2000" dirty="0" smtClean="0"/>
              <a:t>Other Regulatory</a:t>
            </a:r>
          </a:p>
          <a:p>
            <a:r>
              <a:rPr lang="en-US" altLang="en-US" sz="2000" dirty="0" smtClean="0"/>
              <a:t>ITU-R Liaisons</a:t>
            </a:r>
            <a:endParaRPr lang="en-US" altLang="en-US" sz="2000" dirty="0"/>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FCC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Amtrak </a:t>
            </a:r>
            <a:r>
              <a:rPr lang="en-US" altLang="en-US" dirty="0"/>
              <a:t>waiver request (IEEE 802 filed comments</a:t>
            </a:r>
            <a:r>
              <a:rPr lang="en-US" altLang="en-US" dirty="0" smtClean="0"/>
              <a:t>)</a:t>
            </a:r>
          </a:p>
          <a:p>
            <a:pPr lvl="1">
              <a:buFont typeface="Arial" panose="020B0604020202020204" pitchFamily="34" charset="0"/>
              <a:buChar char="•"/>
            </a:pPr>
            <a:r>
              <a:rPr lang="en-US" altLang="en-US" dirty="0" smtClean="0"/>
              <a:t>High power for trackside networks in the Northeast corridor</a:t>
            </a:r>
            <a:endParaRPr lang="en-US" altLang="en-US" dirty="0"/>
          </a:p>
          <a:p>
            <a:pPr>
              <a:buFont typeface="Arial" panose="020B0604020202020204" pitchFamily="34" charset="0"/>
              <a:buChar char="•"/>
            </a:pPr>
            <a:r>
              <a:rPr lang="en-US" altLang="en-US" dirty="0"/>
              <a:t>DSRC testing still in phase </a:t>
            </a:r>
            <a:r>
              <a:rPr lang="en-US" altLang="en-US" dirty="0" smtClean="0"/>
              <a:t>1</a:t>
            </a:r>
          </a:p>
          <a:p>
            <a:pPr lvl="1">
              <a:buFont typeface="Arial" panose="020B0604020202020204" pitchFamily="34" charset="0"/>
              <a:buChar char="•"/>
            </a:pPr>
            <a:r>
              <a:rPr lang="en-US" altLang="en-US" dirty="0" smtClean="0"/>
              <a:t>Now 2 months behind schedule</a:t>
            </a:r>
            <a:endParaRPr lang="en-US" altLang="en-US" dirty="0"/>
          </a:p>
          <a:p>
            <a:pPr>
              <a:buFont typeface="Arial" panose="020B0604020202020204" pitchFamily="34" charset="0"/>
              <a:buChar char="•"/>
            </a:pPr>
            <a:r>
              <a:rPr lang="en-US" altLang="en-US" dirty="0"/>
              <a:t>5350-5470 MHz band closed to unlicensed </a:t>
            </a:r>
            <a:r>
              <a:rPr lang="en-US" altLang="en-US" dirty="0" smtClean="0"/>
              <a:t>sharing</a:t>
            </a:r>
          </a:p>
          <a:p>
            <a:pPr lvl="1">
              <a:buFont typeface="Arial" panose="020B0604020202020204" pitchFamily="34" charset="0"/>
              <a:buChar char="•"/>
            </a:pPr>
            <a:r>
              <a:rPr lang="en-US" altLang="en-US" dirty="0" smtClean="0"/>
              <a:t>Final blow to contiguous 5 GHz band</a:t>
            </a:r>
            <a:endParaRPr lang="en-US" altLang="en-US" dirty="0"/>
          </a:p>
          <a:p>
            <a:pPr>
              <a:buFont typeface="Arial" panose="020B0604020202020204" pitchFamily="34" charset="0"/>
              <a:buChar char="•"/>
            </a:pPr>
            <a:r>
              <a:rPr lang="en-US" altLang="en-US" dirty="0"/>
              <a:t>TVWS resurgence following close of Incentive Auction</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EU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ECC approves WGFM sharing study in 5925-6425 MHz </a:t>
            </a:r>
            <a:r>
              <a:rPr lang="en-US" altLang="en-US" dirty="0" smtClean="0"/>
              <a:t>band</a:t>
            </a:r>
          </a:p>
          <a:p>
            <a:pPr lvl="1">
              <a:buFont typeface="Arial" panose="020B0604020202020204" pitchFamily="34" charset="0"/>
              <a:buChar char="•"/>
            </a:pPr>
            <a:r>
              <a:rPr lang="en-US" altLang="en-US" dirty="0" smtClean="0"/>
              <a:t>Will probably be done in SE24</a:t>
            </a:r>
          </a:p>
          <a:p>
            <a:pPr lvl="1">
              <a:buFont typeface="Arial" panose="020B0604020202020204" pitchFamily="34" charset="0"/>
              <a:buChar char="•"/>
            </a:pPr>
            <a:r>
              <a:rPr lang="en-US" altLang="en-US" dirty="0" smtClean="0"/>
              <a:t>ETSI BRAN looking to do Technical Report / </a:t>
            </a:r>
            <a:r>
              <a:rPr lang="en-US" altLang="en-US" dirty="0" err="1" smtClean="0"/>
              <a:t>SRDoc</a:t>
            </a:r>
            <a:r>
              <a:rPr lang="en-US" altLang="en-US" dirty="0" smtClean="0"/>
              <a:t>?</a:t>
            </a:r>
            <a:endParaRPr lang="en-US" altLang="en-US" dirty="0"/>
          </a:p>
          <a:p>
            <a:pPr>
              <a:buFont typeface="Arial" panose="020B0604020202020204" pitchFamily="34" charset="0"/>
              <a:buChar char="•"/>
            </a:pPr>
            <a:r>
              <a:rPr lang="en-US" altLang="en-US" dirty="0"/>
              <a:t>Ofcom 5725-5850 MHz band </a:t>
            </a:r>
            <a:r>
              <a:rPr lang="en-US" altLang="en-US" dirty="0" smtClean="0"/>
              <a:t>proposal</a:t>
            </a:r>
          </a:p>
          <a:p>
            <a:pPr lvl="1">
              <a:buFont typeface="Arial" panose="020B0604020202020204" pitchFamily="34" charset="0"/>
              <a:buChar char="•"/>
            </a:pPr>
            <a:r>
              <a:rPr lang="en-US" altLang="en-US" dirty="0" smtClean="0"/>
              <a:t>See Action Items</a:t>
            </a:r>
            <a:endParaRPr lang="en-US" altLang="en-US" dirty="0"/>
          </a:p>
          <a:p>
            <a:pPr>
              <a:buFont typeface="Arial" panose="020B0604020202020204" pitchFamily="34" charset="0"/>
              <a:buChar char="•"/>
            </a:pPr>
            <a:r>
              <a:rPr lang="en-US" altLang="en-US" dirty="0" smtClean="0"/>
              <a:t>EU </a:t>
            </a:r>
            <a:r>
              <a:rPr lang="en-US" altLang="en-US" dirty="0"/>
              <a:t>Radio Equipment Directive </a:t>
            </a:r>
            <a:r>
              <a:rPr lang="en-US" altLang="en-US" dirty="0" smtClean="0"/>
              <a:t>&amp; </a:t>
            </a:r>
            <a:r>
              <a:rPr lang="en-US" altLang="en-US" dirty="0"/>
              <a:t>standards updates</a:t>
            </a:r>
          </a:p>
          <a:p>
            <a:pPr>
              <a:buFont typeface="Arial" panose="020B0604020202020204" pitchFamily="34" charset="0"/>
              <a:buChar char="•"/>
            </a:pPr>
            <a:r>
              <a:rPr lang="en-US" altLang="en-US" dirty="0" smtClean="0"/>
              <a:t>CPG </a:t>
            </a:r>
            <a:r>
              <a:rPr lang="en-US" altLang="en-US" dirty="0"/>
              <a:t>PT-D working towards WRC-19</a:t>
            </a:r>
          </a:p>
          <a:p>
            <a:pPr>
              <a:buFont typeface="Arial" panose="020B0604020202020204" pitchFamily="34" charset="0"/>
              <a:buChar char="•"/>
            </a:pPr>
            <a:r>
              <a:rPr lang="en-US" altLang="en-US" dirty="0"/>
              <a:t>EUMETNET request to close 5600-5650 </a:t>
            </a:r>
            <a:r>
              <a:rPr lang="en-US" altLang="en-US" dirty="0" smtClean="0"/>
              <a:t>MHz</a:t>
            </a:r>
          </a:p>
          <a:p>
            <a:pPr lvl="1">
              <a:buFont typeface="Arial" panose="020B0604020202020204" pitchFamily="34" charset="0"/>
              <a:buChar char="•"/>
            </a:pPr>
            <a:r>
              <a:rPr lang="en-US" altLang="en-US" dirty="0" smtClean="0"/>
              <a:t>No DFS or technology failure</a:t>
            </a:r>
          </a:p>
          <a:p>
            <a:pPr lvl="1">
              <a:buFont typeface="Arial" panose="020B0604020202020204" pitchFamily="34" charset="0"/>
              <a:buChar char="•"/>
            </a:pPr>
            <a:r>
              <a:rPr lang="en-US" altLang="en-US" dirty="0" smtClean="0"/>
              <a:t>Enforcement issue should not harm users</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9</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34496</TotalTime>
  <Words>1701</Words>
  <Application>Microsoft Office PowerPoint</Application>
  <PresentationFormat>On-screen Show (4:3)</PresentationFormat>
  <Paragraphs>269</Paragraphs>
  <Slides>26</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Arial Unicode MS</vt:lpstr>
      <vt:lpstr>MS Gothic</vt:lpstr>
      <vt:lpstr>MS PGothic</vt:lpstr>
      <vt:lpstr>Arial</vt:lpstr>
      <vt:lpstr>Helvetica</vt:lpstr>
      <vt:lpstr>Monotype Sorts</vt:lpstr>
      <vt:lpstr>Times New Roman</vt:lpstr>
      <vt:lpstr>Office Theme</vt:lpstr>
      <vt:lpstr>Document</vt:lpstr>
      <vt:lpstr>IEEE 802.18 RR-TAG Vancouver Meeting Agenda</vt:lpstr>
      <vt:lpstr>Agenda</vt:lpstr>
      <vt:lpstr>Administrative Items</vt:lpstr>
      <vt:lpstr>Other Guidelines for IEEE WG Meetings</vt:lpstr>
      <vt:lpstr>Participation in IEEE 802 Meetings</vt:lpstr>
      <vt:lpstr>Approve the Atlanta Minutes</vt:lpstr>
      <vt:lpstr>Discussion Items</vt:lpstr>
      <vt:lpstr>FCC Updates</vt:lpstr>
      <vt:lpstr>EU Updates</vt:lpstr>
      <vt:lpstr>EU Radio Equipment Directive (RED)</vt:lpstr>
      <vt:lpstr>Other Regulatory</vt:lpstr>
      <vt:lpstr>ITU-R Liaisons</vt:lpstr>
      <vt:lpstr>ITU-R Liaisons [2]</vt:lpstr>
      <vt:lpstr>Actions Required</vt:lpstr>
      <vt:lpstr>Thursday Agenda</vt:lpstr>
      <vt:lpstr>ISED (Canada) Consultation</vt:lpstr>
      <vt:lpstr>802.11 WG Motion</vt:lpstr>
      <vt:lpstr>RR-TAG Motion</vt:lpstr>
      <vt:lpstr>EC Motion</vt:lpstr>
      <vt:lpstr>Ofcom 5.8 GHz Band Proposal</vt:lpstr>
      <vt:lpstr>Unlicensed Sharing of the 6 GHz Band</vt:lpstr>
      <vt:lpstr>Disappointing 5 GHz Landscape</vt:lpstr>
      <vt:lpstr>Terahertz Responses</vt:lpstr>
      <vt:lpstr>IEEE 802 positions for WRC-19</vt:lpstr>
      <vt:lpstr>Any Other Business</vt:lpstr>
      <vt:lpstr>PowerPoint Presentation</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201</cp:revision>
  <cp:lastPrinted>1601-01-01T00:00:00Z</cp:lastPrinted>
  <dcterms:created xsi:type="dcterms:W3CDTF">2016-03-03T14:54:45Z</dcterms:created>
  <dcterms:modified xsi:type="dcterms:W3CDTF">2017-03-16T14:53:33Z</dcterms:modified>
</cp:coreProperties>
</file>