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266" r:id="rId3"/>
    <p:sldId id="267" r:id="rId4"/>
    <p:sldId id="331" r:id="rId5"/>
    <p:sldId id="371" r:id="rId6"/>
    <p:sldId id="329" r:id="rId7"/>
    <p:sldId id="288" r:id="rId8"/>
    <p:sldId id="338" r:id="rId9"/>
    <p:sldId id="356" r:id="rId10"/>
    <p:sldId id="345" r:id="rId11"/>
    <p:sldId id="357" r:id="rId12"/>
    <p:sldId id="367" r:id="rId13"/>
    <p:sldId id="368" r:id="rId14"/>
    <p:sldId id="358" r:id="rId15"/>
    <p:sldId id="364" r:id="rId16"/>
    <p:sldId id="365" r:id="rId17"/>
    <p:sldId id="366" r:id="rId18"/>
    <p:sldId id="359" r:id="rId19"/>
    <p:sldId id="369" r:id="rId20"/>
    <p:sldId id="347" r:id="rId21"/>
    <p:sldId id="320" r:id="rId22"/>
    <p:sldId id="276" r:id="rId23"/>
    <p:sldId id="370" r:id="rId2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61" autoAdjust="0"/>
    <p:restoredTop sz="94660"/>
  </p:normalViewPr>
  <p:slideViewPr>
    <p:cSldViewPr>
      <p:cViewPr varScale="1">
        <p:scale>
          <a:sx n="104" d="100"/>
          <a:sy n="104" d="100"/>
        </p:scale>
        <p:origin x="1302"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3/13/2017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t>doc.: IEEE 802.11-16/1124r0</a:t>
            </a:r>
          </a:p>
        </p:txBody>
      </p:sp>
      <p:sp>
        <p:nvSpPr>
          <p:cNvPr id="13315" name="Rectangle 3"/>
          <p:cNvSpPr>
            <a:spLocks noGrp="1" noChangeArrowheads="1"/>
          </p:cNvSpPr>
          <p:nvPr>
            <p:ph type="dt" sz="quarter" idx="1"/>
          </p:nvPr>
        </p:nvSpPr>
        <p:spPr>
          <a:noFill/>
        </p:spPr>
        <p:txBody>
          <a:bodyPr/>
          <a:lstStyle/>
          <a:p>
            <a:r>
              <a:rPr lang="en-US"/>
              <a:t>September 2016</a:t>
            </a:r>
          </a:p>
        </p:txBody>
      </p:sp>
      <p:sp>
        <p:nvSpPr>
          <p:cNvPr id="13316" name="Rectangle 6"/>
          <p:cNvSpPr>
            <a:spLocks noGrp="1" noChangeArrowheads="1"/>
          </p:cNvSpPr>
          <p:nvPr>
            <p:ph type="ftr" sz="quarter" idx="4"/>
          </p:nvPr>
        </p:nvSpPr>
        <p:spPr>
          <a:noFill/>
        </p:spPr>
        <p:txBody>
          <a:bodyPr/>
          <a:lstStyle/>
          <a:p>
            <a:pPr lvl="4"/>
            <a:r>
              <a:rPr lang="en-US"/>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a:t>Page </a:t>
            </a:r>
            <a:fld id="{A3D196C6-C4A5-4DEA-A136-C30BCA8401B0}" type="slidenum">
              <a:rPr lang="en-US"/>
              <a:pPr/>
              <a:t>4</a:t>
            </a:fld>
            <a:endParaRPr lang="en-US"/>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a:p>
        </p:txBody>
      </p:sp>
    </p:spTree>
    <p:extLst>
      <p:ext uri="{BB962C8B-B14F-4D97-AF65-F5344CB8AC3E}">
        <p14:creationId xmlns:p14="http://schemas.microsoft.com/office/powerpoint/2010/main" val="8764909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34222416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a:p>
        </p:txBody>
      </p:sp>
    </p:spTree>
    <p:extLst>
      <p:ext uri="{BB962C8B-B14F-4D97-AF65-F5344CB8AC3E}">
        <p14:creationId xmlns:p14="http://schemas.microsoft.com/office/powerpoint/2010/main" val="1705438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21</a:t>
            </a:fld>
            <a:endParaRPr lang="en-US"/>
          </a:p>
        </p:txBody>
      </p:sp>
    </p:spTree>
    <p:extLst>
      <p:ext uri="{BB962C8B-B14F-4D97-AF65-F5344CB8AC3E}">
        <p14:creationId xmlns:p14="http://schemas.microsoft.com/office/powerpoint/2010/main" val="21325915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March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Content">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309754" y="1371604"/>
            <a:ext cx="8524494" cy="1479379"/>
          </a:xfrm>
        </p:spPr>
        <p:txBody>
          <a:bodyPr/>
          <a:lstStyle>
            <a:lvl1pPr>
              <a:spcBef>
                <a:spcPts val="900"/>
              </a:spcBef>
              <a:defRPr sz="1800"/>
            </a:lvl1pPr>
            <a:lvl2pPr marL="385763" indent="-170260">
              <a:buFont typeface="Arial" panose="020B0604020202020204" pitchFamily="34" charset="0"/>
              <a:buChar char="–"/>
              <a:defRPr/>
            </a:lvl2pPr>
            <a:lvl3pPr marL="642938" indent="-171450">
              <a:buFont typeface="Arial" panose="020B0604020202020204" pitchFamily="34" charset="0"/>
              <a:buChar char="–"/>
              <a:defRPr sz="1350"/>
            </a:lvl3pPr>
            <a:lvl4pPr marL="857250" indent="-171450">
              <a:buFont typeface="Arial" panose="020B0604020202020204" pitchFamily="34" charset="0"/>
              <a:buChar char="–"/>
              <a:defRPr/>
            </a:lvl4pPr>
            <a:lvl5pPr marL="1071563" indent="-171450">
              <a:buFont typeface="Arial" panose="020B0604020202020204" pitchFamily="34" charset="0"/>
              <a:buChar char="–"/>
              <a:defRPr sz="105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Title 5"/>
          <p:cNvSpPr>
            <a:spLocks noGrp="1"/>
          </p:cNvSpPr>
          <p:nvPr>
            <p:ph type="title"/>
          </p:nvPr>
        </p:nvSpPr>
        <p:spPr>
          <a:xfrm>
            <a:off x="309754" y="551311"/>
            <a:ext cx="8524494" cy="366254"/>
          </a:xfrm>
        </p:spPr>
        <p:txBody>
          <a:bodyPr/>
          <a:lstStyle/>
          <a:p>
            <a:r>
              <a:rPr lang="en-US" smtClean="0"/>
              <a:t>Click to edit Master title style</a:t>
            </a:r>
            <a:endParaRPr lang="en-US" dirty="0"/>
          </a:p>
        </p:txBody>
      </p:sp>
    </p:spTree>
    <p:extLst>
      <p:ext uri="{BB962C8B-B14F-4D97-AF65-F5344CB8AC3E}">
        <p14:creationId xmlns:p14="http://schemas.microsoft.com/office/powerpoint/2010/main" val="2674818266"/>
      </p:ext>
    </p:extLst>
  </p:cSld>
  <p:clrMapOvr>
    <a:masterClrMapping/>
  </p:clrMapOvr>
  <p:transition spd="med">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HP Enterprise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2017</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smtClean="0"/>
              <a:t>March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smtClean="0"/>
              <a:t>March 2017</a:t>
            </a:r>
            <a:endParaRPr lang="en-GB"/>
          </a:p>
        </p:txBody>
      </p:sp>
      <p:sp>
        <p:nvSpPr>
          <p:cNvPr id="6" name="Footer Placeholder 5"/>
          <p:cNvSpPr>
            <a:spLocks noGrp="1"/>
          </p:cNvSpPr>
          <p:nvPr>
            <p:ph type="ftr" idx="11"/>
          </p:nvPr>
        </p:nvSpPr>
        <p:spPr/>
        <p:txBody>
          <a:bodyPr/>
          <a:lstStyle>
            <a:lvl1pPr>
              <a:defRPr/>
            </a:lvl1pPr>
          </a:lstStyle>
          <a:p>
            <a:r>
              <a:rPr lang="en-GB"/>
              <a:t>Rich Kennedy, HP Enterprise</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smtClean="0"/>
              <a:t>March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Rich Kennedy, HP Enterprise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March 2017</a:t>
            </a:r>
            <a:endParaRPr lang="en-GB"/>
          </a:p>
        </p:txBody>
      </p:sp>
      <p:sp>
        <p:nvSpPr>
          <p:cNvPr id="4" name="Footer Placeholder 3"/>
          <p:cNvSpPr>
            <a:spLocks noGrp="1"/>
          </p:cNvSpPr>
          <p:nvPr>
            <p:ph type="ftr" idx="11"/>
          </p:nvPr>
        </p:nvSpPr>
        <p:spPr/>
        <p:txBody>
          <a:bodyPr/>
          <a:lstStyle>
            <a:lvl1pPr>
              <a:defRPr/>
            </a:lvl1pPr>
          </a:lstStyle>
          <a:p>
            <a:r>
              <a:rPr lang="en-GB"/>
              <a:t>Rich Kennedy, HP Enterprise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March 2017</a:t>
            </a:r>
            <a:endParaRPr lang="en-GB"/>
          </a:p>
        </p:txBody>
      </p:sp>
      <p:sp>
        <p:nvSpPr>
          <p:cNvPr id="3" name="Footer Placeholder 2"/>
          <p:cNvSpPr>
            <a:spLocks noGrp="1"/>
          </p:cNvSpPr>
          <p:nvPr>
            <p:ph type="ftr" idx="11"/>
          </p:nvPr>
        </p:nvSpPr>
        <p:spPr/>
        <p:txBody>
          <a:bodyPr/>
          <a:lstStyle>
            <a:lvl1pPr>
              <a:defRPr/>
            </a:lvl1pPr>
          </a:lstStyle>
          <a:p>
            <a:r>
              <a:rPr lang="en-GB"/>
              <a:t>Rich Kennedy, HP Enterprise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HP Enterprise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802.18-17/0048r1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ift.org.mx/sites/default/files/industria/temasrelevantes/9428/documentos/anteproyectodeclasificaciondelabandade60ghzcomoespectrolibre.docx" TargetMode="External"/><Relationship Id="rId2" Type="http://schemas.openxmlformats.org/officeDocument/2006/relationships/hyperlink" Target="http://www.ift.org.mx/industria/consultas-publicas/consulta-publica-sobre-el-anteproyecto-de-clasificacion-de-la-banda-de-57-64-ghz-como-espectro-libre" TargetMode="External"/><Relationship Id="rId1" Type="http://schemas.openxmlformats.org/officeDocument/2006/relationships/slideLayout" Target="../slideLayouts/slideLayout2.xml"/><Relationship Id="rId4" Type="http://schemas.openxmlformats.org/officeDocument/2006/relationships/hyperlink" Target="http://www.ift.org.mx/sites/default/files/industria/temasrelevantes/9428/documentos/formatoparaparticiparenlaconsultapublica-clasificacionde60ghz_0.docx"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8/dcn/17/18-17-0049-00-0000-ised-5150-5250-mhz-consultation.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ofcom.org.uk/__data/assets/pdf_file/0032/98159/5p8-Regs.pdf" TargetMode="External"/><Relationship Id="rId2" Type="http://schemas.openxmlformats.org/officeDocument/2006/relationships/hyperlink" Target="https://mentor.ieee.org/802.18/dcn/17/18-17-0050-00-0000-ofcom-5-8-ghz-rules-proposal.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www.ieee.org/portal/cms_docs/about/CoE_poster.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March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Rich Kennedy, HP Enterprise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smtClean="0">
                <a:latin typeface="Times New Roman" charset="0"/>
              </a:rPr>
              <a:t>Vancouver Meeting Agenda</a:t>
            </a:r>
            <a:endParaRPr lang="en-GB" dirty="0"/>
          </a:p>
        </p:txBody>
      </p:sp>
      <p:sp>
        <p:nvSpPr>
          <p:cNvPr id="3074" name="Rectangle 2"/>
          <p:cNvSpPr>
            <a:spLocks noGrp="1" noChangeArrowheads="1"/>
          </p:cNvSpPr>
          <p:nvPr>
            <p:ph type="body" idx="1"/>
          </p:nvPr>
        </p:nvSpPr>
        <p:spPr>
          <a:xfrm>
            <a:off x="685800" y="1889125"/>
            <a:ext cx="7772400" cy="7016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2017-03-14</a:t>
            </a:r>
            <a:endParaRPr lang="en-GB" sz="2000" b="0" dirty="0"/>
          </a:p>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smtClean="0"/>
              <a:t>2017-03-16</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670041994"/>
              </p:ext>
            </p:extLst>
          </p:nvPr>
        </p:nvGraphicFramePr>
        <p:xfrm>
          <a:off x="518319" y="3609975"/>
          <a:ext cx="8107362" cy="2486025"/>
        </p:xfrm>
        <a:graphic>
          <a:graphicData uri="http://schemas.openxmlformats.org/presentationml/2006/ole">
            <mc:AlternateContent xmlns:mc="http://schemas.openxmlformats.org/markup-compatibility/2006">
              <mc:Choice xmlns:v="urn:schemas-microsoft-com:vml" Requires="v">
                <p:oleObj spid="_x0000_s3228" name="Document" r:id="rId4" imgW="8253180" imgH="2531134" progId="Word.Document.8">
                  <p:embed/>
                </p:oleObj>
              </mc:Choice>
              <mc:Fallback>
                <p:oleObj name="Document" r:id="rId4" imgW="8253180" imgH="2531134" progId="Word.Document.8">
                  <p:embed/>
                  <p:pic>
                    <p:nvPicPr>
                      <p:cNvPr id="0" name="Picture 3"/>
                      <p:cNvPicPr>
                        <a:picLocks noChangeAspect="1" noChangeArrowheads="1"/>
                      </p:cNvPicPr>
                      <p:nvPr/>
                    </p:nvPicPr>
                    <p:blipFill>
                      <a:blip r:embed="rId5"/>
                      <a:srcRect/>
                      <a:stretch>
                        <a:fillRect/>
                      </a:stretch>
                    </p:blipFill>
                    <p:spPr bwMode="auto">
                      <a:xfrm>
                        <a:off x="518319" y="3609975"/>
                        <a:ext cx="8107362" cy="24860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EU Radio Equipment Directive (RED)</a:t>
            </a:r>
            <a:endParaRPr lang="en-US" dirty="0"/>
          </a:p>
        </p:txBody>
      </p:sp>
      <p:sp>
        <p:nvSpPr>
          <p:cNvPr id="3" name="Content Placeholder 2"/>
          <p:cNvSpPr>
            <a:spLocks noGrp="1"/>
          </p:cNvSpPr>
          <p:nvPr>
            <p:ph idx="1"/>
          </p:nvPr>
        </p:nvSpPr>
        <p:spPr>
          <a:xfrm>
            <a:off x="685800" y="1981200"/>
            <a:ext cx="7772400" cy="4343400"/>
          </a:xfrm>
        </p:spPr>
        <p:txBody>
          <a:bodyPr/>
          <a:lstStyle/>
          <a:p>
            <a:pPr>
              <a:buFont typeface="Arial" panose="020B0604020202020204" pitchFamily="34" charset="0"/>
              <a:buChar char="•"/>
            </a:pPr>
            <a:r>
              <a:rPr lang="en-US" sz="2000" dirty="0"/>
              <a:t>The transition has already started</a:t>
            </a:r>
          </a:p>
          <a:p>
            <a:pPr lvl="1">
              <a:buFont typeface="Arial" panose="020B0604020202020204" pitchFamily="34" charset="0"/>
              <a:buChar char="•"/>
            </a:pPr>
            <a:r>
              <a:rPr lang="en-US" sz="1600" dirty="0"/>
              <a:t>RED in </a:t>
            </a:r>
            <a:r>
              <a:rPr lang="en-US" sz="1600" b="1" dirty="0"/>
              <a:t>THE LAW </a:t>
            </a:r>
            <a:r>
              <a:rPr lang="en-US" sz="1600" dirty="0"/>
              <a:t>as of June 13, 2016</a:t>
            </a:r>
          </a:p>
          <a:p>
            <a:pPr lvl="1">
              <a:buFont typeface="Arial" panose="020B0604020202020204" pitchFamily="34" charset="0"/>
              <a:buChar char="•"/>
            </a:pPr>
            <a:r>
              <a:rPr lang="en-US" sz="1600" dirty="0"/>
              <a:t>R&amp;TTE expires June 12, 2017</a:t>
            </a:r>
          </a:p>
          <a:p>
            <a:pPr lvl="1">
              <a:buFont typeface="Arial" panose="020B0604020202020204" pitchFamily="34" charset="0"/>
              <a:buChar char="•"/>
            </a:pPr>
            <a:r>
              <a:rPr lang="en-US" sz="1600" dirty="0"/>
              <a:t>After June 2017, all devices must meet the RED requirements, i.e. R&amp;TTE certifications during the transition must be re-certified</a:t>
            </a:r>
            <a:endParaRPr lang="en-US" sz="1800" dirty="0"/>
          </a:p>
          <a:p>
            <a:pPr>
              <a:buFont typeface="Arial" panose="020B0604020202020204" pitchFamily="34" charset="0"/>
              <a:buChar char="•"/>
            </a:pPr>
            <a:r>
              <a:rPr lang="en-US" sz="2000" dirty="0"/>
              <a:t>Following the deadline, ALL equipment to be placed on the EU market must meet the RED provisions</a:t>
            </a:r>
          </a:p>
          <a:p>
            <a:pPr>
              <a:buFont typeface="Arial" panose="020B0604020202020204" pitchFamily="34" charset="0"/>
              <a:buChar char="•"/>
            </a:pPr>
            <a:r>
              <a:rPr lang="en-US" sz="2000" dirty="0">
                <a:solidFill>
                  <a:srgbClr val="FF0000"/>
                </a:solidFill>
              </a:rPr>
              <a:t>EN 300 328 published in the </a:t>
            </a:r>
            <a:r>
              <a:rPr lang="en-US" sz="2000" dirty="0" smtClean="0">
                <a:solidFill>
                  <a:srgbClr val="FF0000"/>
                </a:solidFill>
              </a:rPr>
              <a:t>OJEU!</a:t>
            </a:r>
            <a:endParaRPr lang="en-US" sz="2000" dirty="0">
              <a:solidFill>
                <a:srgbClr val="FF0000"/>
              </a:solidFill>
            </a:endParaRPr>
          </a:p>
          <a:p>
            <a:pPr>
              <a:buFont typeface="Arial" panose="020B0604020202020204" pitchFamily="34" charset="0"/>
              <a:buChar char="•"/>
            </a:pPr>
            <a:r>
              <a:rPr lang="en-US" sz="2000" dirty="0"/>
              <a:t>It appears that EN 301 893 will not be not published in time</a:t>
            </a:r>
          </a:p>
          <a:p>
            <a:pPr lvl="1">
              <a:buFont typeface="Arial" panose="020B0604020202020204" pitchFamily="34" charset="0"/>
              <a:buChar char="•"/>
            </a:pPr>
            <a:r>
              <a:rPr lang="en-US" sz="1600" dirty="0"/>
              <a:t>EC has </a:t>
            </a:r>
            <a:r>
              <a:rPr lang="en-US" sz="1600" b="1" i="1" u="sng" dirty="0" smtClean="0">
                <a:solidFill>
                  <a:srgbClr val="FF0000"/>
                </a:solidFill>
              </a:rPr>
              <a:t>NOT</a:t>
            </a:r>
            <a:r>
              <a:rPr lang="en-US" sz="1600" dirty="0" smtClean="0"/>
              <a:t> approved </a:t>
            </a:r>
            <a:r>
              <a:rPr lang="en-US" sz="1600" dirty="0"/>
              <a:t>use of v1.8.1 with note that v2.0.7 Receiver Requirements must also be met</a:t>
            </a:r>
          </a:p>
          <a:p>
            <a:pPr lvl="1">
              <a:buFont typeface="Arial" panose="020B0604020202020204" pitchFamily="34" charset="0"/>
              <a:buChar char="•"/>
            </a:pPr>
            <a:r>
              <a:rPr lang="en-US" sz="1600" dirty="0" smtClean="0"/>
              <a:t>Passed ENAP; official publication date in August 19</a:t>
            </a:r>
            <a:r>
              <a:rPr lang="en-US" sz="1600" baseline="30000" dirty="0" smtClean="0"/>
              <a:t>th</a:t>
            </a:r>
            <a:r>
              <a:rPr lang="en-US" sz="1600" dirty="0" smtClean="0"/>
              <a:t>, but could happen sooner</a:t>
            </a:r>
            <a:endParaRPr lang="en-US" sz="1600" dirty="0"/>
          </a:p>
          <a:p>
            <a:endParaRPr lang="en-US" dirty="0"/>
          </a:p>
        </p:txBody>
      </p:sp>
      <p:sp>
        <p:nvSpPr>
          <p:cNvPr id="4" name="Date Placeholder 3"/>
          <p:cNvSpPr>
            <a:spLocks noGrp="1"/>
          </p:cNvSpPr>
          <p:nvPr>
            <p:ph type="dt" sz="half" idx="4294967295"/>
          </p:nvPr>
        </p:nvSpPr>
        <p:spPr>
          <a:xfrm>
            <a:off x="696912" y="333375"/>
            <a:ext cx="1589087" cy="276225"/>
          </a:xfrm>
          <a:prstGeom prst="rect">
            <a:avLst/>
          </a:prstGeom>
        </p:spPr>
        <p:txBody>
          <a:bodyPr/>
          <a:lstStyle/>
          <a:p>
            <a:pPr>
              <a:defRPr/>
            </a:pPr>
            <a:r>
              <a:rPr lang="en-US" smtClean="0"/>
              <a:t>March 2017</a:t>
            </a:r>
            <a:endParaRPr lang="en-US"/>
          </a:p>
        </p:txBody>
      </p:sp>
      <p:sp>
        <p:nvSpPr>
          <p:cNvPr id="6" name="Slide Number Placeholder 5"/>
          <p:cNvSpPr>
            <a:spLocks noGrp="1"/>
          </p:cNvSpPr>
          <p:nvPr>
            <p:ph type="sldNum" sz="quarter" idx="12"/>
          </p:nvPr>
        </p:nvSpPr>
        <p:spPr/>
        <p:txBody>
          <a:bodyPr/>
          <a:lstStyle/>
          <a:p>
            <a:pPr>
              <a:defRPr/>
            </a:pPr>
            <a:r>
              <a:rPr lang="en-US" altLang="en-US"/>
              <a:t>Slide </a:t>
            </a:r>
            <a:fld id="{6702A296-7DC2-4C91-AC22-EA9F80E89DF9}" type="slidenum">
              <a:rPr lang="en-US" altLang="en-US" smtClean="0"/>
              <a:pPr>
                <a:defRPr/>
              </a:pPr>
              <a:t>10</a:t>
            </a:fld>
            <a:endParaRPr lang="en-US" altLang="en-US"/>
          </a:p>
        </p:txBody>
      </p:sp>
      <p:sp>
        <p:nvSpPr>
          <p:cNvPr id="7" name="Footer Placeholder 6"/>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30319463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Regulatory</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Canada</a:t>
            </a:r>
          </a:p>
          <a:p>
            <a:pPr lvl="1">
              <a:buFont typeface="Arial" panose="020B0604020202020204" pitchFamily="34" charset="0"/>
              <a:buChar char="•"/>
            </a:pPr>
            <a:r>
              <a:rPr lang="en-US" dirty="0" smtClean="0"/>
              <a:t>See Action Items</a:t>
            </a:r>
          </a:p>
          <a:p>
            <a:pPr>
              <a:buFont typeface="Arial" panose="020B0604020202020204" pitchFamily="34" charset="0"/>
              <a:buChar char="•"/>
            </a:pPr>
            <a:r>
              <a:rPr lang="en-US" dirty="0" smtClean="0"/>
              <a:t>Mexico</a:t>
            </a:r>
          </a:p>
          <a:p>
            <a:pPr lvl="1">
              <a:buFont typeface="Arial" panose="020B0604020202020204" pitchFamily="34" charset="0"/>
              <a:buChar char="•"/>
            </a:pPr>
            <a:r>
              <a:rPr lang="en-US" dirty="0">
                <a:hlinkClick r:id="rId2"/>
              </a:rPr>
              <a:t>http://www.ift.org.mx/industria/consultas-publicas/consulta-publica-sobre-el-anteproyecto-de-clasificacion-de-la-banda-de-57-64-ghz-como-espectro-libre</a:t>
            </a:r>
            <a:r>
              <a:rPr lang="en-US" dirty="0"/>
              <a:t> </a:t>
            </a:r>
          </a:p>
          <a:p>
            <a:pPr lvl="1">
              <a:buFont typeface="Arial" panose="020B0604020202020204" pitchFamily="34" charset="0"/>
              <a:buChar char="•"/>
            </a:pPr>
            <a:r>
              <a:rPr lang="es-ES" dirty="0">
                <a:hlinkClick r:id="rId3"/>
              </a:rPr>
              <a:t>Documento en Consulta Pública: Anteproyecto de clasificación de la banda de 60 GHz como espectro libre</a:t>
            </a:r>
            <a:r>
              <a:rPr lang="es-ES" dirty="0"/>
              <a:t> </a:t>
            </a:r>
            <a:endParaRPr lang="es-ES" dirty="0">
              <a:hlinkClick r:id="rId4"/>
            </a:endParaRPr>
          </a:p>
          <a:p>
            <a:pPr lvl="1">
              <a:buFont typeface="Arial" panose="020B0604020202020204" pitchFamily="34" charset="0"/>
              <a:buChar char="•"/>
            </a:pPr>
            <a:r>
              <a:rPr lang="es-ES" dirty="0" err="1" smtClean="0"/>
              <a:t>Harmonization</a:t>
            </a:r>
            <a:r>
              <a:rPr lang="es-ES" dirty="0" smtClean="0"/>
              <a:t> </a:t>
            </a:r>
            <a:r>
              <a:rPr lang="es-ES" dirty="0"/>
              <a:t>of 57-64 GHz </a:t>
            </a:r>
            <a:r>
              <a:rPr lang="es-ES" dirty="0" err="1"/>
              <a:t>with</a:t>
            </a:r>
            <a:r>
              <a:rPr lang="es-ES" dirty="0"/>
              <a:t> US rules</a:t>
            </a:r>
          </a:p>
          <a:p>
            <a:pPr lvl="1">
              <a:buFont typeface="Arial" panose="020B0604020202020204" pitchFamily="34" charset="0"/>
              <a:buChar char="•"/>
            </a:pPr>
            <a:r>
              <a:rPr lang="es-ES" dirty="0" err="1" smtClean="0"/>
              <a:t>Includes</a:t>
            </a:r>
            <a:r>
              <a:rPr lang="es-ES" dirty="0" smtClean="0"/>
              <a:t> ITS </a:t>
            </a:r>
            <a:r>
              <a:rPr lang="es-ES" dirty="0"/>
              <a:t>in 63-64 GHz</a:t>
            </a:r>
          </a:p>
          <a:p>
            <a:endParaRPr lang="en-US" dirty="0"/>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41532619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ITU-R Liaisons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z="1600" dirty="0"/>
              <a:t>18-17-0043 - LIAISON STATEMENT TO EXTERNAL ORGANIZATIONS  ON THE SCHEDULE FOR UPDATING RECOMMENDATION ITU-R M.1457 TO REVISION 14 – This recommendation is titled “Detailed specifications of the terrestrial radio interfaces of International Mobile Telecommunications-2000 (IMT-2000)”. The current revision is number 13 and this is asking for contributions for the update to Revision 14. The next WP5D meeting begins June 13th in Niagara Falls, Ontario, Canada.</a:t>
            </a:r>
          </a:p>
          <a:p>
            <a:pPr>
              <a:buFont typeface="Arial" panose="020B0604020202020204" pitchFamily="34" charset="0"/>
              <a:buChar char="•"/>
            </a:pPr>
            <a:endParaRPr lang="en-US" sz="1600" dirty="0"/>
          </a:p>
          <a:p>
            <a:pPr>
              <a:buFont typeface="Arial" panose="020B0604020202020204" pitchFamily="34" charset="0"/>
              <a:buChar char="•"/>
            </a:pPr>
            <a:r>
              <a:rPr lang="en-US" sz="1600" dirty="0"/>
              <a:t>18-17-0044 - Further information on the invitation for submission of proposals for candidate radio interface technologies for the terrestrial components of the radio interface(s) for IMT-2020 and invitation to participate in their subsequent evaluation – This liaison is to bring attention to Addendum 1 to Circular Letter 5/LCCE/59  which was issued to announce the availability of further relevant information including the availability of Document IMT-2020/2 - Submission and evaluation process and consensus building for IMT-2020. Those interested in the development of IMT-2020 (aka 5G) will have an interest in this effort</a:t>
            </a:r>
            <a:r>
              <a:rPr lang="en-US" sz="1600" dirty="0" smtClean="0"/>
              <a:t>.</a:t>
            </a:r>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42648751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ITU-R </a:t>
            </a:r>
            <a:r>
              <a:rPr lang="en-US" dirty="0" smtClean="0"/>
              <a:t>Liaisons [2]</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smtClean="0"/>
              <a:t>18-17-0045 </a:t>
            </a:r>
            <a:r>
              <a:rPr lang="en-US" sz="1800" dirty="0"/>
              <a:t>- ITU-R WORKING PARTY 5D WORKSHOP ON IMT-2020 – The invitation for submission of proposals for candidate radio interface technologies for the terrestrial components of IMT-2020 was issued with Circular Letter 5/LCCE/59 by ITU-R on 22 March 2016. This liaison provides the date for that workshop (October 4th) which is to be held at an as yet undetermined location in Germany.</a:t>
            </a:r>
          </a:p>
          <a:p>
            <a:pPr>
              <a:buFont typeface="Arial" panose="020B0604020202020204" pitchFamily="34" charset="0"/>
              <a:buChar char="•"/>
            </a:pPr>
            <a:endParaRPr lang="en-US" sz="1800" dirty="0"/>
          </a:p>
          <a:p>
            <a:pPr>
              <a:buFont typeface="Arial" panose="020B0604020202020204" pitchFamily="34" charset="0"/>
              <a:buChar char="•"/>
            </a:pPr>
            <a:r>
              <a:rPr lang="en-US" sz="1800" dirty="0"/>
              <a:t>18-17-0047 - CONSOLIDATION OF REPORTS FROM THE WORKING GROUPS OF WORKING PARTY 5A – It provides a summary of current WP5A activity. It provides a summary of the work currently being done in WP5A which deals with mobile communications other than IMT. Topics include train to rail side communications and the </a:t>
            </a:r>
            <a:r>
              <a:rPr lang="en-US" sz="1800" dirty="0" err="1"/>
              <a:t>millimetric</a:t>
            </a:r>
            <a:r>
              <a:rPr lang="en-US" sz="1800" dirty="0"/>
              <a:t> frequency range.</a:t>
            </a:r>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4541137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sz="4000" dirty="0" smtClean="0"/>
              <a:t>Actions Required</a:t>
            </a:r>
          </a:p>
        </p:txBody>
      </p:sp>
      <p:sp>
        <p:nvSpPr>
          <p:cNvPr id="18435" name="Subtitle 7"/>
          <p:cNvSpPr>
            <a:spLocks noGrp="1"/>
          </p:cNvSpPr>
          <p:nvPr>
            <p:ph type="subTitle" idx="1"/>
          </p:nvPr>
        </p:nvSpPr>
        <p:spPr>
          <a:xfrm>
            <a:off x="1371600" y="3505200"/>
            <a:ext cx="6400800" cy="2743200"/>
          </a:xfrm>
        </p:spPr>
        <p:txBody>
          <a:bodyPr/>
          <a:lstStyle/>
          <a:p>
            <a:r>
              <a:rPr lang="en-US" altLang="en-US" sz="2000" dirty="0" smtClean="0"/>
              <a:t>ISED (Canada) Consultation</a:t>
            </a:r>
          </a:p>
          <a:p>
            <a:r>
              <a:rPr lang="en-US" altLang="en-US" sz="2000" dirty="0" smtClean="0"/>
              <a:t>Comments for Ofcom 5.8 GHz band </a:t>
            </a:r>
            <a:r>
              <a:rPr lang="en-US" altLang="en-US" sz="2000" dirty="0" smtClean="0"/>
              <a:t>proposal</a:t>
            </a:r>
          </a:p>
          <a:p>
            <a:r>
              <a:rPr lang="en-US" altLang="en-US" sz="2000" dirty="0" smtClean="0"/>
              <a:t>Support for unlicensed sharing in 6 GHz </a:t>
            </a:r>
          </a:p>
          <a:p>
            <a:r>
              <a:rPr lang="en-US" altLang="en-US" sz="2000" dirty="0" smtClean="0"/>
              <a:t>IEEE 802 positions for WRC-19</a:t>
            </a:r>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March 2017</a:t>
            </a:r>
            <a:endParaRPr lang="en-US"/>
          </a:p>
        </p:txBody>
      </p:sp>
      <p:sp>
        <p:nvSpPr>
          <p:cNvPr id="5" name="Footer Placeholder 4"/>
          <p:cNvSpPr>
            <a:spLocks noGrp="1"/>
          </p:cNvSpPr>
          <p:nvPr>
            <p:ph type="ftr" sz="quarter" idx="11"/>
          </p:nvPr>
        </p:nvSpPr>
        <p:spPr/>
        <p:txBody>
          <a:bodyPr/>
          <a:lstStyle/>
          <a:p>
            <a:pPr>
              <a:defRPr/>
            </a:pPr>
            <a:r>
              <a:rPr lang="en-US" smtClean="0"/>
              <a:t>Rich Kennedy, HP Enterprise</a:t>
            </a:r>
            <a:endParaRPr lang="en-US"/>
          </a:p>
        </p:txBody>
      </p:sp>
      <p:sp>
        <p:nvSpPr>
          <p:cNvPr id="2" name="Slide Number Placeholder 1"/>
          <p:cNvSpPr>
            <a:spLocks noGrp="1"/>
          </p:cNvSpPr>
          <p:nvPr>
            <p:ph type="sldNum" idx="12"/>
          </p:nvPr>
        </p:nvSpPr>
        <p:spPr/>
        <p:txBody>
          <a:bodyPr/>
          <a:lstStyle/>
          <a:p>
            <a:r>
              <a:rPr lang="en-GB" smtClean="0"/>
              <a:t>Slide </a:t>
            </a:r>
            <a:fld id="{DE40C9FC-4879-4F20-9ECA-A574A90476B7}" type="slidenum">
              <a:rPr lang="en-GB" smtClean="0"/>
              <a:pPr/>
              <a:t>14</a:t>
            </a:fld>
            <a:endParaRPr lang="en-GB"/>
          </a:p>
        </p:txBody>
      </p:sp>
    </p:spTree>
    <p:extLst>
      <p:ext uri="{BB962C8B-B14F-4D97-AF65-F5344CB8AC3E}">
        <p14:creationId xmlns:p14="http://schemas.microsoft.com/office/powerpoint/2010/main" val="7120782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ISED (Canada) </a:t>
            </a:r>
            <a:r>
              <a:rPr lang="en-US" altLang="en-US" dirty="0" smtClean="0"/>
              <a:t>Consultation</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hlinkClick r:id="rId2"/>
              </a:rPr>
              <a:t>https://</a:t>
            </a:r>
            <a:r>
              <a:rPr lang="en-US" sz="2000" dirty="0" smtClean="0">
                <a:hlinkClick r:id="rId2"/>
              </a:rPr>
              <a:t>mentor.ieee.org/802.18/dcn/17/18-17-0049-00-0000-ised-5150-5250-mhz-consultation.pdf</a:t>
            </a:r>
            <a:r>
              <a:rPr lang="en-US" sz="2000" dirty="0" smtClean="0"/>
              <a:t>   </a:t>
            </a:r>
            <a:r>
              <a:rPr lang="en-US" sz="2000" dirty="0"/>
              <a:t> </a:t>
            </a:r>
          </a:p>
          <a:p>
            <a:pPr>
              <a:buFont typeface="Arial" panose="020B0604020202020204" pitchFamily="34" charset="0"/>
              <a:buChar char="•"/>
            </a:pPr>
            <a:r>
              <a:rPr lang="en-US" sz="2000" dirty="0"/>
              <a:t>Comments due </a:t>
            </a:r>
            <a:r>
              <a:rPr lang="en-US" sz="2000" dirty="0">
                <a:solidFill>
                  <a:srgbClr val="FF0000"/>
                </a:solidFill>
              </a:rPr>
              <a:t>March 29, 2017</a:t>
            </a:r>
          </a:p>
          <a:p>
            <a:pPr>
              <a:buFont typeface="Arial" panose="020B0604020202020204" pitchFamily="34" charset="0"/>
              <a:buChar char="•"/>
            </a:pPr>
            <a:r>
              <a:rPr lang="en-US" sz="2000" dirty="0" smtClean="0"/>
              <a:t>Whether </a:t>
            </a:r>
            <a:r>
              <a:rPr lang="en-US" sz="2000" dirty="0"/>
              <a:t>to modify the current technical and policy framework for radio local area network (RLAN) devices operating in the 5150-5250 MHz frequency </a:t>
            </a:r>
            <a:r>
              <a:rPr lang="en-US" sz="2000" dirty="0" smtClean="0"/>
              <a:t>band now, or wait for the results in WRC-19</a:t>
            </a:r>
            <a:endParaRPr lang="en-US" sz="2000" dirty="0"/>
          </a:p>
          <a:p>
            <a:pPr>
              <a:buFont typeface="Arial" panose="020B0604020202020204" pitchFamily="34" charset="0"/>
              <a:buChar char="•"/>
            </a:pPr>
            <a:r>
              <a:rPr lang="en-US" sz="2000" dirty="0" smtClean="0"/>
              <a:t>Harmonizing with the US changes</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19239911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Ofcom 5.8 GHz </a:t>
            </a:r>
            <a:r>
              <a:rPr lang="en-US" altLang="en-US" dirty="0" smtClean="0"/>
              <a:t>Band Proposal</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May 2016 consultation: </a:t>
            </a:r>
            <a:r>
              <a:rPr lang="en-US" sz="1800" dirty="0">
                <a:hlinkClick r:id="rId2"/>
              </a:rPr>
              <a:t>https://</a:t>
            </a:r>
            <a:r>
              <a:rPr lang="en-US" sz="1800" dirty="0" smtClean="0">
                <a:hlinkClick r:id="rId2"/>
              </a:rPr>
              <a:t>mentor.ieee.org/802.18/dcn/17/18-17-0050-00-0000-ofcom-5-8-ghz-rules-proposal.pdf</a:t>
            </a:r>
            <a:r>
              <a:rPr lang="en-US" sz="1800" dirty="0" smtClean="0"/>
              <a:t> </a:t>
            </a:r>
            <a:endParaRPr lang="en-US" sz="1800" dirty="0"/>
          </a:p>
          <a:p>
            <a:pPr>
              <a:buFont typeface="Arial" panose="020B0604020202020204" pitchFamily="34" charset="0"/>
              <a:buChar char="•"/>
            </a:pPr>
            <a:r>
              <a:rPr lang="en-US" sz="2000" dirty="0"/>
              <a:t>Statement: </a:t>
            </a:r>
            <a:r>
              <a:rPr lang="en-US" sz="1800" dirty="0">
                <a:hlinkClick r:id="rId3"/>
              </a:rPr>
              <a:t>https://www.ofcom.org.uk/__data/assets/pdf_file/0032/98159/5p8-Regs.pdf</a:t>
            </a:r>
            <a:r>
              <a:rPr lang="en-US" sz="1800" dirty="0"/>
              <a:t> </a:t>
            </a:r>
          </a:p>
          <a:p>
            <a:pPr marL="800100" lvl="1" indent="-342900">
              <a:buFont typeface="Arial" panose="020B0604020202020204" pitchFamily="34" charset="0"/>
              <a:buChar char="•"/>
            </a:pPr>
            <a:r>
              <a:rPr lang="en-US" dirty="0"/>
              <a:t>Comments due </a:t>
            </a:r>
            <a:r>
              <a:rPr lang="en-US" b="1" dirty="0">
                <a:solidFill>
                  <a:srgbClr val="FF0000"/>
                </a:solidFill>
              </a:rPr>
              <a:t>April 11</a:t>
            </a:r>
            <a:r>
              <a:rPr lang="en-US" b="1" baseline="30000" dirty="0">
                <a:solidFill>
                  <a:srgbClr val="FF0000"/>
                </a:solidFill>
              </a:rPr>
              <a:t>th</a:t>
            </a:r>
            <a:r>
              <a:rPr lang="en-US" b="1" dirty="0">
                <a:solidFill>
                  <a:srgbClr val="FF0000"/>
                </a:solidFill>
              </a:rPr>
              <a:t>, 2017</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18153529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Unlicensed Sharing of the 6 GHz Band</a:t>
            </a:r>
            <a:endParaRPr lang="en-US" dirty="0"/>
          </a:p>
        </p:txBody>
      </p:sp>
      <p:sp>
        <p:nvSpPr>
          <p:cNvPr id="3" name="Content Placeholder 2"/>
          <p:cNvSpPr>
            <a:spLocks noGrp="1"/>
          </p:cNvSpPr>
          <p:nvPr>
            <p:ph idx="1"/>
          </p:nvPr>
        </p:nvSpPr>
        <p:spPr>
          <a:xfrm>
            <a:off x="685800" y="1905000"/>
            <a:ext cx="7770813" cy="4494213"/>
          </a:xfrm>
        </p:spPr>
        <p:txBody>
          <a:bodyPr/>
          <a:lstStyle/>
          <a:p>
            <a:pPr>
              <a:buFont typeface="Arial" panose="020B0604020202020204" pitchFamily="34" charset="0"/>
              <a:buChar char="•"/>
            </a:pPr>
            <a:r>
              <a:rPr lang="en-US" sz="2000" dirty="0" smtClean="0"/>
              <a:t>Wi-Fi volume growth and technology advancement are hampered by lack of significant 80 and 160 MHz channels</a:t>
            </a:r>
          </a:p>
          <a:p>
            <a:pPr>
              <a:buFont typeface="Arial" panose="020B0604020202020204" pitchFamily="34" charset="0"/>
              <a:buChar char="•"/>
            </a:pPr>
            <a:r>
              <a:rPr lang="en-US" sz="2000" dirty="0" smtClean="0"/>
              <a:t>The (near) future demands gigabit speeds to avoid becoming the bottleneck</a:t>
            </a:r>
          </a:p>
          <a:p>
            <a:pPr>
              <a:buFont typeface="Arial" panose="020B0604020202020204" pitchFamily="34" charset="0"/>
              <a:buChar char="•"/>
            </a:pPr>
            <a:r>
              <a:rPr lang="en-US" sz="2000" dirty="0" smtClean="0"/>
              <a:t>Sharing with FSS and fixed microwave links</a:t>
            </a:r>
            <a:endParaRPr lang="en-US" sz="2000" dirty="0"/>
          </a:p>
          <a:p>
            <a:pPr>
              <a:buFont typeface="Arial" panose="020B0604020202020204" pitchFamily="34" charset="0"/>
              <a:buChar char="•"/>
            </a:pPr>
            <a:r>
              <a:rPr lang="en-US" sz="2000" dirty="0" smtClean="0"/>
              <a:t>Industry </a:t>
            </a:r>
            <a:r>
              <a:rPr lang="en-US" sz="2000" dirty="0"/>
              <a:t>coalition to drive needed regulatory changes</a:t>
            </a:r>
          </a:p>
          <a:p>
            <a:pPr lvl="1">
              <a:buFont typeface="Arial" panose="020B0604020202020204" pitchFamily="34" charset="0"/>
              <a:buChar char="•"/>
            </a:pPr>
            <a:r>
              <a:rPr lang="en-US" sz="1800" dirty="0" smtClean="0"/>
              <a:t>Joint </a:t>
            </a:r>
            <a:r>
              <a:rPr lang="en-US" sz="1800" dirty="0"/>
              <a:t>exploration of the 5925-7250 MHz with the intent of obtaining an unlicensed designation</a:t>
            </a:r>
          </a:p>
          <a:p>
            <a:pPr lvl="1">
              <a:buFont typeface="Arial" panose="020B0604020202020204" pitchFamily="34" charset="0"/>
              <a:buChar char="•"/>
            </a:pPr>
            <a:r>
              <a:rPr lang="en-US" sz="1800" dirty="0"/>
              <a:t>Joint funding of third parties and engineering support to conduct interference analyses (incl. spectrum measurements, sharing studies, and potential mitigations) in support of unlicensed designation</a:t>
            </a:r>
          </a:p>
          <a:p>
            <a:pPr lvl="1">
              <a:buFont typeface="Arial" panose="020B0604020202020204" pitchFamily="34" charset="0"/>
              <a:buChar char="•"/>
            </a:pPr>
            <a:r>
              <a:rPr lang="en-US" sz="1800" dirty="0"/>
              <a:t>Joint exploration of mitigation techniques and proposals, which may require standards contributions </a:t>
            </a:r>
          </a:p>
          <a:p>
            <a:pPr lvl="1">
              <a:buFont typeface="Arial" panose="020B0604020202020204" pitchFamily="34" charset="0"/>
              <a:buChar char="•"/>
            </a:pPr>
            <a:r>
              <a:rPr lang="en-US" sz="1800" dirty="0" smtClean="0"/>
              <a:t>Drive regulatory changes in the US, EU and globally</a:t>
            </a:r>
            <a:endParaRPr lang="en-US" sz="1800"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1025230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09754" y="625935"/>
            <a:ext cx="8524494" cy="898064"/>
          </a:xfrm>
        </p:spPr>
        <p:txBody>
          <a:bodyPr/>
          <a:lstStyle/>
          <a:p>
            <a:r>
              <a:rPr lang="en-US" dirty="0"/>
              <a:t>Disappointing </a:t>
            </a:r>
            <a:r>
              <a:rPr lang="en-US" dirty="0" smtClean="0"/>
              <a:t>5 GHz Landscape</a:t>
            </a:r>
            <a:endParaRPr lang="en-US" dirty="0"/>
          </a:p>
        </p:txBody>
      </p:sp>
      <p:pic>
        <p:nvPicPr>
          <p:cNvPr id="102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2486" y="1955791"/>
            <a:ext cx="7719514" cy="40640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quot;No&quot; Symbol 4"/>
          <p:cNvSpPr/>
          <p:nvPr/>
        </p:nvSpPr>
        <p:spPr>
          <a:xfrm>
            <a:off x="3307829" y="4004144"/>
            <a:ext cx="685622" cy="685800"/>
          </a:xfrm>
          <a:prstGeom prst="noSmoking">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450"/>
              </a:spcBef>
            </a:pPr>
            <a:endParaRPr lang="en-US" sz="1500" b="1" dirty="0" err="1">
              <a:solidFill>
                <a:schemeClr val="tx1"/>
              </a:solidFill>
            </a:endParaRPr>
          </a:p>
        </p:txBody>
      </p:sp>
      <p:sp>
        <p:nvSpPr>
          <p:cNvPr id="2" name="TextBox 1"/>
          <p:cNvSpPr txBox="1"/>
          <p:nvPr/>
        </p:nvSpPr>
        <p:spPr>
          <a:xfrm>
            <a:off x="6440085" y="3850755"/>
            <a:ext cx="619124" cy="1015663"/>
          </a:xfrm>
          <a:prstGeom prst="rect">
            <a:avLst/>
          </a:prstGeom>
          <a:noFill/>
        </p:spPr>
        <p:txBody>
          <a:bodyPr wrap="square" rtlCol="0">
            <a:spAutoFit/>
          </a:bodyPr>
          <a:lstStyle/>
          <a:p>
            <a:r>
              <a:rPr lang="en-US" sz="6000" b="1" dirty="0">
                <a:latin typeface="+mj-lt"/>
              </a:rPr>
              <a:t>?</a:t>
            </a:r>
          </a:p>
        </p:txBody>
      </p:sp>
    </p:spTree>
    <p:extLst>
      <p:ext uri="{BB962C8B-B14F-4D97-AF65-F5344CB8AC3E}">
        <p14:creationId xmlns:p14="http://schemas.microsoft.com/office/powerpoint/2010/main" val="2356786014"/>
      </p:ext>
    </p:extLst>
  </p:cSld>
  <p:clrMapOvr>
    <a:masterClrMapping/>
  </p:clrMapOvr>
  <p:transition spd="med">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Terahertz Responses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14147328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US" sz="4000" dirty="0">
                <a:latin typeface="Times New Roman" charset="0"/>
              </a:rPr>
              <a:t>Agenda</a:t>
            </a:r>
          </a:p>
        </p:txBody>
      </p:sp>
      <p:sp>
        <p:nvSpPr>
          <p:cNvPr id="31746" name="Content Placeholder 2"/>
          <p:cNvSpPr>
            <a:spLocks noGrp="1"/>
          </p:cNvSpPr>
          <p:nvPr>
            <p:ph idx="1"/>
          </p:nvPr>
        </p:nvSpPr>
        <p:spPr>
          <a:xfrm>
            <a:off x="685800" y="2057399"/>
            <a:ext cx="7772400" cy="4418013"/>
          </a:xfrm>
        </p:spPr>
        <p:txBody>
          <a:bodyPr/>
          <a:lstStyle/>
          <a:p>
            <a:pPr>
              <a:buFont typeface="Arial" panose="020B0604020202020204" pitchFamily="34" charset="0"/>
              <a:buChar char="•"/>
            </a:pPr>
            <a:r>
              <a:rPr lang="en-US" altLang="en-US" dirty="0"/>
              <a:t>Approve Atlanta minutes</a:t>
            </a:r>
          </a:p>
          <a:p>
            <a:pPr>
              <a:buFont typeface="Arial" panose="020B0604020202020204" pitchFamily="34" charset="0"/>
              <a:buChar char="•"/>
            </a:pPr>
            <a:r>
              <a:rPr lang="en-US" altLang="en-US" dirty="0"/>
              <a:t>Discussion items</a:t>
            </a:r>
          </a:p>
          <a:p>
            <a:pPr lvl="1">
              <a:buFont typeface="Arial" panose="020B0604020202020204" pitchFamily="34" charset="0"/>
              <a:buChar char="•"/>
            </a:pPr>
            <a:r>
              <a:rPr lang="en-US" altLang="en-US" dirty="0"/>
              <a:t>Regulatory work in progress</a:t>
            </a:r>
          </a:p>
          <a:p>
            <a:pPr lvl="1">
              <a:buFont typeface="Arial" panose="020B0604020202020204" pitchFamily="34" charset="0"/>
              <a:buChar char="•"/>
            </a:pPr>
            <a:r>
              <a:rPr lang="en-US" altLang="en-US" dirty="0"/>
              <a:t>Status of completed work</a:t>
            </a:r>
          </a:p>
          <a:p>
            <a:pPr>
              <a:buFont typeface="Arial" panose="020B0604020202020204" pitchFamily="34" charset="0"/>
              <a:buChar char="•"/>
            </a:pPr>
            <a:r>
              <a:rPr lang="en-US" altLang="en-US" dirty="0"/>
              <a:t>Actions required</a:t>
            </a:r>
          </a:p>
          <a:p>
            <a:pPr lvl="1">
              <a:buFont typeface="Arial" panose="020B0604020202020204" pitchFamily="34" charset="0"/>
              <a:buChar char="•"/>
            </a:pPr>
            <a:r>
              <a:rPr lang="en-US" altLang="en-US" dirty="0"/>
              <a:t>ISED (Canada) 5150-5250 MHz consultation</a:t>
            </a:r>
          </a:p>
          <a:p>
            <a:pPr lvl="1">
              <a:buFont typeface="Arial" panose="020B0604020202020204" pitchFamily="34" charset="0"/>
              <a:buChar char="•"/>
            </a:pPr>
            <a:r>
              <a:rPr lang="en-US" altLang="en-US" dirty="0"/>
              <a:t>Ofcom 5.8 GHz proposal</a:t>
            </a:r>
          </a:p>
          <a:p>
            <a:pPr lvl="1">
              <a:buFont typeface="Arial" panose="020B0604020202020204" pitchFamily="34" charset="0"/>
              <a:buChar char="•"/>
            </a:pPr>
            <a:r>
              <a:rPr lang="en-US" altLang="en-US" dirty="0"/>
              <a:t>Advancing the 6 GHz effort in the US and EU</a:t>
            </a:r>
          </a:p>
          <a:p>
            <a:pPr>
              <a:buFont typeface="Arial" panose="020B0604020202020204" pitchFamily="34" charset="0"/>
              <a:buChar char="•"/>
            </a:pPr>
            <a:r>
              <a:rPr lang="en-US" altLang="en-US" dirty="0"/>
              <a:t>AOB and Adjourn</a:t>
            </a:r>
            <a:endParaRPr lang="en-US" altLang="en-US" dirty="0"/>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smtClean="0"/>
              <a:t>March 2017</a:t>
            </a:r>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3" name="Footer Placeholder 2"/>
          <p:cNvSpPr>
            <a:spLocks noGrp="1"/>
          </p:cNvSpPr>
          <p:nvPr>
            <p:ph type="ftr" idx="14"/>
          </p:nvPr>
        </p:nvSpPr>
        <p:spPr/>
        <p:txBody>
          <a:bodyPr/>
          <a:lstStyle/>
          <a:p>
            <a:r>
              <a:rPr lang="en-GB"/>
              <a:t>Rich Kennedy, HP Enterprise</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Tree>
    <p:extLst>
      <p:ext uri="{BB962C8B-B14F-4D97-AF65-F5344CB8AC3E}">
        <p14:creationId xmlns:p14="http://schemas.microsoft.com/office/powerpoint/2010/main" val="194710395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IEEE 802 positions for WRC-19</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Regulators in developing countries are interested in the IEEE 802 positions, to help them formulate their inputs</a:t>
            </a:r>
          </a:p>
          <a:p>
            <a:pPr>
              <a:buFont typeface="Arial" panose="020B0604020202020204" pitchFamily="34" charset="0"/>
              <a:buChar char="•"/>
            </a:pPr>
            <a:r>
              <a:rPr lang="en-US" dirty="0"/>
              <a:t>Applicable agenda items</a:t>
            </a:r>
          </a:p>
          <a:p>
            <a:pPr lvl="1">
              <a:buFont typeface="Arial" panose="020B0604020202020204" pitchFamily="34" charset="0"/>
              <a:buChar char="•"/>
            </a:pPr>
            <a:r>
              <a:rPr lang="en-US" dirty="0"/>
              <a:t>1.12 ITS harmonization</a:t>
            </a:r>
          </a:p>
          <a:p>
            <a:pPr lvl="1">
              <a:buFont typeface="Arial" panose="020B0604020202020204" pitchFamily="34" charset="0"/>
              <a:buChar char="•"/>
            </a:pPr>
            <a:r>
              <a:rPr lang="en-US" dirty="0"/>
              <a:t>1.13 IMT </a:t>
            </a:r>
          </a:p>
          <a:p>
            <a:pPr lvl="1">
              <a:buFont typeface="Arial" panose="020B0604020202020204" pitchFamily="34" charset="0"/>
              <a:buChar char="•"/>
            </a:pPr>
            <a:r>
              <a:rPr lang="en-US" dirty="0"/>
              <a:t>1.14 HAPS</a:t>
            </a:r>
          </a:p>
          <a:p>
            <a:pPr lvl="1">
              <a:buFont typeface="Arial" panose="020B0604020202020204" pitchFamily="34" charset="0"/>
              <a:buChar char="•"/>
            </a:pPr>
            <a:r>
              <a:rPr lang="en-US" dirty="0"/>
              <a:t>1.15 275 GHz</a:t>
            </a:r>
          </a:p>
          <a:p>
            <a:pPr lvl="1">
              <a:buFont typeface="Arial" panose="020B0604020202020204" pitchFamily="34" charset="0"/>
              <a:buChar char="•"/>
            </a:pPr>
            <a:r>
              <a:rPr lang="en-US" dirty="0"/>
              <a:t>1.16 5 GHz</a:t>
            </a:r>
          </a:p>
          <a:p>
            <a:pPr lvl="1">
              <a:buFont typeface="Arial" panose="020B0604020202020204" pitchFamily="34" charset="0"/>
              <a:buChar char="•"/>
            </a:pPr>
            <a:r>
              <a:rPr lang="en-US" dirty="0"/>
              <a:t>Issue 9.1.5</a:t>
            </a:r>
          </a:p>
          <a:p>
            <a:pPr>
              <a:buFont typeface="Arial" panose="020B0604020202020204" pitchFamily="34" charset="0"/>
              <a:buChar char="•"/>
            </a:pPr>
            <a:r>
              <a:rPr lang="en-US" dirty="0"/>
              <a:t>Formal “Position Paper”</a:t>
            </a:r>
          </a:p>
          <a:p>
            <a:pPr>
              <a:buFont typeface="Arial" panose="020B0604020202020204" pitchFamily="34" charset="0"/>
              <a:buChar char="•"/>
            </a:pPr>
            <a:r>
              <a:rPr lang="en-US" dirty="0"/>
              <a:t>Do we want to submit as a sector member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Rich Kennedy, HP Enterprise</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42352131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Thursday Agenda</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Review and approve the agenda</a:t>
            </a:r>
          </a:p>
          <a:p>
            <a:pPr>
              <a:buFont typeface="Arial" panose="020B0604020202020204" pitchFamily="34" charset="0"/>
              <a:buChar char="•"/>
            </a:pPr>
            <a:r>
              <a:rPr lang="en-US" altLang="en-US" dirty="0"/>
              <a:t>Review the week</a:t>
            </a:r>
          </a:p>
          <a:p>
            <a:pPr>
              <a:buFont typeface="Arial" panose="020B0604020202020204" pitchFamily="34" charset="0"/>
              <a:buChar char="•"/>
            </a:pPr>
            <a:r>
              <a:rPr lang="en-US" altLang="en-US" dirty="0"/>
              <a:t>Possible actions</a:t>
            </a:r>
          </a:p>
          <a:p>
            <a:pPr>
              <a:buFont typeface="Arial" panose="020B0604020202020204" pitchFamily="34" charset="0"/>
              <a:buChar char="•"/>
            </a:pPr>
            <a:r>
              <a:rPr lang="en-US" altLang="en-US" dirty="0"/>
              <a:t>Actions required</a:t>
            </a:r>
          </a:p>
          <a:p>
            <a:pPr lvl="1">
              <a:buFont typeface="Arial" panose="020B0604020202020204" pitchFamily="34" charset="0"/>
              <a:buChar char="•"/>
            </a:pPr>
            <a:r>
              <a:rPr lang="en-US" altLang="en-US" dirty="0"/>
              <a:t>…</a:t>
            </a:r>
          </a:p>
          <a:p>
            <a:pPr>
              <a:buFont typeface="Arial" panose="020B0604020202020204" pitchFamily="34" charset="0"/>
              <a:buChar char="•"/>
            </a:pPr>
            <a:r>
              <a:rPr lang="en-US" altLang="en-US" dirty="0"/>
              <a:t>AOB and Adjourn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Rich Kennedy, HP Enterprise</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21644815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Any Other Business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Teleconferences</a:t>
            </a:r>
            <a:r>
              <a:rPr lang="en-US" dirty="0"/>
              <a:t>: Thursdays at 2:30pm ET through </a:t>
            </a:r>
            <a:r>
              <a:rPr lang="en-US" dirty="0" smtClean="0"/>
              <a:t>August 31, 2017</a:t>
            </a:r>
            <a:endParaRPr lang="en-US" dirty="0"/>
          </a:p>
          <a:p>
            <a:pPr>
              <a:buFont typeface="Arial" panose="020B0604020202020204" pitchFamily="34" charset="0"/>
              <a:buChar char="•"/>
            </a:pPr>
            <a:r>
              <a:rPr lang="en-US" dirty="0"/>
              <a:t>Next Teleconference: </a:t>
            </a:r>
            <a:r>
              <a:rPr lang="en-US" b="0" smtClean="0"/>
              <a:t>March 30th</a:t>
            </a:r>
            <a:endParaRPr lang="en-US" b="0" dirty="0"/>
          </a:p>
          <a:p>
            <a:pPr>
              <a:buFont typeface="Arial" panose="020B0604020202020204" pitchFamily="34" charset="0"/>
              <a:buChar char="•"/>
            </a:pPr>
            <a:r>
              <a:rPr lang="en-US" b="0" dirty="0"/>
              <a:t> </a:t>
            </a:r>
          </a:p>
          <a:p>
            <a:pPr>
              <a:buFont typeface="Arial" panose="020B0604020202020204" pitchFamily="34" charset="0"/>
              <a:buChar char="•"/>
            </a:pPr>
            <a:endParaRPr lang="en-US" b="0" dirty="0"/>
          </a:p>
        </p:txBody>
      </p:sp>
      <p:sp>
        <p:nvSpPr>
          <p:cNvPr id="4" name="Date Placeholder 3"/>
          <p:cNvSpPr>
            <a:spLocks noGrp="1"/>
          </p:cNvSpPr>
          <p:nvPr>
            <p:ph type="dt" sz="half" idx="4294967295"/>
          </p:nvPr>
        </p:nvSpPr>
        <p:spPr>
          <a:xfrm>
            <a:off x="696912" y="333375"/>
            <a:ext cx="1589087" cy="276225"/>
          </a:xfrm>
          <a:prstGeom prst="rect">
            <a:avLst/>
          </a:prstGeom>
        </p:spPr>
        <p:txBody>
          <a:bodyPr/>
          <a:lstStyle/>
          <a:p>
            <a:pPr>
              <a:defRPr/>
            </a:pPr>
            <a:r>
              <a:rPr lang="en-US" smtClean="0"/>
              <a:t>March 2017</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7" name="Footer Placeholder 6"/>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14237669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254509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eaLnBrk="1" hangingPunct="1"/>
            <a:r>
              <a:rPr lang="en-US" sz="4000" dirty="0">
                <a:latin typeface="Times New Roman" charset="0"/>
              </a:rPr>
              <a:t>Administrative Items</a:t>
            </a:r>
          </a:p>
        </p:txBody>
      </p:sp>
      <p:sp>
        <p:nvSpPr>
          <p:cNvPr id="5123" name="Content Placeholder 2"/>
          <p:cNvSpPr>
            <a:spLocks noGrp="1"/>
          </p:cNvSpPr>
          <p:nvPr>
            <p:ph idx="1"/>
          </p:nvPr>
        </p:nvSpPr>
        <p:spPr>
          <a:xfrm>
            <a:off x="685800" y="1600200"/>
            <a:ext cx="7772400" cy="4724400"/>
          </a:xfrm>
        </p:spPr>
        <p:txBody>
          <a:bodyPr/>
          <a:lstStyle/>
          <a:p>
            <a:pPr eaLnBrk="1" hangingPunct="1">
              <a:defRPr/>
            </a:pPr>
            <a:r>
              <a:rPr lang="en-US" sz="2000" dirty="0">
                <a:ea typeface="+mn-ea"/>
                <a:cs typeface="+mn-cs"/>
              </a:rPr>
              <a:t>Required notices</a:t>
            </a:r>
          </a:p>
          <a:p>
            <a:pPr lvl="1">
              <a:defRPr/>
            </a:pPr>
            <a:r>
              <a:rPr lang="en-US" sz="1800" kern="1600" spc="-100" dirty="0"/>
              <a:t>Affiliation FAQ - </a:t>
            </a:r>
            <a:r>
              <a:rPr lang="en-US" sz="1800" u="sng" kern="1600" spc="-100" dirty="0">
                <a:hlinkClick r:id="rId2"/>
              </a:rPr>
              <a:t>http://standards.ieee.org/faqs/affiliationFAQ.html</a:t>
            </a:r>
            <a:endParaRPr lang="en-US" sz="1800" kern="1600" spc="-100" dirty="0"/>
          </a:p>
          <a:p>
            <a:pPr lvl="1">
              <a:defRPr/>
            </a:pPr>
            <a:r>
              <a:rPr lang="en-US" sz="1800" kern="1600" spc="-100" dirty="0"/>
              <a:t>Anti-Trust FAQ - </a:t>
            </a:r>
            <a:r>
              <a:rPr lang="en-US" sz="1800" u="sng" kern="1600" spc="-100" dirty="0">
                <a:hlinkClick r:id="rId3"/>
              </a:rPr>
              <a:t>http://standards.ieee.org/resources/antitrust-guidelines.pdf</a:t>
            </a:r>
            <a:endParaRPr lang="en-US" sz="1800" kern="1600" spc="-100" dirty="0"/>
          </a:p>
          <a:p>
            <a:pPr lvl="1">
              <a:defRPr/>
            </a:pPr>
            <a:r>
              <a:rPr lang="en-US" sz="1800" kern="1600" spc="-100" dirty="0"/>
              <a:t>Ethics - </a:t>
            </a:r>
            <a:r>
              <a:rPr lang="en-US" sz="1800" u="sng" kern="1600" spc="-100" dirty="0">
                <a:hlinkClick r:id="rId4"/>
              </a:rPr>
              <a:t>http://www.ieee.org/portal/cms_docs/about/CoE_poster.pdf</a:t>
            </a:r>
            <a:endParaRPr lang="en-US" sz="1800" kern="1600" spc="-100" dirty="0"/>
          </a:p>
          <a:p>
            <a:pPr lvl="1">
              <a:defRPr/>
            </a:pPr>
            <a:r>
              <a:rPr lang="en-US" sz="1800" kern="1600" spc="-100" dirty="0"/>
              <a:t>IEEE 802 WG Policies and Procedures - </a:t>
            </a:r>
            <a:r>
              <a:rPr lang="en-US" sz="1800" u="sng" kern="1600" spc="-100" dirty="0">
                <a:hlinkClick r:id="rId5"/>
              </a:rPr>
              <a:t>http://www.ieee802.org/devdocs.shtml</a:t>
            </a:r>
            <a:r>
              <a:rPr lang="en-US" sz="1800" u="sng" kern="1600" spc="-100" dirty="0"/>
              <a:t> </a:t>
            </a:r>
            <a:endParaRPr lang="en-US" sz="1800" b="1" spc="-100" dirty="0"/>
          </a:p>
          <a:p>
            <a:pPr eaLnBrk="1" hangingPunct="1">
              <a:defRPr/>
            </a:pPr>
            <a:r>
              <a:rPr lang="en-US" sz="2000" dirty="0">
                <a:ea typeface="+mn-ea"/>
                <a:cs typeface="+mn-cs"/>
              </a:rPr>
              <a:t>Officers</a:t>
            </a:r>
          </a:p>
          <a:p>
            <a:pPr lvl="1" eaLnBrk="1" hangingPunct="1">
              <a:defRPr/>
            </a:pPr>
            <a:r>
              <a:rPr lang="en-US" sz="1800" dirty="0"/>
              <a:t>Chair is Rich Kennedy (HP Enterprise)</a:t>
            </a:r>
          </a:p>
          <a:p>
            <a:pPr lvl="1" eaLnBrk="1" hangingPunct="1">
              <a:defRPr/>
            </a:pPr>
            <a:r>
              <a:rPr lang="en-US" sz="1800" dirty="0"/>
              <a:t>Vice-chair is Jay Holcomb (</a:t>
            </a:r>
            <a:r>
              <a:rPr lang="en-US" sz="1800" dirty="0" err="1"/>
              <a:t>Itron</a:t>
            </a:r>
            <a:r>
              <a:rPr lang="en-US" sz="1800" dirty="0"/>
              <a:t>) </a:t>
            </a:r>
            <a:endParaRPr lang="en-US" sz="1800" dirty="0" smtClean="0"/>
          </a:p>
          <a:p>
            <a:pPr lvl="1" eaLnBrk="1" hangingPunct="1">
              <a:defRPr/>
            </a:pPr>
            <a:r>
              <a:rPr lang="en-US" sz="1800" dirty="0" smtClean="0"/>
              <a:t>Secretary</a:t>
            </a:r>
            <a:r>
              <a:rPr lang="en-US" sz="1800" dirty="0"/>
              <a:t>: Allan Zhu (Huawei)</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smtClean="0"/>
              <a:t>March 2017</a:t>
            </a:r>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3" name="Footer Placeholder 2"/>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40186627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March 2017</a:t>
            </a:r>
            <a:endParaRPr lang="en-US"/>
          </a:p>
        </p:txBody>
      </p:sp>
      <p:sp>
        <p:nvSpPr>
          <p:cNvPr id="7171" name="Footer Placeholder 2"/>
          <p:cNvSpPr>
            <a:spLocks noGrp="1"/>
          </p:cNvSpPr>
          <p:nvPr>
            <p:ph type="ftr" sz="quarter" idx="11"/>
          </p:nvPr>
        </p:nvSpPr>
        <p:spPr>
          <a:noFill/>
        </p:spPr>
        <p:txBody>
          <a:bodyPr/>
          <a:lstStyle/>
          <a:p>
            <a:r>
              <a:rPr lang="en-US"/>
              <a:t>Rich Kennedy, HP Enterprise</a:t>
            </a:r>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
        <p:nvSpPr>
          <p:cNvPr id="2" name="Slide Number Placeholder 1"/>
          <p:cNvSpPr>
            <a:spLocks noGrp="1"/>
          </p:cNvSpPr>
          <p:nvPr>
            <p:ph type="sldNum" sz="quarter" idx="12"/>
          </p:nvPr>
        </p:nvSpPr>
        <p:spPr/>
        <p:txBody>
          <a:bodyPr/>
          <a:lstStyle/>
          <a:p>
            <a:pPr>
              <a:defRPr/>
            </a:pPr>
            <a:r>
              <a:rPr lang="en-US"/>
              <a:t>Slide </a:t>
            </a:r>
            <a:fld id="{4F8DB7B0-6F79-49ED-8154-EC3DF243439D}" type="slidenum">
              <a:rPr lang="en-US" smtClean="0"/>
              <a:pPr>
                <a:defRPr/>
              </a:pPr>
              <a:t>4</a:t>
            </a:fld>
            <a:endParaRPr lang="en-US"/>
          </a:p>
        </p:txBody>
      </p:sp>
    </p:spTree>
    <p:extLst>
      <p:ext uri="{BB962C8B-B14F-4D97-AF65-F5344CB8AC3E}">
        <p14:creationId xmlns:p14="http://schemas.microsoft.com/office/powerpoint/2010/main" val="3099155495"/>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Participation in IEEE 802 Meetings</a:t>
            </a:r>
          </a:p>
        </p:txBody>
      </p:sp>
      <p:sp>
        <p:nvSpPr>
          <p:cNvPr id="3" name="Content Placeholder 2"/>
          <p:cNvSpPr>
            <a:spLocks noGrp="1"/>
          </p:cNvSpPr>
          <p:nvPr>
            <p:ph idx="1"/>
          </p:nvPr>
        </p:nvSpPr>
        <p:spPr/>
        <p:txBody>
          <a:bodyPr/>
          <a:lstStyle/>
          <a:p>
            <a:r>
              <a:rPr lang="en-US" sz="1600" dirty="0"/>
              <a:t>All participation in IEEE 802 Working Group meetings is on an individual basis</a:t>
            </a:r>
          </a:p>
          <a:p>
            <a:r>
              <a:rPr lang="en-GB" sz="1400" i="1" dirty="0"/>
              <a:t>•     Participants in the IEEE standards development individual process shall act based on their qualifications and experience. (</a:t>
            </a:r>
            <a:r>
              <a:rPr lang="en-GB" sz="1400" i="1" dirty="0">
                <a:hlinkClick r:id="rId2"/>
              </a:rPr>
              <a:t>https://standards.ieee.org/develop/policies/bylaws/sb_bylaws.pdf</a:t>
            </a:r>
            <a:r>
              <a:rPr lang="en-GB" sz="1400" i="1" dirty="0"/>
              <a:t>  section 5.2.1)</a:t>
            </a:r>
            <a:endParaRPr lang="en-US" sz="1400" dirty="0"/>
          </a:p>
          <a:p>
            <a:r>
              <a:rPr lang="en-US" sz="1400" dirty="0"/>
              <a:t>•    </a:t>
            </a:r>
            <a:r>
              <a:rPr lang="en-US" sz="1400" i="1" dirty="0"/>
              <a:t>IEEE 802 </a:t>
            </a:r>
            <a:r>
              <a:rPr lang="en-GB" sz="1400" i="1" dirty="0"/>
              <a:t>Working Group membership is by individual; “Working Group members shall participate in the consensus process in a manner consistent with their professional expert opinion as individuals, and not as organizational representatives”. (</a:t>
            </a:r>
            <a:r>
              <a:rPr lang="en-GB" sz="1400" i="1" u="sng" dirty="0">
                <a:hlinkClick r:id="rId3"/>
              </a:rPr>
              <a:t>http://ieee802.org/PNP/approved/IEEE_802_WG_PandP_v19.pdf</a:t>
            </a:r>
            <a:r>
              <a:rPr lang="en-GB" sz="1400" i="1" dirty="0"/>
              <a:t> section 4.2.1)</a:t>
            </a:r>
            <a:endParaRPr lang="en-US" sz="1400" dirty="0"/>
          </a:p>
          <a:p>
            <a:pPr>
              <a:buFont typeface="Arial" panose="020B0604020202020204" pitchFamily="34" charset="0"/>
              <a:buChar char="•"/>
            </a:pPr>
            <a:r>
              <a:rPr lang="en-US" sz="14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dirty="0"/>
              <a:t>You shall not direct the actions or votes of any other member of an IEEE 802 Working Group or retaliate against any other member for their actions or votes within IEEE 802 Working Group meetings, see </a:t>
            </a:r>
            <a:r>
              <a:rPr lang="en-US" sz="1400" u="sng" dirty="0">
                <a:hlinkClick r:id="rId4"/>
              </a:rPr>
              <a:t>https://standards.ieee.org/develop/policies/bylaws/sb_bylaws.pdf </a:t>
            </a:r>
            <a:r>
              <a:rPr lang="en-US" sz="1400" dirty="0"/>
              <a:t> section 5.2.1.3 and </a:t>
            </a:r>
            <a:r>
              <a:rPr lang="en-GB" sz="1400" u="sng" dirty="0">
                <a:hlinkClick r:id="rId3"/>
              </a:rPr>
              <a:t>http://ieee802.org/PNP/approved/IEEE_802_WG_PandP_v19.pdf</a:t>
            </a:r>
            <a:r>
              <a:rPr lang="en-GB" sz="1400" dirty="0"/>
              <a:t>  section 3.4.1, list item x</a:t>
            </a:r>
            <a:endParaRPr lang="en-US" sz="1400" dirty="0"/>
          </a:p>
          <a:p>
            <a:r>
              <a:rPr lang="en-US" sz="1600" dirty="0"/>
              <a:t>By participating in IEEE 802 meetings, you accept these requirements.  If you do not agree to these policies then you shall not participate</a:t>
            </a:r>
            <a:r>
              <a:rPr lang="en-US" sz="1600" dirty="0" smtClean="0"/>
              <a:t>.</a:t>
            </a:r>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40957314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a:t>Approve the </a:t>
            </a:r>
            <a:r>
              <a:rPr lang="en-US" altLang="en-US" dirty="0" smtClean="0"/>
              <a:t>Atlanta Minutes</a:t>
            </a:r>
            <a:endParaRPr lang="en-US" altLang="en-US" dirty="0"/>
          </a:p>
        </p:txBody>
      </p:sp>
      <p:sp>
        <p:nvSpPr>
          <p:cNvPr id="16387" name="Content Placeholder 2"/>
          <p:cNvSpPr>
            <a:spLocks noGrp="1"/>
          </p:cNvSpPr>
          <p:nvPr>
            <p:ph idx="1"/>
          </p:nvPr>
        </p:nvSpPr>
        <p:spPr>
          <a:xfrm>
            <a:off x="685800" y="1752600"/>
            <a:ext cx="7772400" cy="4572000"/>
          </a:xfrm>
        </p:spPr>
        <p:txBody>
          <a:bodyPr/>
          <a:lstStyle/>
          <a:p>
            <a:r>
              <a:rPr lang="en-US" altLang="en-US" u="sng" dirty="0"/>
              <a:t>Motion:</a:t>
            </a:r>
            <a:r>
              <a:rPr lang="en-US" altLang="en-US" dirty="0"/>
              <a:t> To approve the minutes from the IEEE 802.18 meeting at the </a:t>
            </a:r>
            <a:r>
              <a:rPr lang="en-US" altLang="en-US" dirty="0" smtClean="0"/>
              <a:t>Atlanta Wireless Interim in </a:t>
            </a:r>
            <a:r>
              <a:rPr lang="en-US" altLang="en-US" dirty="0"/>
              <a:t>document </a:t>
            </a:r>
            <a:r>
              <a:rPr lang="en-US" altLang="en-US" dirty="0" smtClean="0"/>
              <a:t>18-17/0042r0.</a:t>
            </a:r>
          </a:p>
          <a:p>
            <a:pPr lvl="1"/>
            <a:r>
              <a:rPr lang="en-US" altLang="en-US" sz="2400" b="1" dirty="0" smtClean="0"/>
              <a:t>Posted: </a:t>
            </a:r>
            <a:r>
              <a:rPr lang="en-US" sz="2400" dirty="0"/>
              <a:t>10-Mar-2017 12:03:13 ET</a:t>
            </a:r>
            <a:endParaRPr lang="en-US" altLang="en-US" sz="2400" b="1" dirty="0" smtClean="0"/>
          </a:p>
          <a:p>
            <a:pPr lvl="1"/>
            <a:endParaRPr lang="en-US" altLang="en-US" sz="2400" b="1" dirty="0"/>
          </a:p>
          <a:p>
            <a:pPr lvl="1"/>
            <a:r>
              <a:rPr lang="en-US" altLang="en-US" sz="2400" b="1" dirty="0"/>
              <a:t>Moved by: </a:t>
            </a:r>
            <a:r>
              <a:rPr lang="en-US" altLang="en-US" sz="2400" b="1" dirty="0" smtClean="0"/>
              <a:t>Stuart K </a:t>
            </a:r>
            <a:r>
              <a:rPr lang="en-US" altLang="en-US" sz="2400" b="1" dirty="0"/>
              <a:t>	</a:t>
            </a:r>
          </a:p>
          <a:p>
            <a:pPr lvl="1"/>
            <a:r>
              <a:rPr lang="en-US" altLang="en-US" sz="2400" b="1" dirty="0"/>
              <a:t>Seconded by: </a:t>
            </a:r>
            <a:r>
              <a:rPr lang="en-US" altLang="en-US" sz="2400" b="1" dirty="0" smtClean="0"/>
              <a:t>John N </a:t>
            </a:r>
            <a:endParaRPr lang="en-US" altLang="en-US" sz="2400" b="1" dirty="0"/>
          </a:p>
          <a:p>
            <a:pPr lvl="1"/>
            <a:r>
              <a:rPr lang="en-US" altLang="en-US" sz="2400" b="1" dirty="0"/>
              <a:t>Discussion?</a:t>
            </a:r>
          </a:p>
          <a:p>
            <a:pPr lvl="1"/>
            <a:r>
              <a:rPr lang="en-US" altLang="en-US" sz="2400" b="1" dirty="0"/>
              <a:t>Vote: Unanimous consent</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05F356B-740E-4A28-9E01-F63036BF4BB0}" type="slidenum">
              <a:rPr lang="en-US" altLang="en-US" sz="1200" b="0" smtClean="0"/>
              <a:pPr>
                <a:spcBef>
                  <a:spcPct val="0"/>
                </a:spcBef>
                <a:buFontTx/>
                <a:buNone/>
              </a:pPr>
              <a:t>6</a:t>
            </a:fld>
            <a:endParaRPr lang="en-US" altLang="en-US" sz="1200" b="0"/>
          </a:p>
        </p:txBody>
      </p:sp>
      <p:sp>
        <p:nvSpPr>
          <p:cNvPr id="2" name="Date Placeholder 1"/>
          <p:cNvSpPr>
            <a:spLocks noGrp="1"/>
          </p:cNvSpPr>
          <p:nvPr>
            <p:ph type="dt" idx="15"/>
          </p:nvPr>
        </p:nvSpPr>
        <p:spPr/>
        <p:txBody>
          <a:bodyPr/>
          <a:lstStyle/>
          <a:p>
            <a:r>
              <a:rPr lang="en-US" smtClean="0"/>
              <a:t>March 2017</a:t>
            </a:r>
            <a:endParaRPr lang="en-GB" dirty="0"/>
          </a:p>
        </p:txBody>
      </p:sp>
      <p:sp>
        <p:nvSpPr>
          <p:cNvPr id="3" name="Footer Placeholder 2"/>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28355022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sz="4000" dirty="0"/>
              <a:t>Discussion Items</a:t>
            </a:r>
          </a:p>
        </p:txBody>
      </p:sp>
      <p:sp>
        <p:nvSpPr>
          <p:cNvPr id="18435" name="Subtitle 7"/>
          <p:cNvSpPr>
            <a:spLocks noGrp="1"/>
          </p:cNvSpPr>
          <p:nvPr>
            <p:ph type="subTitle" idx="1"/>
          </p:nvPr>
        </p:nvSpPr>
        <p:spPr>
          <a:xfrm>
            <a:off x="1371600" y="3505200"/>
            <a:ext cx="6400800" cy="2743200"/>
          </a:xfrm>
        </p:spPr>
        <p:txBody>
          <a:bodyPr/>
          <a:lstStyle/>
          <a:p>
            <a:r>
              <a:rPr lang="en-US" altLang="en-US" sz="2000" dirty="0" smtClean="0"/>
              <a:t>FCC</a:t>
            </a:r>
          </a:p>
          <a:p>
            <a:r>
              <a:rPr lang="en-US" altLang="en-US" sz="2000" dirty="0" smtClean="0"/>
              <a:t>EU</a:t>
            </a:r>
          </a:p>
          <a:p>
            <a:r>
              <a:rPr lang="en-US" altLang="en-US" sz="2000" dirty="0" smtClean="0"/>
              <a:t>Other Regulatory</a:t>
            </a:r>
          </a:p>
          <a:p>
            <a:r>
              <a:rPr lang="en-US" altLang="en-US" sz="2000" dirty="0" smtClean="0"/>
              <a:t>ITU-R Liaisons</a:t>
            </a:r>
            <a:endParaRPr lang="en-US" altLang="en-US" sz="2000" dirty="0"/>
          </a:p>
        </p:txBody>
      </p:sp>
      <p:sp>
        <p:nvSpPr>
          <p:cNvPr id="4" name="Date Placeholder 3"/>
          <p:cNvSpPr>
            <a:spLocks noGrp="1"/>
          </p:cNvSpPr>
          <p:nvPr>
            <p:ph type="dt" sz="quarter" idx="10"/>
          </p:nvPr>
        </p:nvSpPr>
        <p:spPr/>
        <p:txBody>
          <a:bodyPr/>
          <a:lstStyle/>
          <a:p>
            <a:pPr>
              <a:defRPr/>
            </a:pPr>
            <a:r>
              <a:rPr lang="en-US" smtClean="0"/>
              <a:t>March 2017</a:t>
            </a:r>
            <a:endParaRPr lang="en-US"/>
          </a:p>
        </p:txBody>
      </p:sp>
      <p:sp>
        <p:nvSpPr>
          <p:cNvPr id="5" name="Footer Placeholder 4"/>
          <p:cNvSpPr>
            <a:spLocks noGrp="1"/>
          </p:cNvSpPr>
          <p:nvPr>
            <p:ph type="ftr" sz="quarter" idx="11"/>
          </p:nvPr>
        </p:nvSpPr>
        <p:spPr/>
        <p:txBody>
          <a:bodyPr/>
          <a:lstStyle/>
          <a:p>
            <a:pPr>
              <a:defRPr/>
            </a:pPr>
            <a:r>
              <a:rPr lang="en-US"/>
              <a:t>Rich Kennedy, HP Enterprise</a:t>
            </a:r>
          </a:p>
        </p:txBody>
      </p:sp>
      <p:sp>
        <p:nvSpPr>
          <p:cNvPr id="2" name="Slide Number Placeholder 1"/>
          <p:cNvSpPr>
            <a:spLocks noGrp="1"/>
          </p:cNvSpPr>
          <p:nvPr>
            <p:ph type="sldNum" idx="12"/>
          </p:nvPr>
        </p:nvSpPr>
        <p:spPr/>
        <p:txBody>
          <a:bodyPr/>
          <a:lstStyle/>
          <a:p>
            <a:r>
              <a:rPr lang="en-GB"/>
              <a:t>Slide </a:t>
            </a:r>
            <a:fld id="{DE40C9FC-4879-4F20-9ECA-A574A90476B7}" type="slidenum">
              <a:rPr lang="en-GB" smtClean="0"/>
              <a:pPr/>
              <a:t>7</a:t>
            </a:fld>
            <a:endParaRPr lang="en-GB"/>
          </a:p>
        </p:txBody>
      </p:sp>
    </p:spTree>
    <p:extLst>
      <p:ext uri="{BB962C8B-B14F-4D97-AF65-F5344CB8AC3E}">
        <p14:creationId xmlns:p14="http://schemas.microsoft.com/office/powerpoint/2010/main" val="31720039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smtClean="0"/>
              <a:t>FCC </a:t>
            </a:r>
            <a:r>
              <a:rPr lang="en-US" altLang="en-US" dirty="0"/>
              <a:t>Updates</a:t>
            </a:r>
          </a:p>
        </p:txBody>
      </p:sp>
      <p:sp>
        <p:nvSpPr>
          <p:cNvPr id="18435" name="Content Placeholder 2"/>
          <p:cNvSpPr>
            <a:spLocks noGrp="1"/>
          </p:cNvSpPr>
          <p:nvPr>
            <p:ph idx="1"/>
          </p:nvPr>
        </p:nvSpPr>
        <p:spPr>
          <a:xfrm>
            <a:off x="685800" y="1981200"/>
            <a:ext cx="7772400" cy="4494213"/>
          </a:xfrm>
        </p:spPr>
        <p:txBody>
          <a:bodyPr/>
          <a:lstStyle/>
          <a:p>
            <a:pPr>
              <a:buFont typeface="Arial" panose="020B0604020202020204" pitchFamily="34" charset="0"/>
              <a:buChar char="•"/>
            </a:pPr>
            <a:r>
              <a:rPr lang="en-US" altLang="en-US" dirty="0" smtClean="0"/>
              <a:t>Amtrak </a:t>
            </a:r>
            <a:r>
              <a:rPr lang="en-US" altLang="en-US" dirty="0"/>
              <a:t>waiver request (IEEE 802 filed comments</a:t>
            </a:r>
            <a:r>
              <a:rPr lang="en-US" altLang="en-US" dirty="0" smtClean="0"/>
              <a:t>)</a:t>
            </a:r>
          </a:p>
          <a:p>
            <a:pPr lvl="1">
              <a:buFont typeface="Arial" panose="020B0604020202020204" pitchFamily="34" charset="0"/>
              <a:buChar char="•"/>
            </a:pPr>
            <a:r>
              <a:rPr lang="en-US" altLang="en-US" dirty="0" smtClean="0"/>
              <a:t>High power for trackside networks in the Northeast corridor</a:t>
            </a:r>
            <a:endParaRPr lang="en-US" altLang="en-US" dirty="0"/>
          </a:p>
          <a:p>
            <a:pPr>
              <a:buFont typeface="Arial" panose="020B0604020202020204" pitchFamily="34" charset="0"/>
              <a:buChar char="•"/>
            </a:pPr>
            <a:r>
              <a:rPr lang="en-US" altLang="en-US" dirty="0"/>
              <a:t>DSRC testing still in phase </a:t>
            </a:r>
            <a:r>
              <a:rPr lang="en-US" altLang="en-US" dirty="0" smtClean="0"/>
              <a:t>1</a:t>
            </a:r>
          </a:p>
          <a:p>
            <a:pPr lvl="1">
              <a:buFont typeface="Arial" panose="020B0604020202020204" pitchFamily="34" charset="0"/>
              <a:buChar char="•"/>
            </a:pPr>
            <a:r>
              <a:rPr lang="en-US" altLang="en-US" dirty="0" smtClean="0"/>
              <a:t>Now 2 months behind schedule</a:t>
            </a:r>
            <a:endParaRPr lang="en-US" altLang="en-US" dirty="0"/>
          </a:p>
          <a:p>
            <a:pPr>
              <a:buFont typeface="Arial" panose="020B0604020202020204" pitchFamily="34" charset="0"/>
              <a:buChar char="•"/>
            </a:pPr>
            <a:r>
              <a:rPr lang="en-US" altLang="en-US" dirty="0"/>
              <a:t>5350-5470 MHz band closed to unlicensed </a:t>
            </a:r>
            <a:r>
              <a:rPr lang="en-US" altLang="en-US" dirty="0" smtClean="0"/>
              <a:t>sharing</a:t>
            </a:r>
          </a:p>
          <a:p>
            <a:pPr lvl="1">
              <a:buFont typeface="Arial" panose="020B0604020202020204" pitchFamily="34" charset="0"/>
              <a:buChar char="•"/>
            </a:pPr>
            <a:r>
              <a:rPr lang="en-US" altLang="en-US" dirty="0" smtClean="0"/>
              <a:t>Final blow to contiguous 5 GHz band</a:t>
            </a:r>
            <a:endParaRPr lang="en-US" altLang="en-US" dirty="0"/>
          </a:p>
          <a:p>
            <a:pPr>
              <a:buFont typeface="Arial" panose="020B0604020202020204" pitchFamily="34" charset="0"/>
              <a:buChar char="•"/>
            </a:pPr>
            <a:r>
              <a:rPr lang="en-US" altLang="en-US" dirty="0"/>
              <a:t>TVWS resurgence following close of Incentive Auction</a:t>
            </a:r>
            <a:endParaRPr lang="en-US" altLang="en-US" dirty="0"/>
          </a:p>
        </p:txBody>
      </p:sp>
      <p:sp>
        <p:nvSpPr>
          <p:cNvPr id="4" name="Date Placeholder 3"/>
          <p:cNvSpPr>
            <a:spLocks noGrp="1"/>
          </p:cNvSpPr>
          <p:nvPr>
            <p:ph type="dt" sz="quarter" idx="4294967295"/>
          </p:nvPr>
        </p:nvSpPr>
        <p:spPr>
          <a:xfrm>
            <a:off x="696912" y="333375"/>
            <a:ext cx="1665287" cy="276225"/>
          </a:xfrm>
          <a:prstGeom prst="rect">
            <a:avLst/>
          </a:prstGeom>
        </p:spPr>
        <p:txBody>
          <a:bodyPr/>
          <a:lstStyle/>
          <a:p>
            <a:pPr>
              <a:defRPr/>
            </a:pPr>
            <a:r>
              <a:rPr lang="en-US" smtClean="0"/>
              <a:t>March 2017</a:t>
            </a:r>
            <a:endParaRPr lang="en-US" dirty="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BA9230BD-457E-424A-811D-1AACE35807B2}" type="slidenum">
              <a:rPr lang="en-US" altLang="en-US" sz="1200" b="0" smtClean="0"/>
              <a:pPr>
                <a:spcBef>
                  <a:spcPct val="0"/>
                </a:spcBef>
                <a:buFontTx/>
                <a:buNone/>
              </a:pPr>
              <a:t>8</a:t>
            </a:fld>
            <a:endParaRPr lang="en-US" altLang="en-US" sz="1200" b="0"/>
          </a:p>
        </p:txBody>
      </p:sp>
      <p:sp>
        <p:nvSpPr>
          <p:cNvPr id="2" name="Footer Placeholder 1"/>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16665618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smtClean="0"/>
              <a:t>EU </a:t>
            </a:r>
            <a:r>
              <a:rPr lang="en-US" altLang="en-US" dirty="0"/>
              <a:t>Updates</a:t>
            </a:r>
          </a:p>
        </p:txBody>
      </p:sp>
      <p:sp>
        <p:nvSpPr>
          <p:cNvPr id="18435" name="Content Placeholder 2"/>
          <p:cNvSpPr>
            <a:spLocks noGrp="1"/>
          </p:cNvSpPr>
          <p:nvPr>
            <p:ph idx="1"/>
          </p:nvPr>
        </p:nvSpPr>
        <p:spPr>
          <a:xfrm>
            <a:off x="685800" y="1981200"/>
            <a:ext cx="7772400" cy="4494213"/>
          </a:xfrm>
        </p:spPr>
        <p:txBody>
          <a:bodyPr/>
          <a:lstStyle/>
          <a:p>
            <a:pPr>
              <a:buFont typeface="Arial" panose="020B0604020202020204" pitchFamily="34" charset="0"/>
              <a:buChar char="•"/>
            </a:pPr>
            <a:r>
              <a:rPr lang="en-US" altLang="en-US" dirty="0"/>
              <a:t>ECC approves WGFM sharing study in 5925-6425 MHz </a:t>
            </a:r>
            <a:r>
              <a:rPr lang="en-US" altLang="en-US" dirty="0" smtClean="0"/>
              <a:t>band</a:t>
            </a:r>
          </a:p>
          <a:p>
            <a:pPr lvl="1">
              <a:buFont typeface="Arial" panose="020B0604020202020204" pitchFamily="34" charset="0"/>
              <a:buChar char="•"/>
            </a:pPr>
            <a:r>
              <a:rPr lang="en-US" altLang="en-US" dirty="0" smtClean="0"/>
              <a:t>Will probably be done in SE24</a:t>
            </a:r>
          </a:p>
          <a:p>
            <a:pPr lvl="1">
              <a:buFont typeface="Arial" panose="020B0604020202020204" pitchFamily="34" charset="0"/>
              <a:buChar char="•"/>
            </a:pPr>
            <a:r>
              <a:rPr lang="en-US" altLang="en-US" dirty="0" smtClean="0"/>
              <a:t>ETSI BRAN looking to do Technical Report / </a:t>
            </a:r>
            <a:r>
              <a:rPr lang="en-US" altLang="en-US" dirty="0" err="1" smtClean="0"/>
              <a:t>SRDoc</a:t>
            </a:r>
            <a:r>
              <a:rPr lang="en-US" altLang="en-US" dirty="0" smtClean="0"/>
              <a:t>?</a:t>
            </a:r>
            <a:endParaRPr lang="en-US" altLang="en-US" dirty="0"/>
          </a:p>
          <a:p>
            <a:pPr>
              <a:buFont typeface="Arial" panose="020B0604020202020204" pitchFamily="34" charset="0"/>
              <a:buChar char="•"/>
            </a:pPr>
            <a:r>
              <a:rPr lang="en-US" altLang="en-US" dirty="0"/>
              <a:t>Ofcom 5725-5850 MHz band </a:t>
            </a:r>
            <a:r>
              <a:rPr lang="en-US" altLang="en-US" dirty="0" smtClean="0"/>
              <a:t>proposal</a:t>
            </a:r>
          </a:p>
          <a:p>
            <a:pPr lvl="1">
              <a:buFont typeface="Arial" panose="020B0604020202020204" pitchFamily="34" charset="0"/>
              <a:buChar char="•"/>
            </a:pPr>
            <a:r>
              <a:rPr lang="en-US" altLang="en-US" dirty="0" smtClean="0"/>
              <a:t>See Action Items</a:t>
            </a:r>
            <a:endParaRPr lang="en-US" altLang="en-US" dirty="0"/>
          </a:p>
          <a:p>
            <a:pPr>
              <a:buFont typeface="Arial" panose="020B0604020202020204" pitchFamily="34" charset="0"/>
              <a:buChar char="•"/>
            </a:pPr>
            <a:r>
              <a:rPr lang="en-US" altLang="en-US" dirty="0" smtClean="0"/>
              <a:t>EU </a:t>
            </a:r>
            <a:r>
              <a:rPr lang="en-US" altLang="en-US" dirty="0"/>
              <a:t>Radio Equipment Directive </a:t>
            </a:r>
            <a:r>
              <a:rPr lang="en-US" altLang="en-US" dirty="0" smtClean="0"/>
              <a:t>&amp; </a:t>
            </a:r>
            <a:r>
              <a:rPr lang="en-US" altLang="en-US" dirty="0"/>
              <a:t>standards updates</a:t>
            </a:r>
          </a:p>
          <a:p>
            <a:pPr>
              <a:buFont typeface="Arial" panose="020B0604020202020204" pitchFamily="34" charset="0"/>
              <a:buChar char="•"/>
            </a:pPr>
            <a:r>
              <a:rPr lang="en-US" altLang="en-US" dirty="0" smtClean="0"/>
              <a:t>CPG </a:t>
            </a:r>
            <a:r>
              <a:rPr lang="en-US" altLang="en-US" dirty="0"/>
              <a:t>PT-D working towards WRC-19</a:t>
            </a:r>
          </a:p>
          <a:p>
            <a:pPr>
              <a:buFont typeface="Arial" panose="020B0604020202020204" pitchFamily="34" charset="0"/>
              <a:buChar char="•"/>
            </a:pPr>
            <a:r>
              <a:rPr lang="en-US" altLang="en-US" dirty="0"/>
              <a:t>EUMETNET request to close 5600-5650 </a:t>
            </a:r>
            <a:r>
              <a:rPr lang="en-US" altLang="en-US" dirty="0" smtClean="0"/>
              <a:t>MHz</a:t>
            </a:r>
          </a:p>
          <a:p>
            <a:pPr lvl="1">
              <a:buFont typeface="Arial" panose="020B0604020202020204" pitchFamily="34" charset="0"/>
              <a:buChar char="•"/>
            </a:pPr>
            <a:r>
              <a:rPr lang="en-US" altLang="en-US" dirty="0" smtClean="0"/>
              <a:t>No DFS or technology failure</a:t>
            </a:r>
          </a:p>
          <a:p>
            <a:pPr lvl="1">
              <a:buFont typeface="Arial" panose="020B0604020202020204" pitchFamily="34" charset="0"/>
              <a:buChar char="•"/>
            </a:pPr>
            <a:r>
              <a:rPr lang="en-US" altLang="en-US" dirty="0" smtClean="0"/>
              <a:t>Enforcement issue should not harm users</a:t>
            </a:r>
            <a:endParaRPr lang="en-US" altLang="en-US" dirty="0"/>
          </a:p>
        </p:txBody>
      </p:sp>
      <p:sp>
        <p:nvSpPr>
          <p:cNvPr id="4" name="Date Placeholder 3"/>
          <p:cNvSpPr>
            <a:spLocks noGrp="1"/>
          </p:cNvSpPr>
          <p:nvPr>
            <p:ph type="dt" sz="quarter" idx="4294967295"/>
          </p:nvPr>
        </p:nvSpPr>
        <p:spPr>
          <a:xfrm>
            <a:off x="696912" y="333375"/>
            <a:ext cx="1665287" cy="276225"/>
          </a:xfrm>
          <a:prstGeom prst="rect">
            <a:avLst/>
          </a:prstGeom>
        </p:spPr>
        <p:txBody>
          <a:bodyPr/>
          <a:lstStyle/>
          <a:p>
            <a:pPr>
              <a:defRPr/>
            </a:pPr>
            <a:r>
              <a:rPr lang="en-US" smtClean="0"/>
              <a:t>March 2017</a:t>
            </a:r>
            <a:endParaRPr lang="en-US" dirty="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BA9230BD-457E-424A-811D-1AACE35807B2}" type="slidenum">
              <a:rPr lang="en-US" altLang="en-US" sz="1200" b="0" smtClean="0"/>
              <a:pPr>
                <a:spcBef>
                  <a:spcPct val="0"/>
                </a:spcBef>
                <a:buFontTx/>
                <a:buNone/>
              </a:pPr>
              <a:t>9</a:t>
            </a:fld>
            <a:endParaRPr lang="en-US" altLang="en-US" sz="1200" b="0"/>
          </a:p>
        </p:txBody>
      </p:sp>
      <p:sp>
        <p:nvSpPr>
          <p:cNvPr id="2" name="Footer Placeholder 1"/>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385971422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7030A0"/>
      </a:hlink>
      <a:folHlink>
        <a:srgbClr val="00002D"/>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31875</TotalTime>
  <Words>1440</Words>
  <Application>Microsoft Office PowerPoint</Application>
  <PresentationFormat>On-screen Show (4:3)</PresentationFormat>
  <Paragraphs>238</Paragraphs>
  <Slides>23</Slides>
  <Notes>5</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2" baseType="lpstr">
      <vt:lpstr>Arial Unicode MS</vt:lpstr>
      <vt:lpstr>MS Gothic</vt:lpstr>
      <vt:lpstr>MS PGothic</vt:lpstr>
      <vt:lpstr>Arial</vt:lpstr>
      <vt:lpstr>Helvetica</vt:lpstr>
      <vt:lpstr>Monotype Sorts</vt:lpstr>
      <vt:lpstr>Times New Roman</vt:lpstr>
      <vt:lpstr>Office Theme</vt:lpstr>
      <vt:lpstr>Document</vt:lpstr>
      <vt:lpstr>IEEE 802.18 RR-TAG Vancouver Meeting Agenda</vt:lpstr>
      <vt:lpstr>Agenda</vt:lpstr>
      <vt:lpstr>Administrative Items</vt:lpstr>
      <vt:lpstr>Other Guidelines for IEEE WG Meetings</vt:lpstr>
      <vt:lpstr>Participation in IEEE 802 Meetings</vt:lpstr>
      <vt:lpstr>Approve the Atlanta Minutes</vt:lpstr>
      <vt:lpstr>Discussion Items</vt:lpstr>
      <vt:lpstr>FCC Updates</vt:lpstr>
      <vt:lpstr>EU Updates</vt:lpstr>
      <vt:lpstr>EU Radio Equipment Directive (RED)</vt:lpstr>
      <vt:lpstr>Other Regulatory</vt:lpstr>
      <vt:lpstr>ITU-R Liaisons</vt:lpstr>
      <vt:lpstr>ITU-R Liaisons [2]</vt:lpstr>
      <vt:lpstr>Actions Required</vt:lpstr>
      <vt:lpstr>ISED (Canada) Consultation</vt:lpstr>
      <vt:lpstr>Ofcom 5.8 GHz Band Proposal</vt:lpstr>
      <vt:lpstr>Unlicensed Sharing of the 6 GHz Band</vt:lpstr>
      <vt:lpstr>Disappointing 5 GHz Landscape</vt:lpstr>
      <vt:lpstr>Terahertz Responses</vt:lpstr>
      <vt:lpstr>IEEE 802 positions for WRC-19</vt:lpstr>
      <vt:lpstr>Thursday Agenda</vt:lpstr>
      <vt:lpstr>Any Other Business</vt:lpstr>
      <vt:lpstr>PowerPoint Presentation</vt:lpstr>
    </vt:vector>
  </TitlesOfParts>
  <Company>Hewlett 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Kennedy, Rich</cp:lastModifiedBy>
  <cp:revision>194</cp:revision>
  <cp:lastPrinted>1601-01-01T00:00:00Z</cp:lastPrinted>
  <dcterms:created xsi:type="dcterms:W3CDTF">2016-03-03T14:54:45Z</dcterms:created>
  <dcterms:modified xsi:type="dcterms:W3CDTF">2017-03-14T19:13:03Z</dcterms:modified>
</cp:coreProperties>
</file>