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6" r:id="rId3"/>
    <p:sldId id="267" r:id="rId4"/>
    <p:sldId id="331" r:id="rId5"/>
    <p:sldId id="329" r:id="rId6"/>
    <p:sldId id="288" r:id="rId7"/>
    <p:sldId id="338" r:id="rId8"/>
    <p:sldId id="356" r:id="rId9"/>
    <p:sldId id="345" r:id="rId10"/>
    <p:sldId id="357" r:id="rId11"/>
    <p:sldId id="367" r:id="rId12"/>
    <p:sldId id="368" r:id="rId13"/>
    <p:sldId id="358" r:id="rId14"/>
    <p:sldId id="364" r:id="rId15"/>
    <p:sldId id="365" r:id="rId16"/>
    <p:sldId id="366" r:id="rId17"/>
    <p:sldId id="359" r:id="rId18"/>
    <p:sldId id="369" r:id="rId19"/>
    <p:sldId id="347" r:id="rId20"/>
    <p:sldId id="320" r:id="rId21"/>
    <p:sldId id="27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3D196C6-C4A5-4DEA-A136-C30BCA8401B0}" type="slidenum">
              <a:rPr lang="en-US"/>
              <a:pPr/>
              <a:t>4</a:t>
            </a:fld>
            <a:endParaRPr lang="en-US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9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09754" y="1371604"/>
            <a:ext cx="8524494" cy="1479379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 marL="385763" indent="-170260">
              <a:buFont typeface="Arial" panose="020B0604020202020204" pitchFamily="34" charset="0"/>
              <a:buChar char="–"/>
              <a:defRPr/>
            </a:lvl2pPr>
            <a:lvl3pPr marL="642938" indent="-171450">
              <a:buFont typeface="Arial" panose="020B0604020202020204" pitchFamily="34" charset="0"/>
              <a:buChar char="–"/>
              <a:defRPr sz="1350"/>
            </a:lvl3pPr>
            <a:lvl4pPr marL="857250" indent="-171450">
              <a:buFont typeface="Arial" panose="020B0604020202020204" pitchFamily="34" charset="0"/>
              <a:buChar char="–"/>
              <a:defRPr/>
            </a:lvl4pPr>
            <a:lvl5pPr marL="1071563" indent="-171450">
              <a:buFont typeface="Arial" panose="020B0604020202020204" pitchFamily="34" charset="0"/>
              <a:buChar char="–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9754" y="551311"/>
            <a:ext cx="8524494" cy="3662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182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802.18-17/0048r0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t.org.mx/sites/default/files/industria/temasrelevantes/9428/documentos/anteproyectodeclasificaciondelabandade60ghzcomoespectrolibre.docx" TargetMode="External"/><Relationship Id="rId2" Type="http://schemas.openxmlformats.org/officeDocument/2006/relationships/hyperlink" Target="http://www.ift.org.mx/industria/consultas-publicas/consulta-publica-sobre-el-anteproyecto-de-clasificacion-de-la-banda-de-57-64-ghz-como-espectro-lib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ft.org.mx/sites/default/files/industria/temasrelevantes/9428/documentos/formatoparaparticiparenlaconsultapublica-clasificacionde60ghz_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s.wi-fi.org/apps/org/workgroup/spectrum/download.php/79551/ISED%20Consultation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32/98159/5p8-Regs.pdf" TargetMode="External"/><Relationship Id="rId2" Type="http://schemas.openxmlformats.org/officeDocument/2006/relationships/hyperlink" Target="https://www.ofcom.org.uk/__data/assets/pdf_file/0037/79777/improving-spectrum-access-consumers-5ghz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Vancouver </a:t>
            </a:r>
            <a:r>
              <a:rPr lang="en-US" dirty="0">
                <a:latin typeface="Times New Roman" charset="0"/>
              </a:rPr>
              <a:t>Meeting </a:t>
            </a:r>
            <a:r>
              <a:rPr lang="en-US" dirty="0" smtClean="0">
                <a:latin typeface="Times New Roman" charset="0"/>
              </a:rPr>
              <a:t>DRAFT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2017-03-14</a:t>
            </a:r>
            <a:endParaRPr lang="en-GB" sz="2000" b="0" dirty="0"/>
          </a:p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smtClean="0"/>
              <a:t>2017-03-16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Regulatory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Canada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See Action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Mexico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http://www.ift.org.mx/industria/consultas-publicas/consulta-publica-sobre-el-anteproyecto-de-clasificacion-de-la-banda-de-57-64-ghz-como-espectro-libre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dirty="0">
                <a:hlinkClick r:id="rId3"/>
              </a:rPr>
              <a:t>Documento en Consulta Pública: Anteproyecto de clasificación de la banda de 60 GHz como espectro libre</a:t>
            </a:r>
            <a:r>
              <a:rPr lang="es-ES" dirty="0"/>
              <a:t> </a:t>
            </a:r>
            <a:endParaRPr lang="es-ES" dirty="0">
              <a:hlinkClick r:id="rId4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s-ES" dirty="0" err="1" smtClean="0"/>
              <a:t>Harmonization</a:t>
            </a:r>
            <a:r>
              <a:rPr lang="es-ES" dirty="0" smtClean="0"/>
              <a:t> </a:t>
            </a:r>
            <a:r>
              <a:rPr lang="es-ES" dirty="0"/>
              <a:t>of 57-64 GHz </a:t>
            </a:r>
            <a:r>
              <a:rPr lang="es-ES" dirty="0" err="1"/>
              <a:t>with</a:t>
            </a:r>
            <a:r>
              <a:rPr lang="es-ES" dirty="0"/>
              <a:t> US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dirty="0" err="1" smtClean="0"/>
              <a:t>Includes</a:t>
            </a:r>
            <a:r>
              <a:rPr lang="es-ES" dirty="0" smtClean="0"/>
              <a:t> ITS </a:t>
            </a:r>
            <a:r>
              <a:rPr lang="es-ES" dirty="0"/>
              <a:t>in 63-64 GHz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26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ITU-R Liaisons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18-17-0043 - LIAISON STATEMENT TO EXTERNAL ORGANIZATIONS  ON THE SCHEDULE FOR UPDATING RECOMMENDATION ITU-R M.1457 TO REVISION 14 – This recommendation is titled “Detailed specifications of the terrestrial radio interfaces of International Mobile Telecommunications-2000 (IMT-2000)”. The current revision is number 13 and this is asking for contributions for the update to Revision 14. The next WP5D meeting begins June 13th in Niagara Falls, Ontario, Canada.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18-17-0044 - Further information on the invitation for submission of proposals for candidate radio interface technologies for the terrestrial components of the radio interface(s) for IMT-2020 and invitation to participate in their subsequent evaluation – This liaison is to bring attention to Addendum 1 to Circular Letter 5/LCCE/59  which was issued to announce the availability of further relevant information including the availability of Document IMT-2020/2 - Submission and evaluation process and consensus building for IMT-2020. Those interested in the development of IMT-2020 (aka 5G) will have an interest in this effort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87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ITU-R </a:t>
            </a:r>
            <a:r>
              <a:rPr lang="en-US" dirty="0" smtClean="0"/>
              <a:t>Liaisons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18-17-0045 </a:t>
            </a:r>
            <a:r>
              <a:rPr lang="en-US" sz="1800" dirty="0"/>
              <a:t>- ITU-R WORKING PARTY 5D WORKSHOP ON IMT-2020 – The invitation for submission of proposals for candidate radio interface technologies for the terrestrial components of IMT-2020 was issued with Circular Letter 5/LCCE/59 by ITU-R on 22 March 2016. This liaison provides the date for that workshop (October 4th) which is to be held at an as yet undetermined location in Germany.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18-17-0047 - CONSOLIDATION OF REPORTS FROM THE WORKING GROUPS OF WORKING PARTY 5A – It provides a summary of current WP5A activity. It provides a summary of the work currently being done in WP5A which deals with mobile communications other than IMT. Topics include train to rail side communications and the </a:t>
            </a:r>
            <a:r>
              <a:rPr lang="en-US" sz="1800" dirty="0" err="1"/>
              <a:t>millimetric</a:t>
            </a:r>
            <a:r>
              <a:rPr lang="en-US" sz="1800" dirty="0"/>
              <a:t> frequency range.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11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Actions Required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743200"/>
          </a:xfrm>
        </p:spPr>
        <p:txBody>
          <a:bodyPr/>
          <a:lstStyle/>
          <a:p>
            <a:r>
              <a:rPr lang="en-US" altLang="en-US" sz="2000" dirty="0" smtClean="0"/>
              <a:t>ISED (Canada) Consultation</a:t>
            </a:r>
          </a:p>
          <a:p>
            <a:r>
              <a:rPr lang="en-US" altLang="en-US" sz="2000" dirty="0" smtClean="0"/>
              <a:t>Comments for Ofcom 5.8 GHz band </a:t>
            </a:r>
            <a:r>
              <a:rPr lang="en-US" altLang="en-US" sz="2000" dirty="0" smtClean="0"/>
              <a:t>proposal</a:t>
            </a:r>
          </a:p>
          <a:p>
            <a:r>
              <a:rPr lang="en-US" altLang="en-US" sz="2000" dirty="0" smtClean="0"/>
              <a:t>Support for unlicensed sharing in 6 GHz </a:t>
            </a:r>
          </a:p>
          <a:p>
            <a:r>
              <a:rPr lang="en-US" altLang="en-US" sz="2000" dirty="0" smtClean="0"/>
              <a:t>IEEE 802 positions for WRC-19</a:t>
            </a:r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ISED (Canada) </a:t>
            </a:r>
            <a:r>
              <a:rPr lang="en-US" altLang="en-US" dirty="0" smtClean="0"/>
              <a:t>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linkClick r:id="rId2" tooltip="ISED Consultation.pdf: ISED (Canada) consultation re the 5150-5250 MHz band."/>
              </a:rPr>
              <a:t>ISED Consultation.pdf</a:t>
            </a:r>
            <a:r>
              <a:rPr lang="en-US" sz="200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Comments due March 29,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Whether </a:t>
            </a:r>
            <a:r>
              <a:rPr lang="en-US" sz="2000" dirty="0"/>
              <a:t>to modify the current technical and policy framework for radio local area network (RLAN) devices operating in the 5150-5250 MHz frequency </a:t>
            </a:r>
            <a:r>
              <a:rPr lang="en-US" sz="2000" dirty="0" smtClean="0"/>
              <a:t>band now, or wait for the results in WRC-19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Harmonizing with the US changes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991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Ofcom 5.8 GHz </a:t>
            </a:r>
            <a:r>
              <a:rPr lang="en-US" altLang="en-US" dirty="0" smtClean="0"/>
              <a:t>Band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May 2016 consultation: </a:t>
            </a:r>
            <a:r>
              <a:rPr lang="en-US" sz="1800" dirty="0">
                <a:hlinkClick r:id="rId2"/>
              </a:rPr>
              <a:t>https://www.ofcom.org.uk/__data/assets/pdf_file/0037/79777/improving-spectrum-access-consumers-5ghz.pdf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Statement: </a:t>
            </a:r>
            <a:r>
              <a:rPr lang="en-US" sz="1800" dirty="0">
                <a:hlinkClick r:id="rId3"/>
              </a:rPr>
              <a:t>https://www.ofcom.org.uk/__data/assets/pdf_file/0032/98159/5p8-Regs.pdf</a:t>
            </a:r>
            <a:r>
              <a:rPr lang="en-US" sz="18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Comments due April 11</a:t>
            </a:r>
            <a:r>
              <a:rPr lang="en-US" baseline="30000" dirty="0"/>
              <a:t>th</a:t>
            </a:r>
            <a:r>
              <a:rPr lang="en-US" dirty="0"/>
              <a:t>, 2017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352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Unlicensed Sharing of the 6 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Wi-Fi volume growth and technology advancement are hampered by lack of significant 80 and 160 MHz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(near) future demands gigabit speeds to avoid becoming the bottleneck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Sharing with FSS and fixed microwave links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Industry </a:t>
            </a:r>
            <a:r>
              <a:rPr lang="en-US" sz="2000" dirty="0"/>
              <a:t>coalition to drive needed regulatory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Joint </a:t>
            </a:r>
            <a:r>
              <a:rPr lang="en-US" sz="1800" dirty="0"/>
              <a:t>exploration of the 5925-7250 MHz with the intent of obtaining an unlicensed designation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Joint funding of third parties and engineering support to conduct interference analyses (incl. spectrum measurements, sharing studies, and potential mitigations) in support of unlicensed designation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Joint exploration of mitigation techniques and proposals, which may require standards contributions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Drive regulatory changes in the US, EU and globally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2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54" y="625935"/>
            <a:ext cx="8524494" cy="898064"/>
          </a:xfrm>
        </p:spPr>
        <p:txBody>
          <a:bodyPr/>
          <a:lstStyle/>
          <a:p>
            <a:r>
              <a:rPr lang="en-US" dirty="0"/>
              <a:t>Disappointing </a:t>
            </a:r>
            <a:r>
              <a:rPr lang="en-US" dirty="0" smtClean="0"/>
              <a:t>5 GHz Landscape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86" y="1955791"/>
            <a:ext cx="7719514" cy="406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&quot;No&quot; Symbol 4"/>
          <p:cNvSpPr/>
          <p:nvPr/>
        </p:nvSpPr>
        <p:spPr>
          <a:xfrm>
            <a:off x="3307829" y="4004144"/>
            <a:ext cx="685622" cy="685800"/>
          </a:xfrm>
          <a:prstGeom prst="noSmoking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450"/>
              </a:spcBef>
            </a:pPr>
            <a:endParaRPr lang="en-US" sz="1500" b="1" dirty="0" err="1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0085" y="3850755"/>
            <a:ext cx="619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67860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Terahertz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732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IEEE 802 positions for WRC-19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Regulators in developing countries are interested in the IEEE 802 positions, to help them formulate their inputs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Applicable agenda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1.12 ITS harmonization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1.13 IMT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1.14 HAPS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1.15 275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1.16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Issue 9.1.5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Formal “Position Paper”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 to submit as a sector member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21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9"/>
            <a:ext cx="77724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Approve Atlanta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Review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Possible actions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81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Teleconferences</a:t>
            </a:r>
            <a:r>
              <a:rPr lang="en-US" dirty="0"/>
              <a:t>: Thursdays at 2:30pm ET through </a:t>
            </a:r>
            <a:r>
              <a:rPr lang="en-US" dirty="0" smtClean="0"/>
              <a:t>xxx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Teleconference: </a:t>
            </a:r>
            <a:r>
              <a:rPr lang="en-US" b="0" dirty="0" smtClean="0"/>
              <a:t>March 29th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/>
              <a:t>Anti-Trust FAQ - </a:t>
            </a:r>
            <a:r>
              <a:rPr lang="en-US" sz="1800" u="sng" kern="1600" spc="-100" dirty="0">
                <a:hlinkClick r:id="rId3"/>
              </a:rPr>
              <a:t>http://standards.ieee.org/resources/antitrust-guidelines.pdf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/>
              <a:t>Ethics - </a:t>
            </a:r>
            <a:r>
              <a:rPr lang="en-US" sz="1800" u="sng" kern="1600" spc="-100" dirty="0">
                <a:hlinkClick r:id="rId4"/>
              </a:rPr>
              <a:t>http://www.ieee.org/portal/cms_docs/about/CoE_poster.pdf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/>
              <a:t>IEEE 802 WG Policies and Procedures - </a:t>
            </a:r>
            <a:r>
              <a:rPr lang="en-US" sz="1800" u="sng" kern="1600" spc="-100" dirty="0">
                <a:hlinkClick r:id="rId5"/>
              </a:rPr>
              <a:t>http://www.ieee802.org/devdocs.shtml</a:t>
            </a:r>
            <a:r>
              <a:rPr lang="en-US" sz="1800" u="sng" kern="1600" spc="-100" dirty="0"/>
              <a:t> </a:t>
            </a:r>
            <a:endParaRPr lang="en-US" sz="1800" b="1" spc="-100" dirty="0"/>
          </a:p>
          <a:p>
            <a:pPr eaLnBrk="1" hangingPunct="1">
              <a:defRPr/>
            </a:pPr>
            <a:r>
              <a:rPr lang="en-US" sz="2000" dirty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/>
              <a:t>Vice-chair is Jay Holcomb (</a:t>
            </a:r>
            <a:r>
              <a:rPr lang="en-US" sz="1800" dirty="0" err="1"/>
              <a:t>Itron</a:t>
            </a:r>
            <a:r>
              <a:rPr lang="en-US" sz="1800" dirty="0"/>
              <a:t>) and Acting Chair for this meeting</a:t>
            </a:r>
          </a:p>
          <a:p>
            <a:pPr lvl="1" eaLnBrk="1" hangingPunct="1">
              <a:defRPr/>
            </a:pPr>
            <a:r>
              <a:rPr lang="en-US" sz="1800" dirty="0"/>
              <a:t>Secretary: Allan Zhu (Huawei)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Rich Kennedy, HP Enterprise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85800"/>
            <a:ext cx="8458200" cy="533400"/>
          </a:xfrm>
        </p:spPr>
        <p:txBody>
          <a:bodyPr lIns="91440" tIns="45720" rIns="91440" bIns="45720"/>
          <a:lstStyle/>
          <a:p>
            <a:r>
              <a:rPr lang="en-US" sz="2800" u="sng" dirty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lvl="0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interpretation, validity, or essentiality of patents/patent claims.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specific license rates, terms, or conditions.</a:t>
            </a:r>
          </a:p>
          <a:p>
            <a:pPr lvl="2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3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GB" altLang="en-US" sz="16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Technical considerations remain primary focus</a:t>
            </a:r>
            <a:endParaRPr lang="en-US" altLang="en-US" sz="1600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or engage in the fixing of product prices, allocation of customers, or division of sales markets.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discuss the status or substance of ongoing or threatened litigation.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Don’t be silent if inappropriate topics are discussed … do formally object.</a:t>
            </a: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05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---------------------------------------------------------------   </a:t>
            </a:r>
            <a:endParaRPr lang="en-US" altLang="en-US" sz="14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lvl="0" algn="ctr" eaLnBrk="1" hangingPunct="1">
              <a:lnSpc>
                <a:spcPct val="80000"/>
              </a:lnSpc>
            </a:pP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See </a:t>
            </a:r>
            <a:r>
              <a:rPr lang="en-US" altLang="en-US" sz="1400" b="1" i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IEEE-SA Standards Board Operations Manual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, clause 5.3.10 and </a:t>
            </a:r>
            <a:r>
              <a:rPr lang="en-GB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for more details.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54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Approve the </a:t>
            </a:r>
            <a:r>
              <a:rPr lang="en-US" altLang="en-US" dirty="0" smtClean="0"/>
              <a:t>Atlanta Minutes</a:t>
            </a:r>
            <a:endParaRPr lang="en-US" alt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en-US" u="sng" dirty="0"/>
              <a:t>Motion:</a:t>
            </a:r>
            <a:r>
              <a:rPr lang="en-US" altLang="en-US" dirty="0"/>
              <a:t> To approve the minutes from the IEEE 802.18 meeting at the </a:t>
            </a:r>
            <a:r>
              <a:rPr lang="en-US" altLang="en-US" dirty="0" smtClean="0"/>
              <a:t>Atlanta Wireless Interim in </a:t>
            </a:r>
            <a:r>
              <a:rPr lang="en-US" altLang="en-US" dirty="0"/>
              <a:t>document </a:t>
            </a:r>
            <a:r>
              <a:rPr lang="en-US" altLang="en-US" dirty="0" smtClean="0"/>
              <a:t>18-17/0042r0.</a:t>
            </a:r>
          </a:p>
          <a:p>
            <a:pPr lvl="1"/>
            <a:r>
              <a:rPr lang="en-US" altLang="en-US" sz="2400" b="1" dirty="0" smtClean="0"/>
              <a:t>Posted: </a:t>
            </a:r>
            <a:r>
              <a:rPr lang="en-US" sz="2400" dirty="0"/>
              <a:t>10-Mar-2017 12:03:13 ET</a:t>
            </a:r>
            <a:endParaRPr lang="en-US" altLang="en-US" sz="2400" b="1" dirty="0" smtClean="0"/>
          </a:p>
          <a:p>
            <a:pPr lvl="1"/>
            <a:endParaRPr lang="en-US" altLang="en-US" sz="2400" b="1" dirty="0"/>
          </a:p>
          <a:p>
            <a:pPr lvl="1"/>
            <a:r>
              <a:rPr lang="en-US" altLang="en-US" sz="2400" b="1" dirty="0"/>
              <a:t>Moved by:  	</a:t>
            </a:r>
          </a:p>
          <a:p>
            <a:pPr lvl="1"/>
            <a:r>
              <a:rPr lang="en-US" altLang="en-US" sz="2400" b="1" dirty="0"/>
              <a:t>Seconded by:  </a:t>
            </a:r>
          </a:p>
          <a:p>
            <a:pPr lvl="1"/>
            <a:r>
              <a:rPr lang="en-US" altLang="en-US" sz="2400" b="1" dirty="0"/>
              <a:t>Discussion?</a:t>
            </a:r>
          </a:p>
          <a:p>
            <a:pPr lvl="1"/>
            <a:r>
              <a:rPr lang="en-US" altLang="en-US" sz="2400" b="1" dirty="0"/>
              <a:t>Vote: Unanimous consent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0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743200"/>
          </a:xfrm>
        </p:spPr>
        <p:txBody>
          <a:bodyPr/>
          <a:lstStyle/>
          <a:p>
            <a:r>
              <a:rPr lang="en-US" altLang="en-US" sz="2000" dirty="0" smtClean="0"/>
              <a:t>FCC</a:t>
            </a:r>
          </a:p>
          <a:p>
            <a:r>
              <a:rPr lang="en-US" altLang="en-US" sz="2000" dirty="0" smtClean="0"/>
              <a:t>EU</a:t>
            </a:r>
          </a:p>
          <a:p>
            <a:r>
              <a:rPr lang="en-US" altLang="en-US" sz="2000" dirty="0" smtClean="0"/>
              <a:t>Other Regulatory</a:t>
            </a:r>
          </a:p>
          <a:p>
            <a:r>
              <a:rPr lang="en-US" altLang="en-US" sz="2000" dirty="0" smtClean="0"/>
              <a:t>ITU-R Liaisons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</a:t>
            </a:r>
            <a:r>
              <a:rPr lang="en-US" altLang="en-US" dirty="0"/>
              <a:t>Updates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Amtrak </a:t>
            </a:r>
            <a:r>
              <a:rPr lang="en-US" altLang="en-US" dirty="0"/>
              <a:t>waiver request (IEEE 802 filed comments</a:t>
            </a:r>
            <a:r>
              <a:rPr lang="en-US" alt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High power for trackside networks in the Northeast corridor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DSRC testing still in phase </a:t>
            </a:r>
            <a:r>
              <a:rPr lang="en-US" altLang="en-US" dirty="0" smtClean="0"/>
              <a:t>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Now 2 months behind schedule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5350-5470 MHz band closed to unlicensed </a:t>
            </a:r>
            <a:r>
              <a:rPr lang="en-US" altLang="en-US" dirty="0" smtClean="0"/>
              <a:t>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Final blow to contiguous 5 GHz band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TVWS resurgence following close of Incentive Auction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6652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A9230BD-457E-424A-811D-1AACE35807B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6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EU </a:t>
            </a:r>
            <a:r>
              <a:rPr lang="en-US" altLang="en-US" dirty="0"/>
              <a:t>Updates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ECC approves WGFM sharing study in 5925-6425 MHz </a:t>
            </a:r>
            <a:r>
              <a:rPr lang="en-US" altLang="en-US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Will be done in SE24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BRAN looking to do Technical Report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Ofcom 5725-5850 MHz band </a:t>
            </a:r>
            <a:r>
              <a:rPr lang="en-US" altLang="en-US" dirty="0" smtClean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See Action Items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EU </a:t>
            </a:r>
            <a:r>
              <a:rPr lang="en-US" altLang="en-US" dirty="0"/>
              <a:t>Radio Equipment Directive </a:t>
            </a:r>
            <a:r>
              <a:rPr lang="en-US" altLang="en-US" dirty="0" smtClean="0"/>
              <a:t>&amp; </a:t>
            </a:r>
            <a:r>
              <a:rPr lang="en-US" altLang="en-US" dirty="0"/>
              <a:t>standards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CPG </a:t>
            </a:r>
            <a:r>
              <a:rPr lang="en-US" altLang="en-US" dirty="0"/>
              <a:t>PT-D working towards WRC-19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EUMETNET request to close 5600-5650 </a:t>
            </a:r>
            <a:r>
              <a:rPr lang="en-US" altLang="en-US" dirty="0" smtClean="0"/>
              <a:t>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 DFS or technology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Enforcement issue should not harm users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6652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A9230BD-457E-424A-811D-1AACE35807B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71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 Radio Equipment Directive (RED)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transition has already started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RED in </a:t>
            </a:r>
            <a:r>
              <a:rPr lang="en-US" sz="1600" b="1" dirty="0"/>
              <a:t>THE LAW </a:t>
            </a:r>
            <a:r>
              <a:rPr lang="en-US" sz="1600" dirty="0"/>
              <a:t>as of June 13,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R&amp;TTE expires June 12,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After June 2017, all devices must meet the RED requirements, i.e. R&amp;TTE certifications during the transition must be re-certified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the deadline, ALL equipment to be placed on the EU market must meet the RED provisions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EN 300 328 published in the </a:t>
            </a:r>
            <a:r>
              <a:rPr lang="en-US" sz="2000" dirty="0" smtClean="0">
                <a:solidFill>
                  <a:srgbClr val="FF0000"/>
                </a:solidFill>
              </a:rPr>
              <a:t>OJEU!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appears that EN 301 893 will not be not published in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EC has </a:t>
            </a:r>
            <a:r>
              <a:rPr lang="en-US" sz="1600" b="1" i="1" u="sng" dirty="0" smtClean="0">
                <a:solidFill>
                  <a:srgbClr val="FF0000"/>
                </a:solidFill>
              </a:rPr>
              <a:t>NOT</a:t>
            </a:r>
            <a:r>
              <a:rPr lang="en-US" sz="1600" dirty="0" smtClean="0"/>
              <a:t> approved </a:t>
            </a:r>
            <a:r>
              <a:rPr lang="en-US" sz="1600" dirty="0"/>
              <a:t>use of v1.8.1 with note that v2.0.7 Receiver Requirements must also be met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Passed ENAP; official publication date in August 19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but could happen sooner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702A296-7DC2-4C91-AC22-EA9F80E89DF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4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30623</TotalTime>
  <Words>1401</Words>
  <Application>Microsoft Office PowerPoint</Application>
  <PresentationFormat>On-screen Show (4:3)</PresentationFormat>
  <Paragraphs>225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Office Theme</vt:lpstr>
      <vt:lpstr>Document</vt:lpstr>
      <vt:lpstr>IEEE 802.18 RR-TAG Vancouver Meeting DRAFT Agenda</vt:lpstr>
      <vt:lpstr>Agenda</vt:lpstr>
      <vt:lpstr>Administrative Items</vt:lpstr>
      <vt:lpstr>Other Guidelines for IEEE WG Meetings</vt:lpstr>
      <vt:lpstr>Approve the Atlanta Minutes</vt:lpstr>
      <vt:lpstr>Discussion Items</vt:lpstr>
      <vt:lpstr>FCC Updates</vt:lpstr>
      <vt:lpstr>EU Updates</vt:lpstr>
      <vt:lpstr>EU Radio Equipment Directive (RED)</vt:lpstr>
      <vt:lpstr>Other Regulatory</vt:lpstr>
      <vt:lpstr>ITU-R Liaisons</vt:lpstr>
      <vt:lpstr>ITU-R Liaisons [2]</vt:lpstr>
      <vt:lpstr>Actions Required</vt:lpstr>
      <vt:lpstr>ISED (Canada) Consultation</vt:lpstr>
      <vt:lpstr>Ofcom 5.8 GHz Band Proposal</vt:lpstr>
      <vt:lpstr>Unlicensed Sharing of the 6 GHz Band</vt:lpstr>
      <vt:lpstr>Disappointing 5 GHz Landscape</vt:lpstr>
      <vt:lpstr>Terahertz Responses</vt:lpstr>
      <vt:lpstr>IEEE 802 positions for WRC-19</vt:lpstr>
      <vt:lpstr>Thursday Agenda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187</cp:revision>
  <cp:lastPrinted>1601-01-01T00:00:00Z</cp:lastPrinted>
  <dcterms:created xsi:type="dcterms:W3CDTF">2016-03-03T14:54:45Z</dcterms:created>
  <dcterms:modified xsi:type="dcterms:W3CDTF">2017-03-13T22:21:10Z</dcterms:modified>
</cp:coreProperties>
</file>