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2" r:id="rId2"/>
    <p:sldId id="353" r:id="rId3"/>
    <p:sldId id="354" r:id="rId4"/>
    <p:sldId id="355" r:id="rId5"/>
    <p:sldId id="364" r:id="rId6"/>
    <p:sldId id="288" r:id="rId7"/>
    <p:sldId id="338" r:id="rId8"/>
    <p:sldId id="365" r:id="rId9"/>
    <p:sldId id="347" r:id="rId10"/>
    <p:sldId id="361" r:id="rId11"/>
    <p:sldId id="362" r:id="rId12"/>
    <p:sldId id="363" r:id="rId13"/>
    <p:sldId id="276"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761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198490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600838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802.18-17/0040r0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7/18-17-0039-00-0000-proposed-ieee-802-response-to-canada-ised-consultation.docx" TargetMode="External"/><Relationship Id="rId2" Type="http://schemas.openxmlformats.org/officeDocument/2006/relationships/hyperlink" Target="https://mentor.ieee.org/802.18/dcn/17/18-17-0029-00-0000-ised-consultation-on-5150-5250.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ofcom.org.uk/__data/assets/pdf_file/0032/98159/5p8-Regs.pdf" TargetMode="External"/><Relationship Id="rId2" Type="http://schemas.openxmlformats.org/officeDocument/2006/relationships/hyperlink" Target="https://www.ofcom.org.uk/__data/assets/pdf_file/0037/79777/improving-spectrum-access-consumers-5ghz.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2017-03-09</a:t>
            </a:r>
            <a:endParaRPr lang="en-GB" sz="2000" b="0" dirty="0"/>
          </a:p>
        </p:txBody>
      </p:sp>
      <p:graphicFrame>
        <p:nvGraphicFramePr>
          <p:cNvPr id="3075" name="Object 3"/>
          <p:cNvGraphicFramePr>
            <a:graphicFrameLocks noChangeAspect="1"/>
          </p:cNvGraphicFramePr>
          <p:nvPr>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4142" name="Document" r:id="rId4" imgW="8253180" imgH="2531134" progId="Word.Document.8">
                  <p:embed/>
                </p:oleObj>
              </mc:Choice>
              <mc:Fallback>
                <p:oleObj name="Document" r:id="rId4" imgW="8253180" imgH="2531134" progId="Word.Document.8">
                  <p:embed/>
                  <p:pic>
                    <p:nvPicPr>
                      <p:cNvPr id="0" name=""/>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4120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a:t>
            </a:r>
            <a:r>
              <a:rPr lang="en-US" altLang="en-US" sz="2000" dirty="0" smtClean="0"/>
              <a:t>(Canada) </a:t>
            </a:r>
            <a:r>
              <a:rPr lang="en-US" altLang="en-US" sz="2000" dirty="0" smtClean="0"/>
              <a:t>Consultation</a:t>
            </a:r>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Tree>
    <p:extLst>
      <p:ext uri="{BB962C8B-B14F-4D97-AF65-F5344CB8AC3E}">
        <p14:creationId xmlns:p14="http://schemas.microsoft.com/office/powerpoint/2010/main" val="2152280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hlinkClick r:id="rId2"/>
              </a:rPr>
              <a:t>https://</a:t>
            </a:r>
            <a:r>
              <a:rPr lang="en-US" sz="2000" dirty="0" smtClean="0">
                <a:hlinkClick r:id="rId2"/>
              </a:rPr>
              <a:t>mentor.ieee.org/802.18/dcn/17/18-17-0029-00-0000-ised-consultation-on-5150-5250.pdf</a:t>
            </a:r>
            <a:endParaRPr lang="en-US" sz="2000" dirty="0" smtClean="0"/>
          </a:p>
          <a:p>
            <a:pPr>
              <a:buFont typeface="Arial" panose="020B0604020202020204" pitchFamily="34" charset="0"/>
              <a:buChar char="•"/>
            </a:pPr>
            <a:r>
              <a:rPr lang="en-US" sz="2000" dirty="0" smtClean="0"/>
              <a:t>Comments due March 22, 2017(?)</a:t>
            </a:r>
          </a:p>
          <a:p>
            <a:pPr>
              <a:buFont typeface="Arial" panose="020B0604020202020204" pitchFamily="34" charset="0"/>
              <a:buChar char="•"/>
            </a:pPr>
            <a:r>
              <a:rPr lang="en-US" sz="2000" dirty="0" smtClean="0"/>
              <a:t>“… </a:t>
            </a:r>
            <a:r>
              <a:rPr lang="en-US" sz="2000" dirty="0"/>
              <a:t>whether to modify the current technical and policy framework for radio local area network (RLAN) devices operating in the 5150-5250 MHz frequency band</a:t>
            </a:r>
            <a:r>
              <a:rPr lang="en-US" sz="2000" dirty="0" smtClean="0"/>
              <a:t>.”</a:t>
            </a:r>
          </a:p>
          <a:p>
            <a:pPr>
              <a:buFont typeface="Arial" panose="020B0604020202020204" pitchFamily="34" charset="0"/>
              <a:buChar char="•"/>
            </a:pPr>
            <a:r>
              <a:rPr lang="en-US" sz="2000" dirty="0" smtClean="0"/>
              <a:t>Draft response assigned to: </a:t>
            </a:r>
            <a:r>
              <a:rPr lang="en-US" sz="2000" dirty="0" smtClean="0"/>
              <a:t>Hassan Y.</a:t>
            </a:r>
          </a:p>
          <a:p>
            <a:pPr>
              <a:buFont typeface="Arial" panose="020B0604020202020204" pitchFamily="34" charset="0"/>
              <a:buChar char="•"/>
            </a:pPr>
            <a:r>
              <a:rPr lang="en-US" sz="2000" dirty="0">
                <a:hlinkClick r:id="rId3"/>
              </a:rPr>
              <a:t>https://</a:t>
            </a:r>
            <a:r>
              <a:rPr lang="en-US" sz="2000" dirty="0" smtClean="0">
                <a:hlinkClick r:id="rId3"/>
              </a:rPr>
              <a:t>mentor.ieee.org/802.18/dcn/17/18-17-0039-00-0000-proposed-ieee-802-response-to-canada-ised-consultation.docx</a:t>
            </a:r>
            <a:r>
              <a:rPr lang="en-US" sz="2000" dirty="0" smtClean="0"/>
              <a:t> </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264527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Questions</a:t>
            </a:r>
            <a:endParaRPr lang="en-US" dirty="0"/>
          </a:p>
        </p:txBody>
      </p:sp>
      <p:sp>
        <p:nvSpPr>
          <p:cNvPr id="3" name="Content Placeholder 2"/>
          <p:cNvSpPr>
            <a:spLocks noGrp="1"/>
          </p:cNvSpPr>
          <p:nvPr>
            <p:ph idx="1"/>
          </p:nvPr>
        </p:nvSpPr>
        <p:spPr>
          <a:xfrm>
            <a:off x="685800" y="1676400"/>
            <a:ext cx="7770813" cy="4418013"/>
          </a:xfrm>
        </p:spPr>
        <p:txBody>
          <a:bodyPr/>
          <a:lstStyle/>
          <a:p>
            <a:pPr marL="0" indent="0"/>
            <a:r>
              <a:rPr lang="en-US" sz="1800" dirty="0"/>
              <a:t>The Department is seeking comments on the following points: </a:t>
            </a:r>
            <a:endParaRPr lang="en-US" sz="1800" dirty="0" smtClean="0"/>
          </a:p>
          <a:p>
            <a:pPr marL="457200" indent="-457200">
              <a:buAutoNum type="alphaUcPeriod"/>
            </a:pPr>
            <a:r>
              <a:rPr lang="en-US" sz="1800" dirty="0" smtClean="0"/>
              <a:t>the </a:t>
            </a:r>
            <a:r>
              <a:rPr lang="en-US" sz="1800" dirty="0"/>
              <a:t>demand for and benefit, if any, of allowing HPODs in the 5150-5250 MHz frequency band </a:t>
            </a:r>
            <a:r>
              <a:rPr lang="en-US" sz="1800" dirty="0" smtClean="0"/>
              <a:t>before </a:t>
            </a:r>
            <a:r>
              <a:rPr lang="en-US" sz="1800" dirty="0"/>
              <a:t>WRC-19</a:t>
            </a:r>
            <a:r>
              <a:rPr lang="en-US" sz="1800" dirty="0" smtClean="0"/>
              <a:t>.</a:t>
            </a:r>
          </a:p>
          <a:p>
            <a:pPr marL="457200" indent="-457200">
              <a:buAutoNum type="alphaUcPeriod"/>
            </a:pPr>
            <a:r>
              <a:rPr lang="en-US" sz="1800" dirty="0" smtClean="0"/>
              <a:t>the </a:t>
            </a:r>
            <a:r>
              <a:rPr lang="en-US" sz="1800" dirty="0"/>
              <a:t>potential impacts on domestic and foreign satellite systems in the 5150-5250 MHz frequency band of authorizing HPODs use prior to WRC-19 on the basis of a maximum </a:t>
            </a:r>
            <a:r>
              <a:rPr lang="en-US" sz="1800" dirty="0" err="1"/>
              <a:t>e.i.r.p</a:t>
            </a:r>
            <a:r>
              <a:rPr lang="en-US" sz="1800" dirty="0"/>
              <a:t>. of 4 W. Requirements for an elevation mask towards satellites and an exclusion zone of 25 km around receiving earth stations to protect all satellite systems would likely also apply</a:t>
            </a:r>
            <a:r>
              <a:rPr lang="en-US" sz="1800" dirty="0" smtClean="0"/>
              <a:t>.</a:t>
            </a:r>
          </a:p>
          <a:p>
            <a:pPr marL="457200" indent="-457200">
              <a:buAutoNum type="alphaUcPeriod"/>
            </a:pPr>
            <a:r>
              <a:rPr lang="en-US" sz="1800" dirty="0"/>
              <a:t>should the Department proceed to authorize HPODs use prior to WRC-19, what regulatory approach would best ensure a balance of timely deployment and the protection of other existing and future services in the 5150-5250 MHz frequency band? Also, indicate any and all considerations that should be given to equipment standards, technical requirements, eligibility criteria and/or conditions of </a:t>
            </a:r>
            <a:r>
              <a:rPr lang="en-US" sz="1800" dirty="0" err="1"/>
              <a:t>licence</a:t>
            </a:r>
            <a:r>
              <a:rPr lang="en-US" sz="1800" dirty="0"/>
              <a:t> depending on the relevant approach.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903833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March 14, 2017 at the Vancouver Plenary</a:t>
            </a:r>
            <a:endParaRPr lang="en-US" b="0" dirty="0" smtClean="0"/>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lvl="1">
              <a:buFont typeface="Arial" panose="020B0604020202020204" pitchFamily="34" charset="0"/>
              <a:buChar char="•"/>
            </a:pPr>
            <a:r>
              <a:rPr lang="en-US" altLang="en-US" dirty="0"/>
              <a:t>Ofcom 5.8 GHz </a:t>
            </a:r>
            <a:r>
              <a:rPr lang="en-US" altLang="en-US" dirty="0" smtClean="0"/>
              <a:t>decision</a:t>
            </a:r>
            <a:endParaRPr lang="en-US" altLang="en-US" dirty="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ISED </a:t>
            </a:r>
            <a:r>
              <a:rPr lang="en-US" altLang="en-US" dirty="0" smtClean="0"/>
              <a:t>(Canada) </a:t>
            </a:r>
            <a:r>
              <a:rPr lang="en-US" altLang="en-US" dirty="0" smtClean="0"/>
              <a:t>consultation</a:t>
            </a:r>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36679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a:p>
            <a:pPr lvl="1" eaLnBrk="1" hangingPunct="1">
              <a:defRPr/>
            </a:pPr>
            <a:r>
              <a:rPr lang="en-US" sz="1800" dirty="0" smtClean="0"/>
              <a:t>Secretary is Allan Zhu (Huawei)</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5812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816354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46877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a:t>
            </a:r>
            <a:r>
              <a:rPr lang="en-US" altLang="en-US" sz="2000" dirty="0" smtClean="0"/>
              <a:t>updates</a:t>
            </a:r>
          </a:p>
          <a:p>
            <a:r>
              <a:rPr lang="en-US" altLang="en-US" sz="2000" dirty="0"/>
              <a:t>Ofcom 5.8 GHz </a:t>
            </a:r>
            <a:r>
              <a:rPr lang="en-US" altLang="en-US" sz="2000" dirty="0" smtClean="0"/>
              <a:t>decision</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828800"/>
            <a:ext cx="7772400" cy="4646613"/>
          </a:xfrm>
        </p:spPr>
        <p:txBody>
          <a:bodyPr/>
          <a:lstStyle/>
          <a:p>
            <a:pPr>
              <a:buFont typeface="Arial" panose="020B0604020202020204" pitchFamily="34" charset="0"/>
              <a:buChar char="•"/>
            </a:pPr>
            <a:r>
              <a:rPr lang="en-US" altLang="en-US" sz="2000" dirty="0" smtClean="0"/>
              <a:t>EN 300 328 (2.4 GHz)</a:t>
            </a:r>
          </a:p>
          <a:p>
            <a:pPr>
              <a:buFont typeface="Arial" panose="020B0604020202020204" pitchFamily="34" charset="0"/>
              <a:buChar char="•"/>
            </a:pPr>
            <a:r>
              <a:rPr lang="en-US" altLang="en-US" sz="2000" dirty="0" smtClean="0"/>
              <a:t>V2.1.1 approved in ENAP; will be published 14-Feb-17</a:t>
            </a:r>
          </a:p>
          <a:p>
            <a:pPr marL="800100" lvl="1" indent="-342900">
              <a:buFont typeface="Arial" panose="020B0604020202020204" pitchFamily="34" charset="0"/>
              <a:buChar char="•"/>
            </a:pPr>
            <a:r>
              <a:rPr lang="en-US" altLang="en-US" sz="1800" dirty="0" smtClean="0"/>
              <a:t>V2.2.1 in process </a:t>
            </a:r>
          </a:p>
          <a:p>
            <a:pPr>
              <a:buFont typeface="Arial" panose="020B0604020202020204" pitchFamily="34" charset="0"/>
              <a:buChar char="•"/>
            </a:pPr>
            <a:r>
              <a:rPr lang="en-US" altLang="en-US" sz="2000" dirty="0" smtClean="0"/>
              <a:t>EN 301 893 (5 GHz)</a:t>
            </a:r>
          </a:p>
          <a:p>
            <a:pPr lvl="1">
              <a:buFont typeface="Arial" panose="020B0604020202020204" pitchFamily="34" charset="0"/>
              <a:buChar char="•"/>
            </a:pPr>
            <a:r>
              <a:rPr lang="en-US" altLang="en-US" sz="1800" dirty="0" smtClean="0"/>
              <a:t>Approved </a:t>
            </a:r>
            <a:r>
              <a:rPr lang="en-US" altLang="en-US" sz="1800" dirty="0" smtClean="0"/>
              <a:t>in BRAN</a:t>
            </a:r>
          </a:p>
          <a:p>
            <a:pPr marL="800100" lvl="1" indent="-342900">
              <a:buFont typeface="Arial" panose="020B0604020202020204" pitchFamily="34" charset="0"/>
              <a:buChar char="•"/>
            </a:pPr>
            <a:r>
              <a:rPr lang="en-US" altLang="en-US" sz="1800" dirty="0" smtClean="0"/>
              <a:t>Completed </a:t>
            </a:r>
            <a:r>
              <a:rPr lang="en-US" altLang="en-US" sz="1800" dirty="0" smtClean="0"/>
              <a:t>Public Enquiry </a:t>
            </a:r>
            <a:r>
              <a:rPr lang="en-US" altLang="en-US" sz="1800" dirty="0" smtClean="0"/>
              <a:t>period with 5 commenting NBs</a:t>
            </a:r>
            <a:endParaRPr lang="en-US" altLang="en-US" sz="1800" dirty="0" smtClean="0"/>
          </a:p>
          <a:p>
            <a:pPr marL="800100" lvl="1" indent="-342900">
              <a:buFont typeface="Arial" panose="020B0604020202020204" pitchFamily="34" charset="0"/>
              <a:buChar char="•"/>
            </a:pPr>
            <a:r>
              <a:rPr lang="en-US" altLang="en-US" sz="1800" dirty="0" smtClean="0"/>
              <a:t>ETSI BRAN #92 (March 6-10)</a:t>
            </a:r>
          </a:p>
          <a:p>
            <a:pPr marL="400050">
              <a:buFont typeface="Arial" panose="020B0604020202020204" pitchFamily="34" charset="0"/>
              <a:buChar char="•"/>
            </a:pPr>
            <a:r>
              <a:rPr lang="en-US" altLang="en-US" sz="2000" dirty="0" smtClean="0"/>
              <a:t>EN 302 567 (60 GHz)</a:t>
            </a:r>
          </a:p>
          <a:p>
            <a:pPr marL="800100" lvl="1">
              <a:buFont typeface="Arial" panose="020B0604020202020204" pitchFamily="34" charset="0"/>
              <a:buChar char="•"/>
            </a:pPr>
            <a:r>
              <a:rPr lang="en-US" altLang="en-US" sz="1800" dirty="0" smtClean="0"/>
              <a:t>Ready was approved by BRAN at December meeting (BRAN#91)</a:t>
            </a:r>
          </a:p>
          <a:p>
            <a:pPr>
              <a:buFont typeface="Arial" panose="020B0604020202020204" pitchFamily="34" charset="0"/>
              <a:buChar char="•"/>
            </a:pPr>
            <a:r>
              <a:rPr lang="en-US" altLang="en-US" sz="2000" dirty="0"/>
              <a:t>EN 301 598 (TVWS) </a:t>
            </a:r>
          </a:p>
          <a:p>
            <a:pPr lvl="1">
              <a:buFont typeface="Arial" panose="020B0604020202020204" pitchFamily="34" charset="0"/>
              <a:buChar char="•"/>
            </a:pPr>
            <a:r>
              <a:rPr lang="en-US" altLang="en-US" sz="1800" dirty="0"/>
              <a:t>Completed RED changes; </a:t>
            </a:r>
            <a:r>
              <a:rPr lang="en-US" altLang="en-US" sz="1800" dirty="0" smtClean="0"/>
              <a:t>was approved </a:t>
            </a:r>
            <a:r>
              <a:rPr lang="en-US" altLang="en-US" sz="1800" dirty="0"/>
              <a:t>in December BRAN meeting</a:t>
            </a:r>
          </a:p>
          <a:p>
            <a:pPr marL="400050">
              <a:buFont typeface="Arial" panose="020B0604020202020204" pitchFamily="34" charset="0"/>
              <a:buChar char="•"/>
            </a:pP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March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Ofcom 5.8 GHz Decision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May </a:t>
            </a:r>
            <a:r>
              <a:rPr lang="en-US" dirty="0"/>
              <a:t>2016 consultation: </a:t>
            </a:r>
            <a:r>
              <a:rPr lang="en-US" dirty="0">
                <a:hlinkClick r:id="rId2"/>
              </a:rPr>
              <a:t>https://www.ofcom.org.uk/__</a:t>
            </a:r>
            <a:r>
              <a:rPr lang="en-US" dirty="0" smtClean="0">
                <a:hlinkClick r:id="rId2"/>
              </a:rPr>
              <a:t>data/assets/pdf_file/0037/79777/improving-spectrum-access-consumers-5ghz.pdf</a:t>
            </a:r>
            <a:r>
              <a:rPr lang="en-US" dirty="0" smtClean="0"/>
              <a:t> </a:t>
            </a:r>
            <a:endParaRPr lang="en-US" dirty="0"/>
          </a:p>
          <a:p>
            <a:pPr>
              <a:buFont typeface="Arial" panose="020B0604020202020204" pitchFamily="34" charset="0"/>
              <a:buChar char="•"/>
            </a:pPr>
            <a:r>
              <a:rPr lang="en-US" dirty="0" smtClean="0"/>
              <a:t>Statement</a:t>
            </a:r>
            <a:r>
              <a:rPr lang="en-US" dirty="0"/>
              <a:t>: </a:t>
            </a:r>
            <a:r>
              <a:rPr lang="en-US" dirty="0">
                <a:hlinkClick r:id="rId3"/>
              </a:rPr>
              <a:t>https://www.ofcom.org.uk/__</a:t>
            </a:r>
            <a:r>
              <a:rPr lang="en-US" dirty="0" smtClean="0">
                <a:hlinkClick r:id="rId3"/>
              </a:rPr>
              <a:t>data/assets/pdf_file/0032/98159/5p8-Regs.pdf</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916095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Regulators in developing countries are interested in the IEEE 802 positions, to help them formulate their inputs</a:t>
            </a:r>
          </a:p>
          <a:p>
            <a:pPr>
              <a:buFont typeface="Arial" panose="020B0604020202020204" pitchFamily="34" charset="0"/>
              <a:buChar char="•"/>
            </a:pPr>
            <a:r>
              <a:rPr lang="en-US" dirty="0" smtClean="0"/>
              <a:t>Applicable agenda items</a:t>
            </a:r>
          </a:p>
          <a:p>
            <a:pPr lvl="1">
              <a:buFont typeface="Arial" panose="020B0604020202020204" pitchFamily="34" charset="0"/>
              <a:buChar char="•"/>
            </a:pPr>
            <a:r>
              <a:rPr lang="en-US" dirty="0" smtClean="0"/>
              <a:t>1.12 ITS – assigned to: </a:t>
            </a:r>
          </a:p>
          <a:p>
            <a:pPr lvl="1">
              <a:buFont typeface="Arial" panose="020B0604020202020204" pitchFamily="34" charset="0"/>
              <a:buChar char="•"/>
            </a:pPr>
            <a:r>
              <a:rPr lang="en-US" dirty="0" smtClean="0"/>
              <a:t>1.13 IMT </a:t>
            </a:r>
            <a:r>
              <a:rPr lang="en-US" dirty="0"/>
              <a:t>– assigned to</a:t>
            </a:r>
            <a:r>
              <a:rPr lang="en-US" dirty="0" smtClean="0"/>
              <a:t>: </a:t>
            </a:r>
          </a:p>
          <a:p>
            <a:pPr lvl="1">
              <a:buFont typeface="Arial" panose="020B0604020202020204" pitchFamily="34" charset="0"/>
              <a:buChar char="•"/>
            </a:pPr>
            <a:r>
              <a:rPr lang="en-US" dirty="0" smtClean="0"/>
              <a:t>1.14 </a:t>
            </a:r>
            <a:r>
              <a:rPr lang="en-US" dirty="0"/>
              <a:t>HAPS – assigned to</a:t>
            </a:r>
            <a:r>
              <a:rPr lang="en-US" dirty="0" smtClean="0"/>
              <a:t>: </a:t>
            </a:r>
          </a:p>
          <a:p>
            <a:pPr lvl="1">
              <a:buFont typeface="Arial" panose="020B0604020202020204" pitchFamily="34" charset="0"/>
              <a:buChar char="•"/>
            </a:pPr>
            <a:r>
              <a:rPr lang="en-US" dirty="0" smtClean="0"/>
              <a:t>1.15 275 </a:t>
            </a:r>
            <a:r>
              <a:rPr lang="en-US" dirty="0"/>
              <a:t>GHz – assigned to</a:t>
            </a:r>
            <a:r>
              <a:rPr lang="en-US" dirty="0" smtClean="0"/>
              <a:t>: Thomas</a:t>
            </a:r>
          </a:p>
          <a:p>
            <a:pPr lvl="1">
              <a:buFont typeface="Arial" panose="020B0604020202020204" pitchFamily="34" charset="0"/>
              <a:buChar char="•"/>
            </a:pPr>
            <a:r>
              <a:rPr lang="en-US" dirty="0" smtClean="0"/>
              <a:t>1.16 5 </a:t>
            </a:r>
            <a:r>
              <a:rPr lang="en-US" dirty="0"/>
              <a:t>GHz – assigned to</a:t>
            </a:r>
            <a:r>
              <a:rPr lang="en-US" dirty="0" smtClean="0"/>
              <a:t>: </a:t>
            </a:r>
          </a:p>
          <a:p>
            <a:pPr lvl="1">
              <a:buFont typeface="Arial" panose="020B0604020202020204" pitchFamily="34" charset="0"/>
              <a:buChar char="•"/>
            </a:pPr>
            <a:r>
              <a:rPr lang="en-US" dirty="0" smtClean="0"/>
              <a:t>Issue </a:t>
            </a:r>
            <a:r>
              <a:rPr lang="en-US" dirty="0"/>
              <a:t>9.1.5 – assigned to</a:t>
            </a:r>
            <a:r>
              <a:rPr lang="en-US" dirty="0" smtClean="0"/>
              <a:t>: </a:t>
            </a:r>
          </a:p>
          <a:p>
            <a:pPr>
              <a:buFont typeface="Arial" panose="020B0604020202020204" pitchFamily="34" charset="0"/>
              <a:buChar char="•"/>
            </a:pPr>
            <a:r>
              <a:rPr lang="en-US" dirty="0" smtClean="0"/>
              <a:t>Formal “Position Paper”</a:t>
            </a:r>
          </a:p>
          <a:p>
            <a:pPr>
              <a:buFont typeface="Arial" panose="020B0604020202020204" pitchFamily="34" charset="0"/>
              <a:buChar char="•"/>
            </a:pPr>
            <a:r>
              <a:rPr lang="en-US" dirty="0" smtClean="0"/>
              <a:t>Do we want to submit as a sector member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23521315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41088</TotalTime>
  <Words>887</Words>
  <Application>Microsoft Office PowerPoint</Application>
  <PresentationFormat>On-screen Show (4:3)</PresentationFormat>
  <Paragraphs>141</Paragraphs>
  <Slides>13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Participation in IEEE 802 Meetings</vt:lpstr>
      <vt:lpstr>Discussion Items</vt:lpstr>
      <vt:lpstr>ETSI Updates</vt:lpstr>
      <vt:lpstr>Ofcom 5.8 GHz Decision</vt:lpstr>
      <vt:lpstr>IEEE 802 positions for WRC-19</vt:lpstr>
      <vt:lpstr>Actions Required</vt:lpstr>
      <vt:lpstr>ISED (Canada) Consultation</vt:lpstr>
      <vt:lpstr>ISED Questions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218</cp:revision>
  <cp:lastPrinted>1601-01-01T00:00:00Z</cp:lastPrinted>
  <dcterms:created xsi:type="dcterms:W3CDTF">2016-03-03T14:54:45Z</dcterms:created>
  <dcterms:modified xsi:type="dcterms:W3CDTF">2017-03-09T14:28:40Z</dcterms:modified>
</cp:coreProperties>
</file>