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52" r:id="rId2"/>
    <p:sldId id="353" r:id="rId3"/>
    <p:sldId id="354" r:id="rId4"/>
    <p:sldId id="355" r:id="rId5"/>
    <p:sldId id="364" r:id="rId6"/>
    <p:sldId id="288" r:id="rId7"/>
    <p:sldId id="338" r:id="rId8"/>
    <p:sldId id="339" r:id="rId9"/>
    <p:sldId id="358" r:id="rId10"/>
    <p:sldId id="359" r:id="rId11"/>
    <p:sldId id="347" r:id="rId12"/>
    <p:sldId id="361" r:id="rId13"/>
    <p:sldId id="360" r:id="rId14"/>
    <p:sldId id="365" r:id="rId15"/>
    <p:sldId id="362" r:id="rId16"/>
    <p:sldId id="363" r:id="rId17"/>
    <p:sldId id="27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4" d="100"/>
          <a:sy n="104"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61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198490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60083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802.18-17/0034r1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032-00-0000-commerce-department-iot-green-pap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7/18-17-0035-00-0000-amtrak-waiver-request-response.docx" TargetMode="External"/><Relationship Id="rId2" Type="http://schemas.openxmlformats.org/officeDocument/2006/relationships/hyperlink" Target="https://mentor.ieee.org/802.18/dcn/17/18-17-0031-00-0000-amtrak-waiver-request-p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7/18-17-0029-00-0000-ised-consultation-on-5150-525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afercar.gov/v2v/pdf/V2V%20NPRM_Web_Version.pdf" TargetMode="External"/><Relationship Id="rId2" Type="http://schemas.openxmlformats.org/officeDocument/2006/relationships/hyperlink" Target="https://mentor.ieee.org/802.18/dcn/16/18-16-0097-00-0000-nhsta-v2v-nprm-toc.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2017-02-16</a:t>
            </a:r>
            <a:endParaRPr lang="en-GB" sz="2000" b="0" dirty="0"/>
          </a:p>
        </p:txBody>
      </p:sp>
      <p:graphicFrame>
        <p:nvGraphicFramePr>
          <p:cNvPr id="3075" name="Object 3"/>
          <p:cNvGraphicFramePr>
            <a:graphicFrameLocks noChangeAspect="1"/>
          </p:cNvGraphicFramePr>
          <p:nvPr>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4137"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412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Commerce Dept. </a:t>
            </a:r>
            <a:r>
              <a:rPr lang="en-US" altLang="en-US" dirty="0" err="1"/>
              <a:t>IoT</a:t>
            </a:r>
            <a:r>
              <a:rPr lang="en-US" altLang="en-US" dirty="0"/>
              <a:t> Green </a:t>
            </a:r>
            <a:r>
              <a:rPr lang="en-US" altLang="en-US" dirty="0" smtClean="0"/>
              <a:t>Paper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a:t>
            </a:r>
            <a:r>
              <a:rPr lang="en-US" dirty="0" smtClean="0">
                <a:hlinkClick r:id="rId2"/>
              </a:rPr>
              <a:t>mentor.ieee.org/802.18/dcn/17/18-17-0032-00-0000-commerce-department-iot-green-paper.pdf</a:t>
            </a:r>
            <a:r>
              <a:rPr lang="en-US" dirty="0" smtClean="0"/>
              <a:t> </a:t>
            </a:r>
          </a:p>
          <a:p>
            <a:pPr>
              <a:buFont typeface="Arial" panose="020B0604020202020204" pitchFamily="34" charset="0"/>
              <a:buChar char="•"/>
            </a:pPr>
            <a:r>
              <a:rPr lang="en-US" dirty="0" smtClean="0"/>
              <a:t>Comments due February 27, 2017</a:t>
            </a:r>
          </a:p>
          <a:p>
            <a:pPr>
              <a:buFont typeface="Arial" panose="020B0604020202020204" pitchFamily="34" charset="0"/>
              <a:buChar char="•"/>
            </a:pPr>
            <a:r>
              <a:rPr lang="en-US" dirty="0"/>
              <a:t>FOSTERING THE ADVANCEMENT OF THE INTERNET OF THINGS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57051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a:t>
            </a:r>
            <a:r>
              <a:rPr lang="en-US" dirty="0" smtClean="0"/>
              <a:t>ITS – assigned to: </a:t>
            </a:r>
            <a:endParaRPr lang="en-US" dirty="0" smtClean="0"/>
          </a:p>
          <a:p>
            <a:pPr lvl="1">
              <a:buFont typeface="Arial" panose="020B0604020202020204" pitchFamily="34" charset="0"/>
              <a:buChar char="•"/>
            </a:pPr>
            <a:r>
              <a:rPr lang="en-US" dirty="0" smtClean="0"/>
              <a:t>1.13 IMT </a:t>
            </a:r>
            <a:r>
              <a:rPr lang="en-US" dirty="0"/>
              <a:t>– assigned to</a:t>
            </a:r>
            <a:r>
              <a:rPr lang="en-US" dirty="0" smtClean="0"/>
              <a:t>: </a:t>
            </a:r>
            <a:endParaRPr lang="en-US" dirty="0" smtClean="0"/>
          </a:p>
          <a:p>
            <a:pPr lvl="1">
              <a:buFont typeface="Arial" panose="020B0604020202020204" pitchFamily="34" charset="0"/>
              <a:buChar char="•"/>
            </a:pPr>
            <a:r>
              <a:rPr lang="en-US" dirty="0" smtClean="0"/>
              <a:t>1.14 </a:t>
            </a:r>
            <a:r>
              <a:rPr lang="en-US" dirty="0"/>
              <a:t>HAPS – assigned to</a:t>
            </a:r>
            <a:r>
              <a:rPr lang="en-US" dirty="0" smtClean="0"/>
              <a:t>: </a:t>
            </a:r>
            <a:endParaRPr lang="en-US" dirty="0" smtClean="0"/>
          </a:p>
          <a:p>
            <a:pPr lvl="1">
              <a:buFont typeface="Arial" panose="020B0604020202020204" pitchFamily="34" charset="0"/>
              <a:buChar char="•"/>
            </a:pPr>
            <a:r>
              <a:rPr lang="en-US" dirty="0" smtClean="0"/>
              <a:t>1.15 275 </a:t>
            </a:r>
            <a:r>
              <a:rPr lang="en-US" dirty="0"/>
              <a:t>GHz – assigned to</a:t>
            </a:r>
            <a:r>
              <a:rPr lang="en-US" dirty="0" smtClean="0"/>
              <a:t>: Thomas</a:t>
            </a:r>
            <a:endParaRPr lang="en-US" dirty="0" smtClean="0"/>
          </a:p>
          <a:p>
            <a:pPr lvl="1">
              <a:buFont typeface="Arial" panose="020B0604020202020204" pitchFamily="34" charset="0"/>
              <a:buChar char="•"/>
            </a:pPr>
            <a:r>
              <a:rPr lang="en-US" dirty="0" smtClean="0"/>
              <a:t>1.16 5 </a:t>
            </a:r>
            <a:r>
              <a:rPr lang="en-US" dirty="0"/>
              <a:t>GHz – assigned to</a:t>
            </a:r>
            <a:r>
              <a:rPr lang="en-US" dirty="0" smtClean="0"/>
              <a:t>: </a:t>
            </a:r>
            <a:endParaRPr lang="en-US" dirty="0" smtClean="0"/>
          </a:p>
          <a:p>
            <a:pPr lvl="1">
              <a:buFont typeface="Arial" panose="020B0604020202020204" pitchFamily="34" charset="0"/>
              <a:buChar char="•"/>
            </a:pPr>
            <a:r>
              <a:rPr lang="en-US" dirty="0" smtClean="0"/>
              <a:t>Issue </a:t>
            </a:r>
            <a:r>
              <a:rPr lang="en-US" dirty="0"/>
              <a:t>9.1.5 – assigned to</a:t>
            </a:r>
            <a:r>
              <a:rPr lang="en-US" dirty="0" smtClean="0"/>
              <a:t>: </a:t>
            </a:r>
            <a:endParaRPr lang="en-US" dirty="0" smtClean="0"/>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Amtrak Waiver Request</a:t>
            </a:r>
          </a:p>
          <a:p>
            <a:r>
              <a:rPr lang="en-US" altLang="en-US" sz="2000" dirty="0" smtClean="0"/>
              <a:t>ISED </a:t>
            </a:r>
            <a:r>
              <a:rPr lang="en-US" altLang="en-US" sz="2000" dirty="0" smtClean="0"/>
              <a:t>(Canada) Consultation</a:t>
            </a:r>
            <a:endParaRPr lang="en-US" altLang="en-US" sz="2000" dirty="0"/>
          </a:p>
        </p:txBody>
      </p:sp>
      <p:sp>
        <p:nvSpPr>
          <p:cNvPr id="4" name="Date Placeholder 3"/>
          <p:cNvSpPr>
            <a:spLocks noGrp="1"/>
          </p:cNvSpPr>
          <p:nvPr>
            <p:ph type="dt" sz="quarter" idx="10"/>
          </p:nvPr>
        </p:nvSpPr>
        <p:spPr/>
        <p:txBody>
          <a:bodyPr/>
          <a:lstStyle/>
          <a:p>
            <a:pPr>
              <a:defRPr/>
            </a:pPr>
            <a:r>
              <a:rPr lang="en-US" smtClean="0"/>
              <a:t>February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12</a:t>
            </a:fld>
            <a:endParaRPr lang="en-GB"/>
          </a:p>
        </p:txBody>
      </p:sp>
    </p:spTree>
    <p:extLst>
      <p:ext uri="{BB962C8B-B14F-4D97-AF65-F5344CB8AC3E}">
        <p14:creationId xmlns:p14="http://schemas.microsoft.com/office/powerpoint/2010/main" val="2152280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Amtrak Waiver Request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hlinkClick r:id="rId2"/>
              </a:rPr>
              <a:t>https://</a:t>
            </a:r>
            <a:r>
              <a:rPr lang="en-US" sz="2000" dirty="0" smtClean="0">
                <a:hlinkClick r:id="rId2"/>
              </a:rPr>
              <a:t>mentor.ieee.org/802.18/dcn/17/18-17-0031-00-0000-amtrak-waiver-request-pn.pdf</a:t>
            </a:r>
            <a:endParaRPr lang="en-US" sz="2000" dirty="0" smtClean="0"/>
          </a:p>
          <a:p>
            <a:pPr>
              <a:buFont typeface="Arial" panose="020B0604020202020204" pitchFamily="34" charset="0"/>
              <a:buChar char="•"/>
            </a:pPr>
            <a:r>
              <a:rPr lang="en-US" sz="2000" dirty="0" smtClean="0"/>
              <a:t>Comments due February 27, 2017</a:t>
            </a:r>
          </a:p>
          <a:p>
            <a:pPr>
              <a:buFont typeface="Arial" panose="020B0604020202020204" pitchFamily="34" charset="0"/>
              <a:buChar char="•"/>
            </a:pPr>
            <a:r>
              <a:rPr lang="en-US" sz="2000" dirty="0"/>
              <a:t>“…waiver of Sections 15.407 (a)(1)(iii) an 15.407(a)(3) of the Commission’s rules to allow Amtrak’s trackside network (TSN) in the Northeast Corridor (NEC) to operate under the specifications that apply to fixed point-to-point operation in the 5.15-5.25 GHz (U-NII-1) and 5.75-5.825 GHz (U-NII- 3) </a:t>
            </a:r>
            <a:r>
              <a:rPr lang="en-US" sz="2000" dirty="0" smtClean="0"/>
              <a:t>bands</a:t>
            </a:r>
            <a:r>
              <a:rPr lang="en-US" sz="2000" dirty="0" smtClean="0"/>
              <a:t>”</a:t>
            </a:r>
          </a:p>
          <a:p>
            <a:pPr>
              <a:buFont typeface="Arial" panose="020B0604020202020204" pitchFamily="34" charset="0"/>
              <a:buChar char="•"/>
            </a:pPr>
            <a:r>
              <a:rPr lang="en-US" sz="2000" dirty="0"/>
              <a:t>Draft: </a:t>
            </a:r>
            <a:r>
              <a:rPr lang="en-US" sz="2000" dirty="0">
                <a:hlinkClick r:id="rId3"/>
              </a:rPr>
              <a:t>https://</a:t>
            </a:r>
            <a:r>
              <a:rPr lang="en-US" sz="2000" dirty="0" smtClean="0">
                <a:hlinkClick r:id="rId3"/>
              </a:rPr>
              <a:t>mentor.ieee.org/802.18/dcn/17/18-17-0035-00-0000-amtrak-waiver-request-response.docx</a:t>
            </a:r>
            <a:r>
              <a:rPr lang="en-US" sz="2000" dirty="0" smtClean="0"/>
              <a:t>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15845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Approve document “18-17-01-0000_amtrak_waiver_letter”, with editorial privileges as our input to FCC DA-17-109, and send to the EC for approval and submittal.</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Moved by: John N.</a:t>
            </a:r>
          </a:p>
          <a:p>
            <a:pPr>
              <a:buFont typeface="Arial" panose="020B0604020202020204" pitchFamily="34" charset="0"/>
              <a:buChar char="•"/>
            </a:pPr>
            <a:r>
              <a:rPr lang="en-US" sz="2000" dirty="0" smtClean="0"/>
              <a:t>Seconded by: Jay H.</a:t>
            </a:r>
          </a:p>
          <a:p>
            <a:pPr>
              <a:buFont typeface="Arial" panose="020B0604020202020204" pitchFamily="34" charset="0"/>
              <a:buChar char="•"/>
            </a:pPr>
            <a:r>
              <a:rPr lang="en-US" sz="2000" dirty="0" smtClean="0"/>
              <a:t>Discussion?</a:t>
            </a:r>
          </a:p>
          <a:p>
            <a:pPr>
              <a:buFont typeface="Arial" panose="020B0604020202020204" pitchFamily="34" charset="0"/>
              <a:buChar char="•"/>
            </a:pPr>
            <a:r>
              <a:rPr lang="en-US" sz="2000" dirty="0" smtClean="0"/>
              <a:t>Vote: 7/0/0 The motion is approved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252065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a:t>
            </a:r>
            <a:r>
              <a:rPr lang="en-US" dirty="0" smtClean="0">
                <a:hlinkClick r:id="rId2"/>
              </a:rPr>
              <a:t>mentor.ieee.org/802.18/dcn/17/18-17-0029-00-0000-ised-consultation-on-5150-5250.pdf</a:t>
            </a:r>
            <a:endParaRPr lang="en-US" dirty="0" smtClean="0"/>
          </a:p>
          <a:p>
            <a:pPr>
              <a:buFont typeface="Arial" panose="020B0604020202020204" pitchFamily="34" charset="0"/>
              <a:buChar char="•"/>
            </a:pPr>
            <a:r>
              <a:rPr lang="en-US" dirty="0" smtClean="0"/>
              <a:t>Comments due March 22, 2017(?)</a:t>
            </a:r>
          </a:p>
          <a:p>
            <a:pPr>
              <a:buFont typeface="Arial" panose="020B0604020202020204" pitchFamily="34" charset="0"/>
              <a:buChar char="•"/>
            </a:pPr>
            <a:r>
              <a:rPr lang="en-US" dirty="0" smtClean="0"/>
              <a:t>“… </a:t>
            </a:r>
            <a:r>
              <a:rPr lang="en-US" dirty="0"/>
              <a:t>whether to modify the current technical and policy framework for radio local area network (RLAN) devices operating in the 5150-5250 MHz frequency band</a:t>
            </a:r>
            <a:r>
              <a:rPr lang="en-US" dirty="0" smtClean="0"/>
              <a:t>.”</a:t>
            </a:r>
          </a:p>
          <a:p>
            <a:pPr>
              <a:buFont typeface="Arial" panose="020B0604020202020204" pitchFamily="34" charset="0"/>
              <a:buChar char="•"/>
            </a:pPr>
            <a:r>
              <a:rPr lang="en-US" dirty="0" smtClean="0"/>
              <a:t>Draft response assigned to: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226452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Questions</a:t>
            </a:r>
            <a:endParaRPr lang="en-US" dirty="0"/>
          </a:p>
        </p:txBody>
      </p:sp>
      <p:sp>
        <p:nvSpPr>
          <p:cNvPr id="3" name="Content Placeholder 2"/>
          <p:cNvSpPr>
            <a:spLocks noGrp="1"/>
          </p:cNvSpPr>
          <p:nvPr>
            <p:ph idx="1"/>
          </p:nvPr>
        </p:nvSpPr>
        <p:spPr>
          <a:xfrm>
            <a:off x="685800" y="1676400"/>
            <a:ext cx="7770813" cy="4418013"/>
          </a:xfrm>
        </p:spPr>
        <p:txBody>
          <a:bodyPr/>
          <a:lstStyle/>
          <a:p>
            <a:pPr marL="0" indent="0"/>
            <a:r>
              <a:rPr lang="en-US" sz="1800" dirty="0"/>
              <a:t>The Department is seeking comments on the following points: </a:t>
            </a:r>
            <a:endParaRPr lang="en-US" sz="1800" dirty="0" smtClean="0"/>
          </a:p>
          <a:p>
            <a:pPr marL="457200" indent="-457200">
              <a:buAutoNum type="alphaUcPeriod"/>
            </a:pPr>
            <a:r>
              <a:rPr lang="en-US" sz="1800" dirty="0" smtClean="0"/>
              <a:t>the </a:t>
            </a:r>
            <a:r>
              <a:rPr lang="en-US" sz="1800" dirty="0"/>
              <a:t>demand for and benefit, if any, of allowing HPODs in the 5150-5250 MHz frequency band </a:t>
            </a:r>
            <a:r>
              <a:rPr lang="en-US" sz="1800" dirty="0" smtClean="0"/>
              <a:t>before </a:t>
            </a:r>
            <a:r>
              <a:rPr lang="en-US" sz="1800" dirty="0"/>
              <a:t>WRC-19</a:t>
            </a:r>
            <a:r>
              <a:rPr lang="en-US" sz="1800" dirty="0" smtClean="0"/>
              <a:t>.</a:t>
            </a:r>
          </a:p>
          <a:p>
            <a:pPr marL="457200" indent="-457200">
              <a:buAutoNum type="alphaUcPeriod"/>
            </a:pPr>
            <a:r>
              <a:rPr lang="en-US" sz="1800" dirty="0" smtClean="0"/>
              <a:t>the </a:t>
            </a:r>
            <a:r>
              <a:rPr lang="en-US" sz="1800" dirty="0"/>
              <a:t>potential impacts on domestic and foreign satellite systems in the 5150-5250 MHz frequency band of authorizing HPODs use prior to WRC-19 on the basis of a maximum </a:t>
            </a:r>
            <a:r>
              <a:rPr lang="en-US" sz="1800" dirty="0" err="1"/>
              <a:t>e.i.r.p</a:t>
            </a:r>
            <a:r>
              <a:rPr lang="en-US" sz="1800" dirty="0"/>
              <a:t>. of 4 W. Requirements for an elevation mask towards satellites and an exclusion zone of 25 km around receiving earth stations to protect all satellite systems would likely also apply</a:t>
            </a:r>
            <a:r>
              <a:rPr lang="en-US" sz="1800" dirty="0" smtClean="0"/>
              <a:t>.</a:t>
            </a:r>
          </a:p>
          <a:p>
            <a:pPr marL="457200" indent="-457200">
              <a:buAutoNum type="alphaUcPeriod"/>
            </a:pPr>
            <a:r>
              <a:rPr lang="en-US" sz="1800" dirty="0"/>
              <a:t>should the Department proceed to authorize HPODs use prior to WRC-19, what regulatory approach would best ensure a balance of timely deployment and the protection of other existing and future services in the 5150-5250 MHz frequency band? Also, indicate any and all considerations that should be given to equipment standards, technical requirements, eligibility criteria and/or conditions of </a:t>
            </a:r>
            <a:r>
              <a:rPr lang="en-US" sz="1800" dirty="0" err="1"/>
              <a:t>licence</a:t>
            </a:r>
            <a:r>
              <a:rPr lang="en-US" sz="1800" dirty="0"/>
              <a:t> depending on the relevant approach.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903833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February </a:t>
            </a:r>
            <a:r>
              <a:rPr lang="en-US" b="0" dirty="0" smtClean="0"/>
              <a:t>23, </a:t>
            </a:r>
            <a:r>
              <a:rPr lang="en-US" b="0" dirty="0" smtClean="0"/>
              <a:t>2017</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February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Amtrak waiver request</a:t>
            </a:r>
          </a:p>
          <a:p>
            <a:pPr lvl="1">
              <a:buFont typeface="Arial" panose="020B0604020202020204" pitchFamily="34" charset="0"/>
              <a:buChar char="•"/>
            </a:pPr>
            <a:r>
              <a:rPr lang="en-US" altLang="en-US" dirty="0" smtClean="0"/>
              <a:t>ISED </a:t>
            </a:r>
            <a:r>
              <a:rPr lang="en-US" altLang="en-US" dirty="0" smtClean="0"/>
              <a:t>(Canada) consultation</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36679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a:p>
            <a:pPr lvl="1" eaLnBrk="1" hangingPunct="1">
              <a:defRPr/>
            </a:pPr>
            <a:r>
              <a:rPr lang="en-US" sz="1800" dirty="0" smtClean="0"/>
              <a:t>Secretary is Allan Zhu (Huawei)</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5812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816354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246877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smtClean="0"/>
              <a:t>FCC updates</a:t>
            </a:r>
          </a:p>
          <a:p>
            <a:r>
              <a:rPr lang="en-US" altLang="en-US" sz="2000" dirty="0"/>
              <a:t>NHTSA NPRM</a:t>
            </a:r>
          </a:p>
          <a:p>
            <a:r>
              <a:rPr lang="en-US" altLang="en-US" sz="2000" dirty="0" smtClean="0"/>
              <a:t>Department </a:t>
            </a:r>
            <a:r>
              <a:rPr lang="en-US" altLang="en-US" sz="2000" dirty="0"/>
              <a:t>of Commerce </a:t>
            </a:r>
            <a:r>
              <a:rPr lang="en-US" altLang="en-US" sz="2000" dirty="0" err="1"/>
              <a:t>IoT</a:t>
            </a:r>
            <a:r>
              <a:rPr lang="en-US" altLang="en-US" sz="2000" dirty="0"/>
              <a:t> Green </a:t>
            </a:r>
            <a:r>
              <a:rPr lang="en-US" altLang="en-US" sz="2000" dirty="0" smtClean="0"/>
              <a:t>Paper</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February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828800"/>
            <a:ext cx="7772400" cy="4646613"/>
          </a:xfrm>
        </p:spPr>
        <p:txBody>
          <a:bodyPr/>
          <a:lstStyle/>
          <a:p>
            <a:pPr>
              <a:buFont typeface="Arial" panose="020B0604020202020204" pitchFamily="34" charset="0"/>
              <a:buChar char="•"/>
            </a:pPr>
            <a:r>
              <a:rPr lang="en-US" altLang="en-US" sz="2000" dirty="0" smtClean="0"/>
              <a:t>EN 300 328 (2.4 GHz)</a:t>
            </a:r>
          </a:p>
          <a:p>
            <a:pPr>
              <a:buFont typeface="Arial" panose="020B0604020202020204" pitchFamily="34" charset="0"/>
              <a:buChar char="•"/>
            </a:pPr>
            <a:r>
              <a:rPr lang="en-US" altLang="en-US" sz="2000" dirty="0" smtClean="0"/>
              <a:t>V2.1.1 approved in ENAP; will be published 14-Feb-17</a:t>
            </a:r>
          </a:p>
          <a:p>
            <a:pPr marL="800100" lvl="1" indent="-342900">
              <a:buFont typeface="Arial" panose="020B0604020202020204" pitchFamily="34" charset="0"/>
              <a:buChar char="•"/>
            </a:pPr>
            <a:r>
              <a:rPr lang="en-US" altLang="en-US" sz="1800" dirty="0" smtClean="0"/>
              <a:t>V2.2.1 in process </a:t>
            </a:r>
          </a:p>
          <a:p>
            <a:pPr marL="800100" lvl="1" indent="-342900">
              <a:buFont typeface="Arial" panose="020B0604020202020204" pitchFamily="34" charset="0"/>
              <a:buChar char="•"/>
            </a:pPr>
            <a:r>
              <a:rPr lang="en-US" altLang="en-US" sz="1800" dirty="0" smtClean="0"/>
              <a:t>Ofcom document re </a:t>
            </a:r>
            <a:r>
              <a:rPr lang="en-GB" sz="1800" dirty="0"/>
              <a:t>Wanted and Interferer signal levels for blocking tests</a:t>
            </a:r>
            <a:endParaRPr lang="en-US" altLang="en-US" sz="1800" dirty="0" smtClean="0"/>
          </a:p>
          <a:p>
            <a:pPr>
              <a:buFont typeface="Arial" panose="020B0604020202020204" pitchFamily="34" charset="0"/>
              <a:buChar char="•"/>
            </a:pPr>
            <a:r>
              <a:rPr lang="en-US" altLang="en-US" sz="2000" dirty="0" smtClean="0"/>
              <a:t>EN 301 893 (5 GHz)</a:t>
            </a:r>
          </a:p>
          <a:p>
            <a:pPr lvl="1">
              <a:buFont typeface="Arial" panose="020B0604020202020204" pitchFamily="34" charset="0"/>
              <a:buChar char="•"/>
            </a:pPr>
            <a:r>
              <a:rPr lang="en-US" altLang="en-US" sz="1800" dirty="0" smtClean="0"/>
              <a:t>Approved in BRAN</a:t>
            </a:r>
          </a:p>
          <a:p>
            <a:pPr marL="800100" lvl="1" indent="-342900">
              <a:buFont typeface="Arial" panose="020B0604020202020204" pitchFamily="34" charset="0"/>
              <a:buChar char="•"/>
            </a:pPr>
            <a:r>
              <a:rPr lang="en-US" altLang="en-US" sz="1800" dirty="0" smtClean="0"/>
              <a:t>Completes Public Enquiry period Monday (February 20</a:t>
            </a:r>
            <a:r>
              <a:rPr lang="en-US" altLang="en-US" sz="1800" baseline="30000" dirty="0" smtClean="0"/>
              <a:t>th</a:t>
            </a:r>
            <a:r>
              <a:rPr lang="en-US" altLang="en-US" sz="1800" dirty="0" smtClean="0"/>
              <a:t>)</a:t>
            </a:r>
          </a:p>
          <a:p>
            <a:pPr marL="800100" lvl="1" indent="-342900">
              <a:buFont typeface="Arial" panose="020B0604020202020204" pitchFamily="34" charset="0"/>
              <a:buChar char="•"/>
            </a:pPr>
            <a:r>
              <a:rPr lang="en-US" altLang="en-US" sz="1800" dirty="0" smtClean="0"/>
              <a:t>ETSI BRAN #92 (March 6-10)</a:t>
            </a:r>
            <a:endParaRPr lang="en-US" altLang="en-US" sz="1800" dirty="0" smtClean="0"/>
          </a:p>
          <a:p>
            <a:pPr marL="400050">
              <a:buFont typeface="Arial" panose="020B0604020202020204" pitchFamily="34" charset="0"/>
              <a:buChar char="•"/>
            </a:pPr>
            <a:r>
              <a:rPr lang="en-US" altLang="en-US" sz="2000" dirty="0" smtClean="0"/>
              <a:t>EN 302 567 (60 GHz)</a:t>
            </a:r>
          </a:p>
          <a:p>
            <a:pPr marL="800100" lvl="1">
              <a:buFont typeface="Arial" panose="020B0604020202020204" pitchFamily="34" charset="0"/>
              <a:buChar char="•"/>
            </a:pPr>
            <a:r>
              <a:rPr lang="en-US" altLang="en-US" sz="1800" dirty="0" smtClean="0"/>
              <a:t>Ready was approved by BRAN at December meeting (BRAN#91)</a:t>
            </a:r>
          </a:p>
          <a:p>
            <a:pPr>
              <a:buFont typeface="Arial" panose="020B0604020202020204" pitchFamily="34" charset="0"/>
              <a:buChar char="•"/>
            </a:pPr>
            <a:r>
              <a:rPr lang="en-US" altLang="en-US" sz="2000" dirty="0"/>
              <a:t>EN 301 598 (TVWS) </a:t>
            </a:r>
          </a:p>
          <a:p>
            <a:pPr lvl="1">
              <a:buFont typeface="Arial" panose="020B0604020202020204" pitchFamily="34" charset="0"/>
              <a:buChar char="•"/>
            </a:pPr>
            <a:r>
              <a:rPr lang="en-US" altLang="en-US" sz="1800" dirty="0"/>
              <a:t>Completed RED changes; </a:t>
            </a:r>
            <a:r>
              <a:rPr lang="en-US" altLang="en-US" sz="1800" dirty="0" smtClean="0"/>
              <a:t>was approved </a:t>
            </a:r>
            <a:r>
              <a:rPr lang="en-US" altLang="en-US" sz="1800" dirty="0"/>
              <a:t>in December BRAN meeting</a:t>
            </a:r>
          </a:p>
          <a:p>
            <a:pPr marL="400050">
              <a:buFont typeface="Arial" panose="020B0604020202020204" pitchFamily="34" charset="0"/>
              <a:buChar char="•"/>
            </a:pP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February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1200150" lvl="2" indent="-342900">
              <a:buFont typeface="Arial" panose="020B0604020202020204" pitchFamily="34" charset="0"/>
              <a:buChar char="•"/>
            </a:pPr>
            <a:r>
              <a:rPr lang="en-US" altLang="en-US" dirty="0" smtClean="0">
                <a:solidFill>
                  <a:srgbClr val="FF0000"/>
                </a:solidFill>
              </a:rPr>
              <a:t>Will not be pursued further</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Will drop the 5.4 GHz band</a:t>
            </a:r>
          </a:p>
          <a:p>
            <a:pPr marL="1200150" lvl="2" indent="-285750">
              <a:buFont typeface="Arial" panose="020B0604020202020204" pitchFamily="34" charset="0"/>
              <a:buChar char="•"/>
            </a:pPr>
            <a:r>
              <a:rPr lang="en-US" altLang="en-US" dirty="0" smtClean="0"/>
              <a:t>French trying to add FH radar outside 5.4 GHz</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To be approved at ETSI BRAN #92 and submitted to CPG PTD</a:t>
            </a:r>
            <a:endParaRPr lang="en-US" altLang="en-US" dirty="0" smtClean="0"/>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smtClean="0"/>
              <a:t>February 2017</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8</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NPRM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https://mentor.ieee.org/802.18/dcn/16/18-16-0097-00-0000-nhsta-v2v-nprm-toc.doc</a:t>
            </a:r>
            <a:endParaRPr lang="en-US" dirty="0"/>
          </a:p>
          <a:p>
            <a:pPr>
              <a:buFont typeface="Arial" panose="020B0604020202020204" pitchFamily="34" charset="0"/>
              <a:buChar char="•"/>
            </a:pPr>
            <a:r>
              <a:rPr lang="en-US" dirty="0" smtClean="0"/>
              <a:t>National Highway Traffic Safety Administration </a:t>
            </a:r>
          </a:p>
          <a:p>
            <a:pPr>
              <a:buFont typeface="Arial" panose="020B0604020202020204" pitchFamily="34" charset="0"/>
              <a:buChar char="•"/>
            </a:pPr>
            <a:r>
              <a:rPr lang="en-US" dirty="0"/>
              <a:t>U.S. DOT advances deployment of Connected Vehicle Technology to prevent hundreds of thousands of </a:t>
            </a:r>
            <a:r>
              <a:rPr lang="en-US" dirty="0" smtClean="0"/>
              <a:t>crashes</a:t>
            </a:r>
          </a:p>
          <a:p>
            <a:pPr lvl="1">
              <a:buFont typeface="Arial" panose="020B0604020202020204" pitchFamily="34" charset="0"/>
              <a:buChar char="•"/>
            </a:pPr>
            <a:r>
              <a:rPr lang="en-US" u="sng" dirty="0">
                <a:hlinkClick r:id="rId3"/>
              </a:rPr>
              <a:t>NHTSA Notice of Proposed Rulemaking on V2V </a:t>
            </a:r>
            <a:r>
              <a:rPr lang="en-US" u="sng" dirty="0" smtClean="0">
                <a:hlinkClick r:id="rId3"/>
              </a:rPr>
              <a:t>Communications</a:t>
            </a:r>
            <a:endParaRPr lang="en-US" u="sng" dirty="0" smtClean="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144459449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40995</TotalTime>
  <Words>1198</Words>
  <Application>Microsoft Office PowerPoint</Application>
  <PresentationFormat>On-screen Show (4:3)</PresentationFormat>
  <Paragraphs>183</Paragraphs>
  <Slides>17</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8"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Participation in IEEE 802 Meetings</vt:lpstr>
      <vt:lpstr>Discussion Items</vt:lpstr>
      <vt:lpstr>ETSI Updates</vt:lpstr>
      <vt:lpstr>ETSI Updates [2]</vt:lpstr>
      <vt:lpstr>NHTSA NPRM</vt:lpstr>
      <vt:lpstr>Commerce Dept. IoT Green Paper</vt:lpstr>
      <vt:lpstr>IEEE 802 positions for WRC-19</vt:lpstr>
      <vt:lpstr>Actions Required</vt:lpstr>
      <vt:lpstr>Amtrak Waiver Request </vt:lpstr>
      <vt:lpstr>Motion</vt:lpstr>
      <vt:lpstr>ISED (Canada) Consultation</vt:lpstr>
      <vt:lpstr>ISED Questions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213</cp:revision>
  <cp:lastPrinted>1601-01-01T00:00:00Z</cp:lastPrinted>
  <dcterms:created xsi:type="dcterms:W3CDTF">2016-03-03T14:54:45Z</dcterms:created>
  <dcterms:modified xsi:type="dcterms:W3CDTF">2017-02-16T20:14:06Z</dcterms:modified>
</cp:coreProperties>
</file>