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352" r:id="rId2"/>
    <p:sldId id="353" r:id="rId3"/>
    <p:sldId id="354" r:id="rId4"/>
    <p:sldId id="355" r:id="rId5"/>
    <p:sldId id="364" r:id="rId6"/>
    <p:sldId id="288" r:id="rId7"/>
    <p:sldId id="338" r:id="rId8"/>
    <p:sldId id="339" r:id="rId9"/>
    <p:sldId id="358" r:id="rId10"/>
    <p:sldId id="359" r:id="rId11"/>
    <p:sldId id="360" r:id="rId12"/>
    <p:sldId id="347" r:id="rId13"/>
    <p:sldId id="361" r:id="rId14"/>
    <p:sldId id="362" r:id="rId15"/>
    <p:sldId id="363" r:id="rId16"/>
    <p:sldId id="276"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61" autoAdjust="0"/>
    <p:restoredTop sz="94660"/>
  </p:normalViewPr>
  <p:slideViewPr>
    <p:cSldViewPr>
      <p:cViewPr varScale="1">
        <p:scale>
          <a:sx n="92" d="100"/>
          <a:sy n="92" d="100"/>
        </p:scale>
        <p:origin x="1632"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2/13/2017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776193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C01AFAD5-CDC2-DB40-B20A-75D0C86F2D8D}" type="slidenum">
              <a:rPr lang="en-US"/>
              <a:pPr/>
              <a:t>4</a:t>
            </a:fld>
            <a:endParaRPr lang="en-US"/>
          </a:p>
        </p:txBody>
      </p:sp>
      <p:sp>
        <p:nvSpPr>
          <p:cNvPr id="36866" name="Rectangle 2"/>
          <p:cNvSpPr>
            <a:spLocks noGrp="1" noRot="1" noChangeAspect="1" noChangeArrowheads="1" noTextEdit="1"/>
          </p:cNvSpPr>
          <p:nvPr>
            <p:ph type="sldImg"/>
          </p:nvPr>
        </p:nvSpPr>
        <p:spPr>
          <a:xfrm>
            <a:off x="1154113" y="701675"/>
            <a:ext cx="4625975" cy="3468688"/>
          </a:xfrm>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atin typeface="Times New Roman" charset="0"/>
            </a:endParaRPr>
          </a:p>
        </p:txBody>
      </p:sp>
    </p:spTree>
    <p:extLst>
      <p:ext uri="{BB962C8B-B14F-4D97-AF65-F5344CB8AC3E}">
        <p14:creationId xmlns:p14="http://schemas.microsoft.com/office/powerpoint/2010/main" val="19849070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3422241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26008383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February 2017</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February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February 2017</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February 2017</a:t>
            </a:r>
            <a:endParaRPr lang="en-GB"/>
          </a:p>
        </p:txBody>
      </p:sp>
      <p:sp>
        <p:nvSpPr>
          <p:cNvPr id="6" name="Footer Placeholder 5"/>
          <p:cNvSpPr>
            <a:spLocks noGrp="1"/>
          </p:cNvSpPr>
          <p:nvPr>
            <p:ph type="ftr" idx="11"/>
          </p:nvPr>
        </p:nvSpPr>
        <p:spPr/>
        <p:txBody>
          <a:bodyPr/>
          <a:lstStyle>
            <a:lvl1pPr>
              <a:defRPr/>
            </a:lvl1pPr>
          </a:lstStyle>
          <a:p>
            <a:r>
              <a:rPr lang="en-GB" smtClean="0"/>
              <a:t>Rich Kennedy, HP Enterprise</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February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February 2017</a:t>
            </a:r>
            <a:endParaRPr lang="en-GB"/>
          </a:p>
        </p:txBody>
      </p:sp>
      <p:sp>
        <p:nvSpPr>
          <p:cNvPr id="4" name="Footer Placeholder 3"/>
          <p:cNvSpPr>
            <a:spLocks noGrp="1"/>
          </p:cNvSpPr>
          <p:nvPr>
            <p:ph type="ftr" idx="11"/>
          </p:nvPr>
        </p:nvSpPr>
        <p:spPr/>
        <p:txBody>
          <a:bodyPr/>
          <a:lstStyle>
            <a:lvl1pPr>
              <a:defRPr/>
            </a:lvl1pPr>
          </a:lstStyle>
          <a:p>
            <a:r>
              <a:rPr lang="en-GB" smtClean="0"/>
              <a:t>Rich Kennedy, HP Enterprise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February 2017</a:t>
            </a:r>
            <a:endParaRPr lang="en-GB"/>
          </a:p>
        </p:txBody>
      </p:sp>
      <p:sp>
        <p:nvSpPr>
          <p:cNvPr id="3" name="Footer Placeholder 2"/>
          <p:cNvSpPr>
            <a:spLocks noGrp="1"/>
          </p:cNvSpPr>
          <p:nvPr>
            <p:ph type="ftr" idx="11"/>
          </p:nvPr>
        </p:nvSpPr>
        <p:spPr/>
        <p:txBody>
          <a:bodyPr/>
          <a:lstStyle>
            <a:lvl1pPr>
              <a:defRPr/>
            </a:lvl1pPr>
          </a:lstStyle>
          <a:p>
            <a:r>
              <a:rPr lang="en-GB" smtClean="0"/>
              <a:t>Rich Kennedy, HP Enterprise</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February 2017</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February 2017</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February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Agenda</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802.18-17/0034r0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8/dcn/17/18-17-0032-00-0000-commerce-department-iot-green-paper.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7/18-17-0032-00-0000-commerce-department-iot-green-paper.pdf" TargetMode="External"/><Relationship Id="rId2" Type="http://schemas.openxmlformats.org/officeDocument/2006/relationships/hyperlink" Target="https://mentor.ieee.org/802.18/dcn/17/18-17-0031-00-0000-amtrak-waiver-request-pn.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8/dcn/17/18-17-0029-00-0000-ised-consultation-on-5150-5250.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safercar.gov/v2v/pdf/V2V%20NPRM_Web_Version.pdf" TargetMode="External"/><Relationship Id="rId2" Type="http://schemas.openxmlformats.org/officeDocument/2006/relationships/hyperlink" Target="https://mentor.ieee.org/802.18/dcn/16/18-16-0097-00-0000-nhsta-v2v-nprm-toc.doc"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February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a:t>
            </a:r>
            <a:r>
              <a:rPr lang="en-US" dirty="0" smtClean="0">
                <a:latin typeface="Times New Roman" charset="0"/>
              </a:rPr>
              <a:t>802.18 RR-TAG</a:t>
            </a:r>
            <a:r>
              <a:rPr lang="en-US" dirty="0">
                <a:latin typeface="Times New Roman" charset="0"/>
              </a:rPr>
              <a:t/>
            </a:r>
            <a:br>
              <a:rPr lang="en-US" dirty="0">
                <a:latin typeface="Times New Roman" charset="0"/>
              </a:rPr>
            </a:br>
            <a:r>
              <a:rPr lang="en-US" dirty="0" smtClean="0">
                <a:latin typeface="Times New Roman" charset="0"/>
              </a:rPr>
              <a:t>Teleconference Plan and Agenda</a:t>
            </a:r>
            <a:endParaRPr lang="en-GB" dirty="0"/>
          </a:p>
        </p:txBody>
      </p:sp>
      <p:sp>
        <p:nvSpPr>
          <p:cNvPr id="3074" name="Rectangle 2"/>
          <p:cNvSpPr>
            <a:spLocks noGrp="1" noChangeArrowheads="1"/>
          </p:cNvSpPr>
          <p:nvPr>
            <p:ph type="body" idx="1"/>
          </p:nvPr>
        </p:nvSpPr>
        <p:spPr>
          <a:xfrm>
            <a:off x="685800" y="1889125"/>
            <a:ext cx="7772400" cy="3968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2017-02-16</a:t>
            </a:r>
            <a:endParaRPr lang="en-GB" sz="2000" b="0" dirty="0"/>
          </a:p>
        </p:txBody>
      </p:sp>
      <p:graphicFrame>
        <p:nvGraphicFramePr>
          <p:cNvPr id="3075" name="Object 3"/>
          <p:cNvGraphicFramePr>
            <a:graphicFrameLocks noChangeAspect="1"/>
          </p:cNvGraphicFramePr>
          <p:nvPr>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4132" name="Document" r:id="rId4" imgW="8253180" imgH="2531134" progId="Word.Document.8">
                  <p:embed/>
                </p:oleObj>
              </mc:Choice>
              <mc:Fallback>
                <p:oleObj name="Document" r:id="rId4" imgW="8253180" imgH="2531134" progId="Word.Document.8">
                  <p:embed/>
                  <p:pic>
                    <p:nvPicPr>
                      <p:cNvPr id="0" name=""/>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extLst>
      <p:ext uri="{BB962C8B-B14F-4D97-AF65-F5344CB8AC3E}">
        <p14:creationId xmlns:p14="http://schemas.microsoft.com/office/powerpoint/2010/main" val="841209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Commerce Dept. </a:t>
            </a:r>
            <a:r>
              <a:rPr lang="en-US" altLang="en-US" dirty="0" err="1"/>
              <a:t>IoT</a:t>
            </a:r>
            <a:r>
              <a:rPr lang="en-US" altLang="en-US" dirty="0"/>
              <a:t> Green </a:t>
            </a:r>
            <a:r>
              <a:rPr lang="en-US" altLang="en-US" dirty="0" smtClean="0"/>
              <a:t>Paper</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hlinkClick r:id="rId2"/>
              </a:rPr>
              <a:t>https://</a:t>
            </a:r>
            <a:r>
              <a:rPr lang="en-US" dirty="0" smtClean="0">
                <a:hlinkClick r:id="rId2"/>
              </a:rPr>
              <a:t>mentor.ieee.org/802.18/dcn/17/18-17-0032-00-0000-commerce-department-iot-green-paper.pdf</a:t>
            </a:r>
            <a:r>
              <a:rPr lang="en-US" dirty="0" smtClean="0"/>
              <a:t> </a:t>
            </a:r>
          </a:p>
          <a:p>
            <a:pPr>
              <a:buFont typeface="Arial" panose="020B0604020202020204" pitchFamily="34" charset="0"/>
              <a:buChar char="•"/>
            </a:pPr>
            <a:r>
              <a:rPr lang="en-US" dirty="0" smtClean="0"/>
              <a:t>Comments due February 27, 2017</a:t>
            </a:r>
          </a:p>
          <a:p>
            <a:pPr>
              <a:buFont typeface="Arial" panose="020B0604020202020204" pitchFamily="34" charset="0"/>
              <a:buChar char="•"/>
            </a:pPr>
            <a:r>
              <a:rPr lang="en-US" dirty="0"/>
              <a:t>FOSTERING THE ADVANCEMENT OF THE INTERNET OF THINGS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February 2017</a:t>
            </a:r>
            <a:endParaRPr lang="en-GB" dirty="0"/>
          </a:p>
        </p:txBody>
      </p:sp>
    </p:spTree>
    <p:extLst>
      <p:ext uri="{BB962C8B-B14F-4D97-AF65-F5344CB8AC3E}">
        <p14:creationId xmlns:p14="http://schemas.microsoft.com/office/powerpoint/2010/main" val="35705117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Amtrak Waiver Request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hlinkClick r:id="rId2"/>
              </a:rPr>
              <a:t>https://</a:t>
            </a:r>
            <a:r>
              <a:rPr lang="en-US" sz="2000" dirty="0" smtClean="0">
                <a:hlinkClick r:id="rId2"/>
              </a:rPr>
              <a:t>mentor.ieee.org/802.18/dcn/17/18-17-0031-00-0000-amtrak-waiver-request-pn.pdf</a:t>
            </a:r>
            <a:endParaRPr lang="en-US" sz="2000" dirty="0" smtClean="0"/>
          </a:p>
          <a:p>
            <a:pPr>
              <a:buFont typeface="Arial" panose="020B0604020202020204" pitchFamily="34" charset="0"/>
              <a:buChar char="•"/>
            </a:pPr>
            <a:r>
              <a:rPr lang="en-US" sz="2000" dirty="0" smtClean="0"/>
              <a:t>Comments due February 27, 2017</a:t>
            </a:r>
          </a:p>
          <a:p>
            <a:pPr>
              <a:buFont typeface="Arial" panose="020B0604020202020204" pitchFamily="34" charset="0"/>
              <a:buChar char="•"/>
            </a:pPr>
            <a:r>
              <a:rPr lang="en-US" sz="2000" dirty="0"/>
              <a:t>“…waiver of Sections 15.407 (a)(1)(iii) an 15.407(a)(3) of the Commission’s rules to allow Amtrak’s trackside network (TSN) in the Northeast Corridor (NEC) to operate under the specifications that apply to fixed point-to-point operation in the 5.15-5.25 GHz (U-NII-1) and 5.75-5.825 GHz (U-NII- 3) </a:t>
            </a:r>
            <a:r>
              <a:rPr lang="en-US" sz="2000" dirty="0" smtClean="0"/>
              <a:t>bands</a:t>
            </a:r>
            <a:r>
              <a:rPr lang="en-US" sz="2000" dirty="0" smtClean="0"/>
              <a:t>”</a:t>
            </a:r>
          </a:p>
          <a:p>
            <a:pPr>
              <a:buFont typeface="Arial" panose="020B0604020202020204" pitchFamily="34" charset="0"/>
              <a:buChar char="•"/>
            </a:pPr>
            <a:r>
              <a:rPr lang="en-US" sz="2000" dirty="0"/>
              <a:t>Draft: </a:t>
            </a:r>
            <a:r>
              <a:rPr lang="en-US" sz="2000" dirty="0">
                <a:hlinkClick r:id="rId3"/>
              </a:rPr>
              <a:t>https://</a:t>
            </a:r>
            <a:r>
              <a:rPr lang="en-US" sz="2000" dirty="0" smtClean="0">
                <a:hlinkClick r:id="rId3"/>
              </a:rPr>
              <a:t>mentor.ieee.org/802.18/dcn/17/18-17-0032-00-0000-commerce-department-iot-green-paper.pdf</a:t>
            </a:r>
            <a:r>
              <a:rPr lang="en-US" sz="2000" dirty="0" smtClean="0"/>
              <a:t> </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February 2017</a:t>
            </a:r>
            <a:endParaRPr lang="en-GB" dirty="0"/>
          </a:p>
        </p:txBody>
      </p:sp>
    </p:spTree>
    <p:extLst>
      <p:ext uri="{BB962C8B-B14F-4D97-AF65-F5344CB8AC3E}">
        <p14:creationId xmlns:p14="http://schemas.microsoft.com/office/powerpoint/2010/main" val="3158452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IEEE 802 positions for WRC-19</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Regulators in developing countries are interested in the IEEE 802 positions, to help them formulate their inputs</a:t>
            </a:r>
          </a:p>
          <a:p>
            <a:pPr>
              <a:buFont typeface="Arial" panose="020B0604020202020204" pitchFamily="34" charset="0"/>
              <a:buChar char="•"/>
            </a:pPr>
            <a:r>
              <a:rPr lang="en-US" dirty="0" smtClean="0"/>
              <a:t>Applicable agenda items</a:t>
            </a:r>
          </a:p>
          <a:p>
            <a:pPr lvl="1">
              <a:buFont typeface="Arial" panose="020B0604020202020204" pitchFamily="34" charset="0"/>
              <a:buChar char="•"/>
            </a:pPr>
            <a:r>
              <a:rPr lang="en-US" dirty="0" smtClean="0"/>
              <a:t>1.12 </a:t>
            </a:r>
            <a:r>
              <a:rPr lang="en-US" dirty="0" smtClean="0"/>
              <a:t>ITS – assigned to: </a:t>
            </a:r>
            <a:endParaRPr lang="en-US" dirty="0" smtClean="0"/>
          </a:p>
          <a:p>
            <a:pPr lvl="1">
              <a:buFont typeface="Arial" panose="020B0604020202020204" pitchFamily="34" charset="0"/>
              <a:buChar char="•"/>
            </a:pPr>
            <a:r>
              <a:rPr lang="en-US" dirty="0" smtClean="0"/>
              <a:t>1.13 IMT </a:t>
            </a:r>
            <a:r>
              <a:rPr lang="en-US" dirty="0"/>
              <a:t>– assigned to</a:t>
            </a:r>
            <a:r>
              <a:rPr lang="en-US" dirty="0" smtClean="0"/>
              <a:t>: </a:t>
            </a:r>
            <a:endParaRPr lang="en-US" dirty="0" smtClean="0"/>
          </a:p>
          <a:p>
            <a:pPr lvl="1">
              <a:buFont typeface="Arial" panose="020B0604020202020204" pitchFamily="34" charset="0"/>
              <a:buChar char="•"/>
            </a:pPr>
            <a:r>
              <a:rPr lang="en-US" dirty="0" smtClean="0"/>
              <a:t>1.14 </a:t>
            </a:r>
            <a:r>
              <a:rPr lang="en-US" dirty="0"/>
              <a:t>HAPS – assigned to</a:t>
            </a:r>
            <a:r>
              <a:rPr lang="en-US" dirty="0" smtClean="0"/>
              <a:t>: </a:t>
            </a:r>
            <a:endParaRPr lang="en-US" dirty="0" smtClean="0"/>
          </a:p>
          <a:p>
            <a:pPr lvl="1">
              <a:buFont typeface="Arial" panose="020B0604020202020204" pitchFamily="34" charset="0"/>
              <a:buChar char="•"/>
            </a:pPr>
            <a:r>
              <a:rPr lang="en-US" dirty="0" smtClean="0"/>
              <a:t>1.15 275 </a:t>
            </a:r>
            <a:r>
              <a:rPr lang="en-US" dirty="0"/>
              <a:t>GHz – assigned to</a:t>
            </a:r>
            <a:r>
              <a:rPr lang="en-US" dirty="0" smtClean="0"/>
              <a:t>: </a:t>
            </a:r>
            <a:endParaRPr lang="en-US" dirty="0" smtClean="0"/>
          </a:p>
          <a:p>
            <a:pPr lvl="1">
              <a:buFont typeface="Arial" panose="020B0604020202020204" pitchFamily="34" charset="0"/>
              <a:buChar char="•"/>
            </a:pPr>
            <a:r>
              <a:rPr lang="en-US" dirty="0" smtClean="0"/>
              <a:t>1.16 5 </a:t>
            </a:r>
            <a:r>
              <a:rPr lang="en-US" dirty="0"/>
              <a:t>GHz – assigned to</a:t>
            </a:r>
            <a:r>
              <a:rPr lang="en-US" dirty="0" smtClean="0"/>
              <a:t>: </a:t>
            </a:r>
            <a:endParaRPr lang="en-US" dirty="0" smtClean="0"/>
          </a:p>
          <a:p>
            <a:pPr lvl="1">
              <a:buFont typeface="Arial" panose="020B0604020202020204" pitchFamily="34" charset="0"/>
              <a:buChar char="•"/>
            </a:pPr>
            <a:r>
              <a:rPr lang="en-US" dirty="0" smtClean="0"/>
              <a:t>Issue </a:t>
            </a:r>
            <a:r>
              <a:rPr lang="en-US" dirty="0"/>
              <a:t>9.1.5 – assigned to</a:t>
            </a:r>
            <a:r>
              <a:rPr lang="en-US" dirty="0" smtClean="0"/>
              <a:t>: </a:t>
            </a:r>
            <a:endParaRPr lang="en-US" dirty="0" smtClean="0"/>
          </a:p>
          <a:p>
            <a:pPr>
              <a:buFont typeface="Arial" panose="020B0604020202020204" pitchFamily="34" charset="0"/>
              <a:buChar char="•"/>
            </a:pPr>
            <a:r>
              <a:rPr lang="en-US" dirty="0" smtClean="0"/>
              <a:t>Formal “Position Paper”</a:t>
            </a:r>
          </a:p>
          <a:p>
            <a:pPr>
              <a:buFont typeface="Arial" panose="020B0604020202020204" pitchFamily="34" charset="0"/>
              <a:buChar char="•"/>
            </a:pPr>
            <a:r>
              <a:rPr lang="en-US" dirty="0" smtClean="0"/>
              <a:t>Do we want to submit as a sector member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February 2017</a:t>
            </a:r>
            <a:endParaRPr lang="en-GB" dirty="0"/>
          </a:p>
        </p:txBody>
      </p:sp>
    </p:spTree>
    <p:extLst>
      <p:ext uri="{BB962C8B-B14F-4D97-AF65-F5344CB8AC3E}">
        <p14:creationId xmlns:p14="http://schemas.microsoft.com/office/powerpoint/2010/main" val="42352131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Actions Required</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smtClean="0"/>
              <a:t>ISED (Canada) Consultation</a:t>
            </a:r>
            <a:endParaRPr lang="en-US" altLang="en-US" sz="2000" dirty="0"/>
          </a:p>
        </p:txBody>
      </p:sp>
      <p:sp>
        <p:nvSpPr>
          <p:cNvPr id="4" name="Date Placeholder 3"/>
          <p:cNvSpPr>
            <a:spLocks noGrp="1"/>
          </p:cNvSpPr>
          <p:nvPr>
            <p:ph type="dt" sz="quarter" idx="10"/>
          </p:nvPr>
        </p:nvSpPr>
        <p:spPr/>
        <p:txBody>
          <a:bodyPr/>
          <a:lstStyle/>
          <a:p>
            <a:pPr>
              <a:defRPr/>
            </a:pPr>
            <a:r>
              <a:rPr lang="en-US" smtClean="0"/>
              <a:t>February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13</a:t>
            </a:fld>
            <a:endParaRPr lang="en-GB"/>
          </a:p>
        </p:txBody>
      </p:sp>
    </p:spTree>
    <p:extLst>
      <p:ext uri="{BB962C8B-B14F-4D97-AF65-F5344CB8AC3E}">
        <p14:creationId xmlns:p14="http://schemas.microsoft.com/office/powerpoint/2010/main" val="21522801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ISED (Canada) </a:t>
            </a:r>
            <a:r>
              <a:rPr lang="en-US" altLang="en-US" dirty="0" smtClean="0"/>
              <a:t>Consultation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hlinkClick r:id="rId2"/>
              </a:rPr>
              <a:t>https://</a:t>
            </a:r>
            <a:r>
              <a:rPr lang="en-US" dirty="0" smtClean="0">
                <a:hlinkClick r:id="rId2"/>
              </a:rPr>
              <a:t>mentor.ieee.org/802.18/dcn/17/18-17-0029-00-0000-ised-consultation-on-5150-5250.pdf</a:t>
            </a:r>
            <a:endParaRPr lang="en-US" dirty="0" smtClean="0"/>
          </a:p>
          <a:p>
            <a:pPr>
              <a:buFont typeface="Arial" panose="020B0604020202020204" pitchFamily="34" charset="0"/>
              <a:buChar char="•"/>
            </a:pPr>
            <a:r>
              <a:rPr lang="en-US" dirty="0" smtClean="0"/>
              <a:t>Comments due March 22, 2017(?)</a:t>
            </a:r>
          </a:p>
          <a:p>
            <a:pPr>
              <a:buFont typeface="Arial" panose="020B0604020202020204" pitchFamily="34" charset="0"/>
              <a:buChar char="•"/>
            </a:pPr>
            <a:r>
              <a:rPr lang="en-US" dirty="0" smtClean="0"/>
              <a:t>“… </a:t>
            </a:r>
            <a:r>
              <a:rPr lang="en-US" dirty="0"/>
              <a:t>whether to modify the current technical and policy framework for radio local area network (RLAN) devices operating in the 5150-5250 MHz frequency band</a:t>
            </a:r>
            <a:r>
              <a:rPr lang="en-US" dirty="0" smtClean="0"/>
              <a:t>.”</a:t>
            </a:r>
          </a:p>
          <a:p>
            <a:pPr>
              <a:buFont typeface="Arial" panose="020B0604020202020204" pitchFamily="34" charset="0"/>
              <a:buChar char="•"/>
            </a:pPr>
            <a:r>
              <a:rPr lang="en-US" dirty="0" smtClean="0"/>
              <a:t>Draft response assigned to: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February 2017</a:t>
            </a:r>
            <a:endParaRPr lang="en-GB" dirty="0"/>
          </a:p>
        </p:txBody>
      </p:sp>
    </p:spTree>
    <p:extLst>
      <p:ext uri="{BB962C8B-B14F-4D97-AF65-F5344CB8AC3E}">
        <p14:creationId xmlns:p14="http://schemas.microsoft.com/office/powerpoint/2010/main" val="22645270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ISED Questions</a:t>
            </a:r>
            <a:endParaRPr lang="en-US" dirty="0"/>
          </a:p>
        </p:txBody>
      </p:sp>
      <p:sp>
        <p:nvSpPr>
          <p:cNvPr id="3" name="Content Placeholder 2"/>
          <p:cNvSpPr>
            <a:spLocks noGrp="1"/>
          </p:cNvSpPr>
          <p:nvPr>
            <p:ph idx="1"/>
          </p:nvPr>
        </p:nvSpPr>
        <p:spPr>
          <a:xfrm>
            <a:off x="685800" y="1676400"/>
            <a:ext cx="7770813" cy="4418013"/>
          </a:xfrm>
        </p:spPr>
        <p:txBody>
          <a:bodyPr/>
          <a:lstStyle/>
          <a:p>
            <a:pPr marL="0" indent="0"/>
            <a:r>
              <a:rPr lang="en-US" sz="1800" dirty="0"/>
              <a:t>The Department is seeking comments on the following points: </a:t>
            </a:r>
            <a:endParaRPr lang="en-US" sz="1800" dirty="0" smtClean="0"/>
          </a:p>
          <a:p>
            <a:pPr marL="457200" indent="-457200">
              <a:buAutoNum type="alphaUcPeriod"/>
            </a:pPr>
            <a:r>
              <a:rPr lang="en-US" sz="1800" dirty="0" smtClean="0"/>
              <a:t>the </a:t>
            </a:r>
            <a:r>
              <a:rPr lang="en-US" sz="1800" dirty="0"/>
              <a:t>demand for and benefit, if any, of allowing HPODs in the 5150-5250 MHz frequency band </a:t>
            </a:r>
            <a:r>
              <a:rPr lang="en-US" sz="1800" dirty="0" smtClean="0"/>
              <a:t>before </a:t>
            </a:r>
            <a:r>
              <a:rPr lang="en-US" sz="1800" dirty="0"/>
              <a:t>WRC-19</a:t>
            </a:r>
            <a:r>
              <a:rPr lang="en-US" sz="1800" dirty="0" smtClean="0"/>
              <a:t>.</a:t>
            </a:r>
          </a:p>
          <a:p>
            <a:pPr marL="457200" indent="-457200">
              <a:buAutoNum type="alphaUcPeriod"/>
            </a:pPr>
            <a:r>
              <a:rPr lang="en-US" sz="1800" dirty="0" smtClean="0"/>
              <a:t>the </a:t>
            </a:r>
            <a:r>
              <a:rPr lang="en-US" sz="1800" dirty="0"/>
              <a:t>potential impacts on domestic and foreign satellite systems in the 5150-5250 MHz frequency band of authorizing HPODs use prior to WRC-19 on the basis of a maximum </a:t>
            </a:r>
            <a:r>
              <a:rPr lang="en-US" sz="1800" dirty="0" err="1"/>
              <a:t>e.i.r.p</a:t>
            </a:r>
            <a:r>
              <a:rPr lang="en-US" sz="1800" dirty="0"/>
              <a:t>. of 4 W. Requirements for an elevation mask towards satellites and an exclusion zone of 25 km around receiving earth stations to protect all satellite systems would likely also apply</a:t>
            </a:r>
            <a:r>
              <a:rPr lang="en-US" sz="1800" dirty="0" smtClean="0"/>
              <a:t>.</a:t>
            </a:r>
          </a:p>
          <a:p>
            <a:pPr marL="457200" indent="-457200">
              <a:buAutoNum type="alphaUcPeriod"/>
            </a:pPr>
            <a:r>
              <a:rPr lang="en-US" sz="1800" dirty="0"/>
              <a:t>should the Department proceed to authorize HPODs use prior to WRC-19, what regulatory approach would best ensure a balance of timely deployment and the protection of other existing and future services in the 5150-5250 MHz frequency band? Also, indicate any and all considerations that should be given to equipment standards, technical requirements, eligibility criteria and/or conditions of </a:t>
            </a:r>
            <a:r>
              <a:rPr lang="en-US" sz="1800" dirty="0" err="1"/>
              <a:t>licence</a:t>
            </a:r>
            <a:r>
              <a:rPr lang="en-US" sz="1800" dirty="0"/>
              <a:t> depending on the relevant approach.</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February 2017</a:t>
            </a:r>
            <a:endParaRPr lang="en-GB" dirty="0"/>
          </a:p>
        </p:txBody>
      </p:sp>
    </p:spTree>
    <p:extLst>
      <p:ext uri="{BB962C8B-B14F-4D97-AF65-F5344CB8AC3E}">
        <p14:creationId xmlns:p14="http://schemas.microsoft.com/office/powerpoint/2010/main" val="39038338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Any Other Business</a:t>
            </a:r>
            <a:endParaRPr lang="en-US" sz="40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Next meeting: </a:t>
            </a:r>
            <a:r>
              <a:rPr lang="en-US" b="0" dirty="0" smtClean="0"/>
              <a:t>February </a:t>
            </a:r>
            <a:r>
              <a:rPr lang="en-US" b="0" dirty="0" smtClean="0"/>
              <a:t>23, </a:t>
            </a:r>
            <a:r>
              <a:rPr lang="en-US" b="0" dirty="0" smtClean="0"/>
              <a:t>2017</a:t>
            </a:r>
          </a:p>
          <a:p>
            <a:pPr>
              <a:buFont typeface="Arial" panose="020B0604020202020204" pitchFamily="34" charset="0"/>
              <a:buChar char="•"/>
            </a:pPr>
            <a:endParaRPr lang="en-US" b="0" dirty="0"/>
          </a:p>
          <a:p>
            <a:pPr>
              <a:buFont typeface="Arial" panose="020B0604020202020204" pitchFamily="34" charset="0"/>
              <a:buChar char="•"/>
            </a:pPr>
            <a:endParaRPr lang="en-US" b="0" dirty="0" smtClean="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February 2017</a:t>
            </a:r>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14237669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400"/>
            <a:ext cx="7772400" cy="4267200"/>
          </a:xfrm>
        </p:spPr>
        <p:txBody>
          <a:bodyPr/>
          <a:lstStyle/>
          <a:p>
            <a:pPr eaLnBrk="1" hangingPunct="1">
              <a:buFont typeface="Arial" panose="020B0604020202020204" pitchFamily="34" charset="0"/>
              <a:buChar char="•"/>
            </a:pPr>
            <a:r>
              <a:rPr lang="en-US" altLang="en-US" dirty="0" smtClean="0"/>
              <a:t>Review </a:t>
            </a:r>
            <a:r>
              <a:rPr lang="en-US" altLang="en-US" dirty="0"/>
              <a:t>and approve the </a:t>
            </a:r>
            <a:r>
              <a:rPr lang="en-US" altLang="en-US" dirty="0" smtClean="0"/>
              <a:t>agenda</a:t>
            </a:r>
          </a:p>
          <a:p>
            <a:pPr>
              <a:buFont typeface="Arial" panose="020B0604020202020204" pitchFamily="34" charset="0"/>
              <a:buChar char="•"/>
            </a:pPr>
            <a:r>
              <a:rPr lang="en-US" altLang="en-US" dirty="0"/>
              <a:t>Discussion items</a:t>
            </a:r>
          </a:p>
          <a:p>
            <a:pPr lvl="1">
              <a:buFont typeface="Arial" panose="020B0604020202020204" pitchFamily="34" charset="0"/>
              <a:buChar char="•"/>
            </a:pPr>
            <a:r>
              <a:rPr lang="en-US" altLang="en-US" dirty="0"/>
              <a:t>Regulatory work in progress</a:t>
            </a:r>
          </a:p>
          <a:p>
            <a:pPr lvl="1">
              <a:buFont typeface="Arial" panose="020B0604020202020204" pitchFamily="34" charset="0"/>
              <a:buChar char="•"/>
            </a:pPr>
            <a:r>
              <a:rPr lang="en-US" altLang="en-US" dirty="0"/>
              <a:t>Status of completed </a:t>
            </a:r>
            <a:r>
              <a:rPr lang="en-US" altLang="en-US" dirty="0" smtClean="0"/>
              <a:t>work</a:t>
            </a:r>
          </a:p>
          <a:p>
            <a:pPr>
              <a:buFont typeface="Arial" panose="020B0604020202020204" pitchFamily="34" charset="0"/>
              <a:buChar char="•"/>
            </a:pPr>
            <a:r>
              <a:rPr lang="en-US" altLang="en-US" dirty="0" smtClean="0"/>
              <a:t>Actions </a:t>
            </a:r>
            <a:r>
              <a:rPr lang="en-US" altLang="en-US" dirty="0"/>
              <a:t>required</a:t>
            </a:r>
          </a:p>
          <a:p>
            <a:pPr lvl="1">
              <a:buFont typeface="Arial" panose="020B0604020202020204" pitchFamily="34" charset="0"/>
              <a:buChar char="•"/>
            </a:pPr>
            <a:r>
              <a:rPr lang="en-US" altLang="en-US" dirty="0" smtClean="0"/>
              <a:t>ISED (Canada) consultation</a:t>
            </a:r>
            <a:endParaRPr lang="en-US" altLang="en-US" dirty="0"/>
          </a:p>
          <a:p>
            <a:pPr eaLnBrk="1" hangingPunct="1">
              <a:buFont typeface="Arial" panose="020B0604020202020204" pitchFamily="34" charset="0"/>
              <a:buChar char="•"/>
            </a:pPr>
            <a:r>
              <a:rPr lang="en-US" altLang="en-US" dirty="0" smtClean="0"/>
              <a:t>AOB </a:t>
            </a:r>
            <a:r>
              <a:rPr lang="en-US" altLang="en-US" dirty="0"/>
              <a:t>and </a:t>
            </a:r>
            <a:r>
              <a:rPr lang="en-US" altLang="en-US" dirty="0" smtClean="0"/>
              <a:t>Adjourn</a:t>
            </a:r>
          </a:p>
        </p:txBody>
      </p:sp>
      <p:sp>
        <p:nvSpPr>
          <p:cNvPr id="7" name="Date Placeholder 6"/>
          <p:cNvSpPr>
            <a:spLocks noGrp="1"/>
          </p:cNvSpPr>
          <p:nvPr>
            <p:ph type="dt" sz="quarter" idx="4294967295"/>
          </p:nvPr>
        </p:nvSpPr>
        <p:spPr>
          <a:xfrm>
            <a:off x="696912" y="333375"/>
            <a:ext cx="1512887" cy="276225"/>
          </a:xfrm>
          <a:prstGeom prst="rect">
            <a:avLst/>
          </a:prstGeom>
        </p:spPr>
        <p:txBody>
          <a:bodyPr/>
          <a:lstStyle/>
          <a:p>
            <a:pPr>
              <a:defRPr/>
            </a:pPr>
            <a:r>
              <a:rPr lang="en-US" smtClean="0"/>
              <a:t>February 2017</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smtClean="0">
                <a:solidFill>
                  <a:schemeClr val="tx1"/>
                </a:solidFill>
              </a:rPr>
              <a:t>Agenda</a:t>
            </a:r>
            <a:endParaRPr lang="en-US" sz="1200" dirty="0">
              <a:solidFill>
                <a:schemeClr val="tx1"/>
              </a:solidFill>
            </a:endParaRPr>
          </a:p>
        </p:txBody>
      </p:sp>
    </p:spTree>
    <p:extLst>
      <p:ext uri="{BB962C8B-B14F-4D97-AF65-F5344CB8AC3E}">
        <p14:creationId xmlns:p14="http://schemas.microsoft.com/office/powerpoint/2010/main" val="3667908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1600200"/>
            <a:ext cx="7772400" cy="4724400"/>
          </a:xfrm>
        </p:spPr>
        <p:txBody>
          <a:bodyPr/>
          <a:lstStyle/>
          <a:p>
            <a:pPr eaLnBrk="1" hangingPunct="1">
              <a:defRPr/>
            </a:pPr>
            <a:r>
              <a:rPr lang="en-US" sz="2000" dirty="0" smtClean="0">
                <a:ea typeface="+mn-ea"/>
                <a:cs typeface="+mn-cs"/>
              </a:rPr>
              <a:t>Required notices</a:t>
            </a:r>
          </a:p>
          <a:p>
            <a:pPr lvl="1">
              <a:defRPr/>
            </a:pPr>
            <a:r>
              <a:rPr lang="en-US" sz="1800" kern="1600" spc="-100" dirty="0" smtClean="0"/>
              <a:t>Affiliation FAQ - </a:t>
            </a:r>
            <a:r>
              <a:rPr lang="en-US" sz="1800" u="sng" kern="1600" spc="-100" dirty="0">
                <a:hlinkClick r:id="rId2"/>
              </a:rPr>
              <a:t>http://standards.ieee.org/faqs/affiliationFAQ.html</a:t>
            </a:r>
            <a:endParaRPr lang="en-US" sz="1800" kern="1600" spc="-100" dirty="0" smtClean="0"/>
          </a:p>
          <a:p>
            <a:pPr lvl="1">
              <a:defRPr/>
            </a:pPr>
            <a:r>
              <a:rPr lang="en-US" sz="1800" kern="1600" spc="-100" dirty="0" smtClean="0"/>
              <a:t>Anti-Trust FAQ - </a:t>
            </a:r>
            <a:r>
              <a:rPr lang="en-US" sz="1800" u="sng" kern="1600" spc="-100" dirty="0" smtClean="0">
                <a:hlinkClick r:id="rId3"/>
              </a:rPr>
              <a:t>http://standards.ieee.org/resources/antitrust-guidelines.pdf</a:t>
            </a:r>
            <a:endParaRPr lang="en-US" sz="1800" kern="1600" spc="-100" dirty="0" smtClean="0"/>
          </a:p>
          <a:p>
            <a:pPr lvl="1">
              <a:defRPr/>
            </a:pPr>
            <a:r>
              <a:rPr lang="en-US" sz="1800" kern="1600" spc="-100" dirty="0" smtClean="0"/>
              <a:t>Ethics - </a:t>
            </a:r>
            <a:r>
              <a:rPr lang="en-US" sz="1800" u="sng" kern="1600" spc="-100" dirty="0" smtClean="0">
                <a:hlinkClick r:id="rId4"/>
              </a:rPr>
              <a:t>http://www.ieee.org/portal/cms_docs/about/CoE_poster.pdf</a:t>
            </a:r>
            <a:endParaRPr lang="en-US" sz="1800" kern="1600" spc="-100" dirty="0" smtClean="0"/>
          </a:p>
          <a:p>
            <a:pPr lvl="1">
              <a:defRPr/>
            </a:pPr>
            <a:r>
              <a:rPr lang="en-US" sz="1800" kern="1600" spc="-100" dirty="0" smtClean="0"/>
              <a:t>IEEE 802 Policies and Procedures - </a:t>
            </a:r>
            <a:r>
              <a:rPr lang="en-US" sz="1800" u="sng" kern="1600" spc="-100" dirty="0">
                <a:hlinkClick r:id="rId5"/>
              </a:rPr>
              <a:t>http://www.ieee802.org/devdocs.shtml</a:t>
            </a:r>
            <a:r>
              <a:rPr lang="en-US" sz="1800" u="sng" kern="1600" spc="-100" dirty="0"/>
              <a:t> </a:t>
            </a:r>
            <a:endParaRPr lang="en-US" sz="1800" b="1" spc="-100" dirty="0" smtClean="0"/>
          </a:p>
          <a:p>
            <a:pPr eaLnBrk="1" hangingPunct="1">
              <a:defRPr/>
            </a:pPr>
            <a:r>
              <a:rPr lang="en-US" sz="2000" dirty="0" smtClean="0">
                <a:ea typeface="+mn-ea"/>
                <a:cs typeface="+mn-cs"/>
              </a:rPr>
              <a:t>Officers</a:t>
            </a:r>
          </a:p>
          <a:p>
            <a:pPr lvl="1" eaLnBrk="1" hangingPunct="1">
              <a:defRPr/>
            </a:pPr>
            <a:r>
              <a:rPr lang="en-US" sz="1800" dirty="0" smtClean="0"/>
              <a:t>Chair is Rich Kennedy (HP Enterprise)</a:t>
            </a:r>
          </a:p>
          <a:p>
            <a:pPr lvl="1" eaLnBrk="1" hangingPunct="1">
              <a:defRPr/>
            </a:pPr>
            <a:r>
              <a:rPr lang="en-US" sz="1800" dirty="0" smtClean="0"/>
              <a:t>Vice-chair is Jay Holcomb (</a:t>
            </a:r>
            <a:r>
              <a:rPr lang="en-US" sz="1800" dirty="0" err="1" smtClean="0"/>
              <a:t>Itron</a:t>
            </a:r>
            <a:r>
              <a:rPr lang="en-US" sz="1800" dirty="0" smtClean="0"/>
              <a:t>)</a:t>
            </a:r>
          </a:p>
          <a:p>
            <a:pPr lvl="1" eaLnBrk="1" hangingPunct="1">
              <a:defRPr/>
            </a:pPr>
            <a:r>
              <a:rPr lang="en-US" sz="1800" dirty="0" smtClean="0"/>
              <a:t>Secretary is Allan Zhu (Huawei)</a:t>
            </a:r>
          </a:p>
        </p:txBody>
      </p:sp>
      <p:sp>
        <p:nvSpPr>
          <p:cNvPr id="7" name="Date Placeholder 6"/>
          <p:cNvSpPr>
            <a:spLocks noGrp="1"/>
          </p:cNvSpPr>
          <p:nvPr>
            <p:ph type="dt" sz="quarter" idx="4294967295"/>
          </p:nvPr>
        </p:nvSpPr>
        <p:spPr>
          <a:xfrm>
            <a:off x="696912" y="333375"/>
            <a:ext cx="1512887" cy="276225"/>
          </a:xfrm>
          <a:prstGeom prst="rect">
            <a:avLst/>
          </a:prstGeom>
        </p:spPr>
        <p:txBody>
          <a:bodyPr/>
          <a:lstStyle/>
          <a:p>
            <a:pPr>
              <a:defRPr/>
            </a:pPr>
            <a:r>
              <a:rPr lang="en-US" smtClean="0"/>
              <a:t>February 2017</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30581272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365125" y="609600"/>
            <a:ext cx="8458200" cy="990600"/>
          </a:xfrm>
        </p:spPr>
        <p:txBody>
          <a:bodyPr/>
          <a:lstStyle/>
          <a:p>
            <a:r>
              <a:rPr lang="en-US" sz="3600" dirty="0">
                <a:latin typeface="Times New Roman" charset="0"/>
              </a:rPr>
              <a:t>Other Guidelines for IEEE WG Meetings</a:t>
            </a:r>
          </a:p>
        </p:txBody>
      </p:sp>
      <p:sp>
        <p:nvSpPr>
          <p:cNvPr id="35842"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35843" name="Rectangle 4"/>
          <p:cNvSpPr>
            <a:spLocks noChangeArrowheads="1"/>
          </p:cNvSpPr>
          <p:nvPr/>
        </p:nvSpPr>
        <p:spPr bwMode="auto">
          <a:xfrm>
            <a:off x="479425" y="1752600"/>
            <a:ext cx="8229600" cy="434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smtClean="0">
              <a:solidFill>
                <a:srgbClr val="FF0000"/>
              </a:solidFill>
              <a:latin typeface="Arial" charset="0"/>
            </a:endParaRP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q"/>
            </a:pPr>
            <a:r>
              <a:rPr lang="en-US" sz="1600" b="1" dirty="0">
                <a:solidFill>
                  <a:srgbClr val="000099"/>
                </a:solidFill>
                <a:latin typeface="Arial" charset="0"/>
              </a:rPr>
              <a:t>All IEEE-SA standards meetings shall be conducted in compliance with all </a:t>
            </a:r>
            <a:r>
              <a:rPr lang="en-US" sz="1600" b="1" dirty="0" smtClean="0">
                <a:solidFill>
                  <a:srgbClr val="000099"/>
                </a:solidFill>
                <a:latin typeface="Arial" charset="0"/>
              </a:rPr>
              <a:t>applicable </a:t>
            </a:r>
            <a:r>
              <a:rPr lang="en-US" sz="1600" b="1" dirty="0">
                <a:solidFill>
                  <a:srgbClr val="000099"/>
                </a:solidFill>
                <a:latin typeface="Arial" charset="0"/>
              </a:rPr>
              <a:t>laws, including antitrust and competition laws.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discuss the interpretation, validity, or essentiality of patents/patent claims. </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discuss specific license rates, terms, or conditions.</a:t>
            </a:r>
          </a:p>
          <a:p>
            <a:pPr marL="742950" lvl="1"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200" b="1" dirty="0" smtClean="0">
                <a:solidFill>
                  <a:srgbClr val="000099"/>
                </a:solidFill>
                <a:latin typeface="Arial" charset="0"/>
              </a:rPr>
              <a:t>Relative </a:t>
            </a:r>
            <a:r>
              <a:rPr lang="en-US" sz="1200" b="1" dirty="0">
                <a:solidFill>
                  <a:srgbClr val="000099"/>
                </a:solidFill>
                <a:latin typeface="Arial" charset="0"/>
              </a:rPr>
              <a:t>costs, including licensing costs of essential patent claims, of different technical approaches </a:t>
            </a:r>
            <a:r>
              <a:rPr lang="en-US" sz="1200" b="1" dirty="0" smtClean="0">
                <a:solidFill>
                  <a:srgbClr val="000099"/>
                </a:solidFill>
                <a:latin typeface="Arial" charset="0"/>
              </a:rPr>
              <a:t>may </a:t>
            </a:r>
            <a:r>
              <a:rPr lang="en-US" sz="1200" b="1" dirty="0">
                <a:solidFill>
                  <a:srgbClr val="000099"/>
                </a:solidFill>
                <a:latin typeface="Arial" charset="0"/>
              </a:rPr>
              <a:t>be discussed in standards development meetings. </a:t>
            </a:r>
          </a:p>
          <a:p>
            <a:pPr marL="1200150" lvl="2"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200" b="1" dirty="0" smtClean="0">
                <a:solidFill>
                  <a:srgbClr val="000099"/>
                </a:solidFill>
                <a:latin typeface="Arial" charset="0"/>
              </a:rPr>
              <a:t>Technical </a:t>
            </a:r>
            <a:r>
              <a:rPr lang="en-US" sz="1200" b="1" dirty="0">
                <a:solidFill>
                  <a:srgbClr val="000099"/>
                </a:solidFill>
                <a:latin typeface="Arial" charset="0"/>
              </a:rPr>
              <a:t>considerations remain primary focus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a:t>
            </a:r>
            <a:r>
              <a:rPr lang="en-US" sz="1400" b="1" dirty="0">
                <a:solidFill>
                  <a:srgbClr val="000099"/>
                </a:solidFill>
                <a:latin typeface="Arial" charset="0"/>
              </a:rPr>
              <a:t>discuss or engage in the fixing of product prices, allocation of customers, </a:t>
            </a:r>
            <a:r>
              <a:rPr lang="en-US" sz="1400" b="1" dirty="0" smtClean="0">
                <a:solidFill>
                  <a:srgbClr val="000099"/>
                </a:solidFill>
                <a:latin typeface="Arial" charset="0"/>
              </a:rPr>
              <a:t>or </a:t>
            </a:r>
            <a:r>
              <a:rPr lang="en-US" sz="1400" b="1" dirty="0">
                <a:solidFill>
                  <a:srgbClr val="000099"/>
                </a:solidFill>
                <a:latin typeface="Arial" charset="0"/>
              </a:rPr>
              <a:t>division of sales markets.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a:t>
            </a:r>
            <a:r>
              <a:rPr lang="en-US" sz="1400" b="1" dirty="0">
                <a:solidFill>
                  <a:srgbClr val="000099"/>
                </a:solidFill>
                <a:latin typeface="Arial" charset="0"/>
              </a:rPr>
              <a:t>discuss the status or substance of ongoing or threatened litigation.</a:t>
            </a:r>
          </a:p>
          <a:p>
            <a:pPr marL="285750" indent="-285750" eaLnBrk="0" hangingPunct="0">
              <a:lnSpc>
                <a:spcPct val="80000"/>
              </a:lnSpc>
              <a:spcBef>
                <a:spcPts val="400"/>
              </a:spcBef>
              <a:spcAft>
                <a:spcPts val="6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a:t>
            </a:r>
            <a:r>
              <a:rPr lang="en-US" sz="1400" b="1" dirty="0">
                <a:solidFill>
                  <a:srgbClr val="000099"/>
                </a:solidFill>
                <a:latin typeface="Arial" charset="0"/>
              </a:rPr>
              <a:t>be silent if inappropriate topics are discussed… do formally object.</a:t>
            </a:r>
          </a:p>
          <a:p>
            <a:pPr algn="ctr" eaLnBrk="0" hangingPunct="0">
              <a:lnSpc>
                <a:spcPct val="80000"/>
              </a:lnSpc>
              <a:spcBef>
                <a:spcPts val="400"/>
              </a:spcBef>
              <a:spcAft>
                <a:spcPts val="600"/>
              </a:spcAft>
              <a:buClr>
                <a:srgbClr val="CC3300"/>
              </a:buClr>
              <a:buSzPct val="50000"/>
            </a:pPr>
            <a:r>
              <a:rPr lang="en-US" sz="1600" b="1" dirty="0">
                <a:solidFill>
                  <a:srgbClr val="000099"/>
                </a:solidFill>
                <a:latin typeface="Arial" charset="0"/>
              </a:rPr>
              <a:t>--------------------------------------------------------------- </a:t>
            </a:r>
          </a:p>
          <a:p>
            <a:pPr algn="ctr" eaLnBrk="0" hangingPunct="0">
              <a:lnSpc>
                <a:spcPct val="80000"/>
              </a:lnSpc>
              <a:spcBef>
                <a:spcPts val="400"/>
              </a:spcBef>
              <a:spcAft>
                <a:spcPct val="40000"/>
              </a:spcAft>
              <a:buClr>
                <a:srgbClr val="CC3300"/>
              </a:buClr>
              <a:buSzPct val="50000"/>
            </a:pPr>
            <a:r>
              <a:rPr lang="en-US" sz="1200" b="1" dirty="0">
                <a:solidFill>
                  <a:srgbClr val="000099"/>
                </a:solidFill>
                <a:latin typeface="Arial" charset="0"/>
              </a:rPr>
              <a:t>If you have questions, contact the IEEE-SA Standards Board Patent Committee Administrator at </a:t>
            </a:r>
            <a:r>
              <a:rPr lang="en-US" sz="1200" b="1" dirty="0" smtClean="0">
                <a:solidFill>
                  <a:srgbClr val="000099"/>
                </a:solidFill>
                <a:latin typeface="Arial" charset="0"/>
              </a:rPr>
              <a:t>patcom@ieee.org </a:t>
            </a:r>
            <a:r>
              <a:rPr lang="en-US" sz="1200" b="1" dirty="0">
                <a:solidFill>
                  <a:srgbClr val="000099"/>
                </a:solidFill>
                <a:latin typeface="Arial" charset="0"/>
              </a:rPr>
              <a:t>or visit http://standards.ieee.org/about/sasb/patcom/index.html </a:t>
            </a:r>
          </a:p>
          <a:p>
            <a:pPr algn="ctr" eaLnBrk="0" hangingPunct="0">
              <a:lnSpc>
                <a:spcPct val="80000"/>
              </a:lnSpc>
              <a:spcBef>
                <a:spcPct val="20000"/>
              </a:spcBef>
              <a:spcAft>
                <a:spcPct val="40000"/>
              </a:spcAft>
              <a:buClr>
                <a:srgbClr val="CC3300"/>
              </a:buClr>
              <a:buSzPct val="50000"/>
            </a:pPr>
            <a:r>
              <a:rPr lang="en-US" sz="1200" b="1" dirty="0">
                <a:solidFill>
                  <a:srgbClr val="000099"/>
                </a:solidFill>
                <a:latin typeface="Arial" charset="0"/>
              </a:rPr>
              <a:t>See IEEE-SA Standards Board Operations Manual, clause 5.3.10 and “Promoting Competition and Innovation: </a:t>
            </a:r>
            <a:r>
              <a:rPr lang="en-US" sz="1200" b="1" dirty="0" smtClean="0">
                <a:solidFill>
                  <a:srgbClr val="000099"/>
                </a:solidFill>
                <a:latin typeface="Arial" charset="0"/>
              </a:rPr>
              <a:t>What </a:t>
            </a:r>
            <a:r>
              <a:rPr lang="en-US" sz="1200" b="1" dirty="0">
                <a:solidFill>
                  <a:srgbClr val="000099"/>
                </a:solidFill>
                <a:latin typeface="Arial" charset="0"/>
              </a:rPr>
              <a:t>You Need to Know about the IEEE Standards Association's Antitrust and Competition Policy” for </a:t>
            </a:r>
            <a:r>
              <a:rPr lang="en-US" sz="1200" b="1" dirty="0" smtClean="0">
                <a:solidFill>
                  <a:srgbClr val="000099"/>
                </a:solidFill>
                <a:latin typeface="Arial" charset="0"/>
              </a:rPr>
              <a:t>more </a:t>
            </a:r>
            <a:r>
              <a:rPr lang="en-US" sz="1200" b="1" dirty="0">
                <a:solidFill>
                  <a:srgbClr val="000099"/>
                </a:solidFill>
                <a:latin typeface="Arial" charset="0"/>
              </a:rPr>
              <a:t>details.</a:t>
            </a:r>
          </a:p>
          <a:p>
            <a:pPr algn="ctr" eaLnBrk="0" hangingPunct="0">
              <a:lnSpc>
                <a:spcPct val="80000"/>
              </a:lnSpc>
              <a:spcBef>
                <a:spcPct val="20000"/>
              </a:spcBef>
              <a:spcAft>
                <a:spcPct val="40000"/>
              </a:spcAft>
              <a:buClr>
                <a:srgbClr val="CC3300"/>
              </a:buClr>
              <a:buSzPct val="50000"/>
            </a:pPr>
            <a:r>
              <a:rPr lang="en-US" sz="1200" b="1" dirty="0">
                <a:solidFill>
                  <a:srgbClr val="000099"/>
                </a:solidFill>
                <a:latin typeface="Arial" charset="0"/>
              </a:rPr>
              <a:t>This slide set is available </a:t>
            </a:r>
            <a:r>
              <a:rPr lang="en-US" sz="1200" b="1" dirty="0" smtClean="0">
                <a:solidFill>
                  <a:srgbClr val="000099"/>
                </a:solidFill>
                <a:latin typeface="Arial" charset="0"/>
              </a:rPr>
              <a:t>at </a:t>
            </a:r>
            <a:r>
              <a:rPr lang="en-US" sz="1200" b="1" dirty="0">
                <a:solidFill>
                  <a:srgbClr val="000099"/>
                </a:solidFill>
                <a:latin typeface="Arial" charset="0"/>
              </a:rPr>
              <a:t>https://development.standards.ieee.org/myproject/Public/mytools/mob/slideset.ppt</a:t>
            </a:r>
            <a:endParaRPr lang="en-US" sz="500" b="1" dirty="0">
              <a:solidFill>
                <a:srgbClr val="000099"/>
              </a:solidFill>
              <a:latin typeface="Arial" charset="0"/>
            </a:endParaRPr>
          </a:p>
        </p:txBody>
      </p:sp>
      <p:sp>
        <p:nvSpPr>
          <p:cNvPr id="8" name="Date Placeholder 7"/>
          <p:cNvSpPr>
            <a:spLocks noGrp="1"/>
          </p:cNvSpPr>
          <p:nvPr>
            <p:ph type="dt" sz="quarter" idx="4294967295"/>
          </p:nvPr>
        </p:nvSpPr>
        <p:spPr>
          <a:xfrm>
            <a:off x="696912" y="333375"/>
            <a:ext cx="1512887" cy="276225"/>
          </a:xfrm>
          <a:prstGeom prst="rect">
            <a:avLst/>
          </a:prstGeom>
        </p:spPr>
        <p:txBody>
          <a:bodyPr/>
          <a:lstStyle/>
          <a:p>
            <a:pPr>
              <a:defRPr/>
            </a:pPr>
            <a:r>
              <a:rPr lang="en-US" smtClean="0"/>
              <a:t>February 2017</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181635412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Participation in IEEE 802 Meetings</a:t>
            </a:r>
          </a:p>
        </p:txBody>
      </p:sp>
      <p:sp>
        <p:nvSpPr>
          <p:cNvPr id="3" name="Content Placeholder 2"/>
          <p:cNvSpPr>
            <a:spLocks noGrp="1"/>
          </p:cNvSpPr>
          <p:nvPr>
            <p:ph idx="1"/>
          </p:nvPr>
        </p:nvSpPr>
        <p:spPr/>
        <p:txBody>
          <a:bodyPr/>
          <a:lstStyle/>
          <a:p>
            <a:r>
              <a:rPr lang="en-US" sz="1600" dirty="0"/>
              <a:t>All participation in IEEE 802 Working Group meetings is on an individual basis</a:t>
            </a:r>
          </a:p>
          <a:p>
            <a:r>
              <a:rPr lang="en-GB" sz="1400" i="1" dirty="0"/>
              <a:t>•     Participants in the IEEE standards development individual process shall act based on their qualifications and experience. (</a:t>
            </a:r>
            <a:r>
              <a:rPr lang="en-GB" sz="1400" i="1" dirty="0">
                <a:hlinkClick r:id="rId2"/>
              </a:rPr>
              <a:t>https://standards.ieee.org/develop/policies/bylaws/sb_bylaws.pdf</a:t>
            </a:r>
            <a:r>
              <a:rPr lang="en-GB" sz="1400" i="1" dirty="0"/>
              <a:t>  section 5.2.1)</a:t>
            </a:r>
            <a:endParaRPr lang="en-US" sz="1400" dirty="0"/>
          </a:p>
          <a:p>
            <a:r>
              <a:rPr lang="en-US" sz="1400" dirty="0"/>
              <a:t>•    </a:t>
            </a:r>
            <a:r>
              <a:rPr lang="en-US" sz="1400" i="1" dirty="0"/>
              <a:t>IEEE 802 </a:t>
            </a:r>
            <a:r>
              <a:rPr lang="en-GB" sz="1400" i="1" dirty="0"/>
              <a:t>Working Group membership is by individual; “Working Group members shall participate in the consensus process in a manner consistent with their professional expert opinion as individuals, and not as organizational representatives”. (</a:t>
            </a:r>
            <a:r>
              <a:rPr lang="en-GB" sz="1400" i="1" u="sng" dirty="0">
                <a:hlinkClick r:id="rId3"/>
              </a:rPr>
              <a:t>http://ieee802.org/PNP/approved/IEEE_802_WG_PandP_v19.pdf</a:t>
            </a:r>
            <a:r>
              <a:rPr lang="en-GB" sz="1400" i="1" dirty="0"/>
              <a:t> section 4.2.1)</a:t>
            </a:r>
            <a:endParaRPr lang="en-US" sz="1400" dirty="0"/>
          </a:p>
          <a:p>
            <a:pPr>
              <a:buFont typeface="Arial" panose="020B0604020202020204" pitchFamily="34" charset="0"/>
              <a:buChar char="•"/>
            </a:pPr>
            <a:r>
              <a:rPr lang="en-US" sz="14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dirty="0"/>
              <a:t>You shall not direct the actions or votes of any other member of an IEEE 802 Working Group or retaliate against any other member for their actions or votes within IEEE 802 Working Group meetings, see </a:t>
            </a:r>
            <a:r>
              <a:rPr lang="en-US" sz="1400" u="sng" dirty="0">
                <a:hlinkClick r:id="rId4"/>
              </a:rPr>
              <a:t>https://standards.ieee.org/develop/policies/bylaws/sb_bylaws.pdf </a:t>
            </a:r>
            <a:r>
              <a:rPr lang="en-US" sz="1400" dirty="0"/>
              <a:t> section 5.2.1.3 and </a:t>
            </a:r>
            <a:r>
              <a:rPr lang="en-GB" sz="1400" u="sng" dirty="0">
                <a:hlinkClick r:id="rId3"/>
              </a:rPr>
              <a:t>http://ieee802.org/PNP/approved/IEEE_802_WG_PandP_v19.pdf</a:t>
            </a:r>
            <a:r>
              <a:rPr lang="en-GB" sz="1400" dirty="0"/>
              <a:t>  section 3.4.1, list item x</a:t>
            </a:r>
            <a:endParaRPr lang="en-US" sz="1400" dirty="0"/>
          </a:p>
          <a:p>
            <a:r>
              <a:rPr lang="en-US" sz="1600" dirty="0"/>
              <a:t>By participating in IEEE 802 meetings, you accept these requirements.  If you do not agree to these policies then you shall not participate</a:t>
            </a:r>
            <a:r>
              <a:rPr lang="en-US" sz="1600" dirty="0" smtClean="0"/>
              <a:t>.</a:t>
            </a: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February 2017</a:t>
            </a:r>
            <a:endParaRPr lang="en-GB" dirty="0"/>
          </a:p>
        </p:txBody>
      </p:sp>
    </p:spTree>
    <p:extLst>
      <p:ext uri="{BB962C8B-B14F-4D97-AF65-F5344CB8AC3E}">
        <p14:creationId xmlns:p14="http://schemas.microsoft.com/office/powerpoint/2010/main" val="2468776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Discussion Items</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a:t>ETSI BRAN and ERM TG11 updates</a:t>
            </a:r>
          </a:p>
          <a:p>
            <a:r>
              <a:rPr lang="en-US" altLang="en-US" sz="2000" dirty="0" smtClean="0"/>
              <a:t>FCC updates</a:t>
            </a:r>
          </a:p>
          <a:p>
            <a:r>
              <a:rPr lang="en-US" altLang="en-US" sz="2000" dirty="0"/>
              <a:t>NHTSA NPRM</a:t>
            </a:r>
          </a:p>
          <a:p>
            <a:r>
              <a:rPr lang="en-US" altLang="en-US" sz="2000" dirty="0" smtClean="0"/>
              <a:t>Department </a:t>
            </a:r>
            <a:r>
              <a:rPr lang="en-US" altLang="en-US" sz="2000" dirty="0"/>
              <a:t>of Commerce </a:t>
            </a:r>
            <a:r>
              <a:rPr lang="en-US" altLang="en-US" sz="2000" dirty="0" err="1"/>
              <a:t>IoT</a:t>
            </a:r>
            <a:r>
              <a:rPr lang="en-US" altLang="en-US" sz="2000" dirty="0"/>
              <a:t> Green </a:t>
            </a:r>
            <a:r>
              <a:rPr lang="en-US" altLang="en-US" sz="2000" dirty="0" smtClean="0"/>
              <a:t>Paper</a:t>
            </a:r>
          </a:p>
          <a:p>
            <a:r>
              <a:rPr lang="en-US" altLang="en-US" sz="2000" dirty="0"/>
              <a:t>Amtrak Waiver Request </a:t>
            </a:r>
          </a:p>
        </p:txBody>
      </p:sp>
      <p:sp>
        <p:nvSpPr>
          <p:cNvPr id="4" name="Date Placeholder 3"/>
          <p:cNvSpPr>
            <a:spLocks noGrp="1"/>
          </p:cNvSpPr>
          <p:nvPr>
            <p:ph type="dt" sz="quarter" idx="10"/>
          </p:nvPr>
        </p:nvSpPr>
        <p:spPr/>
        <p:txBody>
          <a:bodyPr/>
          <a:lstStyle/>
          <a:p>
            <a:pPr>
              <a:defRPr/>
            </a:pPr>
            <a:r>
              <a:rPr lang="en-US" smtClean="0"/>
              <a:t>February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6</a:t>
            </a:fld>
            <a:endParaRPr lang="en-GB"/>
          </a:p>
        </p:txBody>
      </p:sp>
    </p:spTree>
    <p:extLst>
      <p:ext uri="{BB962C8B-B14F-4D97-AF65-F5344CB8AC3E}">
        <p14:creationId xmlns:p14="http://schemas.microsoft.com/office/powerpoint/2010/main" val="31720039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mtClean="0"/>
              <a:t>ETSI Updates</a:t>
            </a:r>
          </a:p>
        </p:txBody>
      </p:sp>
      <p:sp>
        <p:nvSpPr>
          <p:cNvPr id="18435" name="Content Placeholder 2"/>
          <p:cNvSpPr>
            <a:spLocks noGrp="1"/>
          </p:cNvSpPr>
          <p:nvPr>
            <p:ph idx="1"/>
          </p:nvPr>
        </p:nvSpPr>
        <p:spPr>
          <a:xfrm>
            <a:off x="685800" y="1828800"/>
            <a:ext cx="7772400" cy="4646613"/>
          </a:xfrm>
        </p:spPr>
        <p:txBody>
          <a:bodyPr/>
          <a:lstStyle/>
          <a:p>
            <a:pPr>
              <a:buFont typeface="Arial" panose="020B0604020202020204" pitchFamily="34" charset="0"/>
              <a:buChar char="•"/>
            </a:pPr>
            <a:r>
              <a:rPr lang="en-US" altLang="en-US" sz="2000" dirty="0" smtClean="0"/>
              <a:t>EN 300 328 (2.4 GHz)</a:t>
            </a:r>
          </a:p>
          <a:p>
            <a:pPr>
              <a:buFont typeface="Arial" panose="020B0604020202020204" pitchFamily="34" charset="0"/>
              <a:buChar char="•"/>
            </a:pPr>
            <a:r>
              <a:rPr lang="en-US" altLang="en-US" sz="2000" dirty="0" smtClean="0"/>
              <a:t>V2.1.1 approved in ENAP; will be published 14-Feb-17</a:t>
            </a:r>
          </a:p>
          <a:p>
            <a:pPr marL="800100" lvl="1" indent="-342900">
              <a:buFont typeface="Arial" panose="020B0604020202020204" pitchFamily="34" charset="0"/>
              <a:buChar char="•"/>
            </a:pPr>
            <a:r>
              <a:rPr lang="en-US" altLang="en-US" sz="1800" dirty="0" smtClean="0"/>
              <a:t>V2.2.1 in process </a:t>
            </a:r>
          </a:p>
          <a:p>
            <a:pPr marL="800100" lvl="1" indent="-342900">
              <a:buFont typeface="Arial" panose="020B0604020202020204" pitchFamily="34" charset="0"/>
              <a:buChar char="•"/>
            </a:pPr>
            <a:r>
              <a:rPr lang="en-US" altLang="en-US" sz="1800" dirty="0" smtClean="0"/>
              <a:t>Ofcom document re </a:t>
            </a:r>
            <a:r>
              <a:rPr lang="en-GB" sz="1800" dirty="0"/>
              <a:t>Wanted and Interferer signal levels for blocking tests</a:t>
            </a:r>
            <a:endParaRPr lang="en-US" altLang="en-US" sz="1800" dirty="0" smtClean="0"/>
          </a:p>
          <a:p>
            <a:pPr>
              <a:buFont typeface="Arial" panose="020B0604020202020204" pitchFamily="34" charset="0"/>
              <a:buChar char="•"/>
            </a:pPr>
            <a:r>
              <a:rPr lang="en-US" altLang="en-US" sz="2000" dirty="0" smtClean="0"/>
              <a:t>EN 301 893 (5 GHz)</a:t>
            </a:r>
          </a:p>
          <a:p>
            <a:pPr lvl="1">
              <a:buFont typeface="Arial" panose="020B0604020202020204" pitchFamily="34" charset="0"/>
              <a:buChar char="•"/>
            </a:pPr>
            <a:r>
              <a:rPr lang="en-US" altLang="en-US" sz="1800" dirty="0" smtClean="0"/>
              <a:t>Approved in BRAN</a:t>
            </a:r>
          </a:p>
          <a:p>
            <a:pPr marL="800100" lvl="1" indent="-342900">
              <a:buFont typeface="Arial" panose="020B0604020202020204" pitchFamily="34" charset="0"/>
              <a:buChar char="•"/>
            </a:pPr>
            <a:r>
              <a:rPr lang="en-US" altLang="en-US" sz="1800" dirty="0" smtClean="0"/>
              <a:t>Completed Public Enquiry period Monday (February 20</a:t>
            </a:r>
            <a:r>
              <a:rPr lang="en-US" altLang="en-US" sz="1800" baseline="30000" dirty="0" smtClean="0"/>
              <a:t>th</a:t>
            </a:r>
            <a:r>
              <a:rPr lang="en-US" altLang="en-US" sz="1800" dirty="0" smtClean="0"/>
              <a:t>)</a:t>
            </a:r>
          </a:p>
          <a:p>
            <a:pPr marL="800100" lvl="1" indent="-342900">
              <a:buFont typeface="Arial" panose="020B0604020202020204" pitchFamily="34" charset="0"/>
              <a:buChar char="•"/>
            </a:pPr>
            <a:r>
              <a:rPr lang="en-US" altLang="en-US" sz="1800" dirty="0" smtClean="0"/>
              <a:t>ETSI BRAN #92 (March 6-10)</a:t>
            </a:r>
            <a:endParaRPr lang="en-US" altLang="en-US" sz="1800" dirty="0" smtClean="0"/>
          </a:p>
          <a:p>
            <a:pPr marL="400050">
              <a:buFont typeface="Arial" panose="020B0604020202020204" pitchFamily="34" charset="0"/>
              <a:buChar char="•"/>
            </a:pPr>
            <a:r>
              <a:rPr lang="en-US" altLang="en-US" sz="2000" dirty="0" smtClean="0"/>
              <a:t>EN 302 567 (60 GHz)</a:t>
            </a:r>
          </a:p>
          <a:p>
            <a:pPr marL="800100" lvl="1">
              <a:buFont typeface="Arial" panose="020B0604020202020204" pitchFamily="34" charset="0"/>
              <a:buChar char="•"/>
            </a:pPr>
            <a:r>
              <a:rPr lang="en-US" altLang="en-US" sz="1800" dirty="0" smtClean="0"/>
              <a:t>Ready was approved by BRAN at December meeting (BRAN#91)</a:t>
            </a:r>
          </a:p>
          <a:p>
            <a:pPr>
              <a:buFont typeface="Arial" panose="020B0604020202020204" pitchFamily="34" charset="0"/>
              <a:buChar char="•"/>
            </a:pPr>
            <a:r>
              <a:rPr lang="en-US" altLang="en-US" sz="2000" dirty="0"/>
              <a:t>EN 301 598 (TVWS) </a:t>
            </a:r>
          </a:p>
          <a:p>
            <a:pPr lvl="1">
              <a:buFont typeface="Arial" panose="020B0604020202020204" pitchFamily="34" charset="0"/>
              <a:buChar char="•"/>
            </a:pPr>
            <a:r>
              <a:rPr lang="en-US" altLang="en-US" sz="1800" dirty="0"/>
              <a:t>Completed RED changes; </a:t>
            </a:r>
            <a:r>
              <a:rPr lang="en-US" altLang="en-US" sz="1800" dirty="0" smtClean="0"/>
              <a:t>was approved </a:t>
            </a:r>
            <a:r>
              <a:rPr lang="en-US" altLang="en-US" sz="1800" dirty="0"/>
              <a:t>in December BRAN meeting</a:t>
            </a:r>
          </a:p>
          <a:p>
            <a:pPr marL="400050">
              <a:buFont typeface="Arial" panose="020B0604020202020204" pitchFamily="34" charset="0"/>
              <a:buChar char="•"/>
            </a:pPr>
            <a:endParaRPr lang="en-US" altLang="en-US" dirty="0" smtClean="0"/>
          </a:p>
        </p:txBody>
      </p:sp>
      <p:sp>
        <p:nvSpPr>
          <p:cNvPr id="4" name="Date Placeholder 3"/>
          <p:cNvSpPr>
            <a:spLocks noGrp="1"/>
          </p:cNvSpPr>
          <p:nvPr>
            <p:ph type="dt" sz="quarter" idx="4294967295"/>
          </p:nvPr>
        </p:nvSpPr>
        <p:spPr>
          <a:xfrm>
            <a:off x="696912" y="333375"/>
            <a:ext cx="1665287" cy="276225"/>
          </a:xfrm>
          <a:prstGeom prst="rect">
            <a:avLst/>
          </a:prstGeom>
        </p:spPr>
        <p:txBody>
          <a:bodyPr/>
          <a:lstStyle/>
          <a:p>
            <a:pPr>
              <a:defRPr/>
            </a:pPr>
            <a:r>
              <a:rPr lang="en-US" smtClean="0"/>
              <a:t>February 2017</a:t>
            </a:r>
            <a:endParaRPr lang="en-US" dirty="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A9230BD-457E-424A-811D-1AACE35807B2}" type="slidenum">
              <a:rPr lang="en-US" altLang="en-US" sz="1200" b="0" smtClean="0"/>
              <a:pPr>
                <a:spcBef>
                  <a:spcPct val="0"/>
                </a:spcBef>
                <a:buFontTx/>
                <a:buNone/>
              </a:pPr>
              <a:t>7</a:t>
            </a:fld>
            <a:endParaRPr lang="en-US" altLang="en-US" sz="1200" b="0" smtClean="0"/>
          </a:p>
        </p:txBody>
      </p:sp>
      <p:sp>
        <p:nvSpPr>
          <p:cNvPr id="2" name="Footer Placeholder 1"/>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1666561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mtClean="0"/>
              <a:t>ETSI Updates [2]</a:t>
            </a:r>
          </a:p>
        </p:txBody>
      </p:sp>
      <p:sp>
        <p:nvSpPr>
          <p:cNvPr id="19459" name="Content Placeholder 2"/>
          <p:cNvSpPr>
            <a:spLocks noGrp="1"/>
          </p:cNvSpPr>
          <p:nvPr>
            <p:ph idx="1"/>
          </p:nvPr>
        </p:nvSpPr>
        <p:spPr/>
        <p:txBody>
          <a:bodyPr/>
          <a:lstStyle/>
          <a:p>
            <a:pPr>
              <a:buFont typeface="Arial" panose="020B0604020202020204" pitchFamily="34" charset="0"/>
              <a:buChar char="•"/>
            </a:pPr>
            <a:r>
              <a:rPr lang="en-US" altLang="en-US" dirty="0" smtClean="0"/>
              <a:t>Technical Reports on 5 GHz band sharing</a:t>
            </a:r>
          </a:p>
          <a:p>
            <a:pPr marL="800100" lvl="1" indent="-342900">
              <a:buFont typeface="Arial" panose="020B0604020202020204" pitchFamily="34" charset="0"/>
              <a:buChar char="•"/>
            </a:pPr>
            <a:r>
              <a:rPr lang="en-US" altLang="en-US" dirty="0" smtClean="0"/>
              <a:t>TR 103 317 EESS in the 5 350 MHz to 5 470 MHz band</a:t>
            </a:r>
          </a:p>
          <a:p>
            <a:pPr marL="1200150" lvl="2" indent="-342900">
              <a:buFont typeface="Arial" panose="020B0604020202020204" pitchFamily="34" charset="0"/>
              <a:buChar char="•"/>
            </a:pPr>
            <a:r>
              <a:rPr lang="en-US" altLang="en-US" dirty="0" smtClean="0">
                <a:solidFill>
                  <a:srgbClr val="FF0000"/>
                </a:solidFill>
              </a:rPr>
              <a:t>Will not be pursued further</a:t>
            </a:r>
          </a:p>
          <a:p>
            <a:pPr marL="800100" lvl="1" indent="-342900">
              <a:buFont typeface="Arial" panose="020B0604020202020204" pitchFamily="34" charset="0"/>
              <a:buChar char="•"/>
            </a:pPr>
            <a:r>
              <a:rPr lang="en-US" altLang="en-US" dirty="0" smtClean="0"/>
              <a:t>TR 103 318 Radiolocation Systems in the 5 350 MHz to 5 470 MHz and 5 725 MHz to 5 850 MHz bands</a:t>
            </a:r>
          </a:p>
          <a:p>
            <a:pPr marL="1200150" lvl="2" indent="-285750">
              <a:buFont typeface="Arial" panose="020B0604020202020204" pitchFamily="34" charset="0"/>
              <a:buChar char="•"/>
            </a:pPr>
            <a:r>
              <a:rPr lang="en-US" altLang="en-US" dirty="0" smtClean="0"/>
              <a:t>Will drop the 5.4 GHz band</a:t>
            </a:r>
          </a:p>
          <a:p>
            <a:pPr marL="1200150" lvl="2" indent="-285750">
              <a:buFont typeface="Arial" panose="020B0604020202020204" pitchFamily="34" charset="0"/>
              <a:buChar char="•"/>
            </a:pPr>
            <a:r>
              <a:rPr lang="en-US" altLang="en-US" dirty="0" smtClean="0"/>
              <a:t>French trying to add FH radar outside 5.4 GHz</a:t>
            </a:r>
          </a:p>
          <a:p>
            <a:pPr marL="800100" lvl="1" indent="-342900">
              <a:buFont typeface="Arial" panose="020B0604020202020204" pitchFamily="34" charset="0"/>
              <a:buChar char="•"/>
            </a:pPr>
            <a:r>
              <a:rPr lang="en-US" altLang="en-US" dirty="0" smtClean="0"/>
              <a:t>TR 103 319 Road Tolling and Intelligent Transport systems in the 5 725 MHz to 5 925 MHz band</a:t>
            </a:r>
          </a:p>
          <a:p>
            <a:pPr marL="1200150" lvl="2" indent="-285750">
              <a:buFont typeface="Arial" panose="020B0604020202020204" pitchFamily="34" charset="0"/>
              <a:buChar char="•"/>
            </a:pPr>
            <a:r>
              <a:rPr lang="en-US" altLang="en-US" dirty="0" smtClean="0"/>
              <a:t>To be approved at ETSI BRAN #92 and submitted to CPG PTD</a:t>
            </a:r>
            <a:endParaRPr lang="en-US" altLang="en-US" dirty="0" smtClean="0"/>
          </a:p>
          <a:p>
            <a:endParaRPr lang="en-US" altLang="en-US" dirty="0" smtClean="0"/>
          </a:p>
        </p:txBody>
      </p:sp>
      <p:sp>
        <p:nvSpPr>
          <p:cNvPr id="4" name="Date Placeholder 3"/>
          <p:cNvSpPr>
            <a:spLocks noGrp="1"/>
          </p:cNvSpPr>
          <p:nvPr>
            <p:ph type="dt" sz="quarter" idx="4294967295"/>
          </p:nvPr>
        </p:nvSpPr>
        <p:spPr>
          <a:xfrm>
            <a:off x="696912" y="333375"/>
            <a:ext cx="1589087" cy="276225"/>
          </a:xfrm>
          <a:prstGeom prst="rect">
            <a:avLst/>
          </a:prstGeom>
        </p:spPr>
        <p:txBody>
          <a:bodyPr/>
          <a:lstStyle/>
          <a:p>
            <a:pPr>
              <a:defRPr/>
            </a:pPr>
            <a:r>
              <a:rPr lang="en-US" smtClean="0"/>
              <a:t>February 2017</a:t>
            </a:r>
            <a:endParaRPr lang="en-US" dirty="0"/>
          </a:p>
        </p:txBody>
      </p:sp>
      <p:sp>
        <p:nvSpPr>
          <p:cNvPr id="194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19154632-64DB-4587-86D7-418A5426E56D}" type="slidenum">
              <a:rPr lang="en-US" altLang="en-US" sz="1200" b="0" smtClean="0"/>
              <a:pPr>
                <a:spcBef>
                  <a:spcPct val="0"/>
                </a:spcBef>
                <a:buFontTx/>
                <a:buNone/>
              </a:pPr>
              <a:t>8</a:t>
            </a:fld>
            <a:endParaRPr lang="en-US" altLang="en-US" sz="1200" b="0" smtClean="0"/>
          </a:p>
        </p:txBody>
      </p:sp>
      <p:sp>
        <p:nvSpPr>
          <p:cNvPr id="2" name="Footer Placeholder 1"/>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10274828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NHTSA NPRM</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hlinkClick r:id="rId2"/>
              </a:rPr>
              <a:t>https://mentor.ieee.org/802.18/dcn/16/18-16-0097-00-0000-nhsta-v2v-nprm-toc.doc</a:t>
            </a:r>
            <a:endParaRPr lang="en-US" dirty="0"/>
          </a:p>
          <a:p>
            <a:pPr>
              <a:buFont typeface="Arial" panose="020B0604020202020204" pitchFamily="34" charset="0"/>
              <a:buChar char="•"/>
            </a:pPr>
            <a:r>
              <a:rPr lang="en-US" dirty="0" smtClean="0"/>
              <a:t>National Highway Traffic Safety Administration </a:t>
            </a:r>
          </a:p>
          <a:p>
            <a:pPr>
              <a:buFont typeface="Arial" panose="020B0604020202020204" pitchFamily="34" charset="0"/>
              <a:buChar char="•"/>
            </a:pPr>
            <a:r>
              <a:rPr lang="en-US" dirty="0"/>
              <a:t>U.S. DOT advances deployment of Connected Vehicle Technology to prevent hundreds of thousands of </a:t>
            </a:r>
            <a:r>
              <a:rPr lang="en-US" dirty="0" smtClean="0"/>
              <a:t>crashes</a:t>
            </a:r>
          </a:p>
          <a:p>
            <a:pPr lvl="1">
              <a:buFont typeface="Arial" panose="020B0604020202020204" pitchFamily="34" charset="0"/>
              <a:buChar char="•"/>
            </a:pPr>
            <a:r>
              <a:rPr lang="en-US" u="sng" dirty="0">
                <a:hlinkClick r:id="rId3"/>
              </a:rPr>
              <a:t>NHTSA Notice of Proposed Rulemaking on V2V </a:t>
            </a:r>
            <a:r>
              <a:rPr lang="en-US" u="sng" dirty="0" smtClean="0">
                <a:hlinkClick r:id="rId3"/>
              </a:rPr>
              <a:t>Communications</a:t>
            </a:r>
            <a:endParaRPr lang="en-US" u="sng" dirty="0" smtClean="0"/>
          </a:p>
          <a:p>
            <a:pPr lvl="1">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February 2017</a:t>
            </a:r>
            <a:endParaRPr lang="en-GB" dirty="0"/>
          </a:p>
        </p:txBody>
      </p:sp>
    </p:spTree>
    <p:extLst>
      <p:ext uri="{BB962C8B-B14F-4D97-AF65-F5344CB8AC3E}">
        <p14:creationId xmlns:p14="http://schemas.microsoft.com/office/powerpoint/2010/main" val="1444594498"/>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39620</TotalTime>
  <Words>1138</Words>
  <Application>Microsoft Office PowerPoint</Application>
  <PresentationFormat>On-screen Show (4:3)</PresentationFormat>
  <Paragraphs>172</Paragraphs>
  <Slides>16</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7" baseType="lpstr">
      <vt:lpstr>Arial Unicode MS</vt:lpstr>
      <vt:lpstr>MS Gothic</vt:lpstr>
      <vt:lpstr>MS PGothic</vt:lpstr>
      <vt:lpstr>MS PGothic</vt:lpstr>
      <vt:lpstr>Arial</vt:lpstr>
      <vt:lpstr>Helvetica</vt:lpstr>
      <vt:lpstr>Monotype Sorts</vt:lpstr>
      <vt:lpstr>Times New Roman</vt:lpstr>
      <vt:lpstr>Wingdings</vt:lpstr>
      <vt:lpstr>Office Theme</vt:lpstr>
      <vt:lpstr>Document</vt:lpstr>
      <vt:lpstr>IEEE 802.18 RR-TAG Teleconference Plan and Agenda</vt:lpstr>
      <vt:lpstr>Agenda</vt:lpstr>
      <vt:lpstr>Administrative Items</vt:lpstr>
      <vt:lpstr>Other Guidelines for IEEE WG Meetings</vt:lpstr>
      <vt:lpstr>Participation in IEEE 802 Meetings</vt:lpstr>
      <vt:lpstr>Discussion Items</vt:lpstr>
      <vt:lpstr>ETSI Updates</vt:lpstr>
      <vt:lpstr>ETSI Updates [2]</vt:lpstr>
      <vt:lpstr>NHTSA NPRM</vt:lpstr>
      <vt:lpstr>Commerce Dept. IoT Green Paper</vt:lpstr>
      <vt:lpstr>Amtrak Waiver Request </vt:lpstr>
      <vt:lpstr>IEEE 802 positions for WRC-19</vt:lpstr>
      <vt:lpstr>Actions Required</vt:lpstr>
      <vt:lpstr>ISED (Canada) Consultation</vt:lpstr>
      <vt:lpstr>ISED Questions</vt:lpstr>
      <vt:lpstr>Any Other Business</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207</cp:revision>
  <cp:lastPrinted>1601-01-01T00:00:00Z</cp:lastPrinted>
  <dcterms:created xsi:type="dcterms:W3CDTF">2016-03-03T14:54:45Z</dcterms:created>
  <dcterms:modified xsi:type="dcterms:W3CDTF">2017-02-15T21:19:03Z</dcterms:modified>
</cp:coreProperties>
</file>