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52" r:id="rId2"/>
    <p:sldId id="353" r:id="rId3"/>
    <p:sldId id="354" r:id="rId4"/>
    <p:sldId id="355" r:id="rId5"/>
    <p:sldId id="288" r:id="rId6"/>
    <p:sldId id="338" r:id="rId7"/>
    <p:sldId id="339" r:id="rId8"/>
    <p:sldId id="358" r:id="rId9"/>
    <p:sldId id="359" r:id="rId10"/>
    <p:sldId id="360" r:id="rId11"/>
    <p:sldId id="357" r:id="rId12"/>
    <p:sldId id="347" r:id="rId13"/>
    <p:sldId id="356" r:id="rId14"/>
    <p:sldId id="361" r:id="rId15"/>
    <p:sldId id="362" r:id="rId16"/>
    <p:sldId id="27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60083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802.18-17/0030r0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031-00-0000-amtrak-waiver-request-p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cma.gov.au/Industry/Spectrum/Spectrum-projects/800-and-900-MHz-bands/reconfiguring-the-890-915-935-960-mhz-ban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029-00-0000-ised-consultation-on-5150-5250.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afercar.gov/v2v/pdf/V2V%20NPRM_Web_Version.pdf" TargetMode="External"/><Relationship Id="rId2" Type="http://schemas.openxmlformats.org/officeDocument/2006/relationships/hyperlink" Target="https://mentor.ieee.org/802.18/dcn/16/18-16-0097-00-0000-nhsta-v2v-nprm-toc.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7/18-17-0032-00-0000-commerce-department-iot-green-pap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2017-02-02</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25"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Amtrak Waiver Request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mentor.ieee.org/802.18/dcn/17/18-17-0031-00-0000-amtrak-waiver-request-pn.pdf</a:t>
            </a:r>
            <a:endParaRPr lang="en-US" dirty="0" smtClean="0"/>
          </a:p>
          <a:p>
            <a:pPr>
              <a:buFont typeface="Arial" panose="020B0604020202020204" pitchFamily="34" charset="0"/>
              <a:buChar char="•"/>
            </a:pPr>
            <a:r>
              <a:rPr lang="en-US" dirty="0" smtClean="0"/>
              <a:t>Comments due February 27, 2017</a:t>
            </a:r>
          </a:p>
          <a:p>
            <a:pPr>
              <a:buFont typeface="Arial" panose="020B0604020202020204" pitchFamily="34" charset="0"/>
              <a:buChar char="•"/>
            </a:pPr>
            <a:r>
              <a:rPr lang="en-US" dirty="0"/>
              <a:t>“…waiver of Sections 15.407 (a)(1)(iii) an 15.407(a)(3) of the Commission’s rules to allow Amtrak’s trackside network (TSN) in the Northeast Corridor (NEC) to operate under the specifications that apply to fixed point-to-point operation in the 5.15-5.25 GHz (U-NII-1) and 5.75-5.825 GHz (U-NII- 3) </a:t>
            </a:r>
            <a:r>
              <a:rPr lang="en-US" dirty="0" smtClean="0"/>
              <a:t>bands”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1584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a:t>
            </a:r>
            <a:r>
              <a:rPr 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smtClean="0"/>
              <a:t>Reconfiguring </a:t>
            </a:r>
            <a:r>
              <a:rPr lang="en-US" dirty="0"/>
              <a:t>the 890–915/935–960 MHz </a:t>
            </a:r>
            <a:r>
              <a:rPr lang="en-US" dirty="0" smtClean="0"/>
              <a:t>band</a:t>
            </a:r>
          </a:p>
          <a:p>
            <a:pPr lvl="1">
              <a:buFont typeface="Arial" panose="020B0604020202020204" pitchFamily="34" charset="0"/>
              <a:buChar char="•"/>
            </a:pPr>
            <a:r>
              <a:rPr lang="en-US" dirty="0">
                <a:hlinkClick r:id="rId2"/>
              </a:rPr>
              <a:t>http://</a:t>
            </a:r>
            <a:r>
              <a:rPr lang="en-US" dirty="0" smtClean="0">
                <a:hlinkClick r:id="rId2"/>
              </a:rPr>
              <a:t>www.acma.gov.au/Industry/Spectrum/Spectrum-projects/800-and-900-MHz-bands/reconfiguring-the-890-915-935-960-mhz-band</a:t>
            </a:r>
            <a:r>
              <a:rPr lang="en-US" dirty="0" smtClean="0"/>
              <a:t> </a:t>
            </a:r>
          </a:p>
          <a:p>
            <a:pPr lvl="1">
              <a:buFont typeface="Arial" panose="020B0604020202020204" pitchFamily="34" charset="0"/>
              <a:buChar char="•"/>
            </a:pPr>
            <a:r>
              <a:rPr lang="en-US" dirty="0" smtClean="0"/>
              <a:t>Comments due February </a:t>
            </a:r>
            <a:r>
              <a:rPr lang="en-US" dirty="0" smtClean="0"/>
              <a:t>24, </a:t>
            </a:r>
            <a:r>
              <a:rPr lang="en-US" dirty="0"/>
              <a:t>2017</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75654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harmonization</a:t>
            </a:r>
          </a:p>
          <a:p>
            <a:pPr lvl="1">
              <a:buFont typeface="Arial" panose="020B0604020202020204" pitchFamily="34" charset="0"/>
              <a:buChar char="•"/>
            </a:pPr>
            <a:r>
              <a:rPr lang="en-US" dirty="0" smtClean="0"/>
              <a:t>1.13 IMT </a:t>
            </a:r>
          </a:p>
          <a:p>
            <a:pPr lvl="1">
              <a:buFont typeface="Arial" panose="020B0604020202020204" pitchFamily="34" charset="0"/>
              <a:buChar char="•"/>
            </a:pPr>
            <a:r>
              <a:rPr lang="en-US" dirty="0" smtClean="0"/>
              <a:t>1.14 HAPS</a:t>
            </a:r>
          </a:p>
          <a:p>
            <a:pPr lvl="1">
              <a:buFont typeface="Arial" panose="020B0604020202020204" pitchFamily="34" charset="0"/>
              <a:buChar char="•"/>
            </a:pPr>
            <a:r>
              <a:rPr lang="en-US" dirty="0" smtClean="0"/>
              <a:t>1.15 275 GHz</a:t>
            </a:r>
          </a:p>
          <a:p>
            <a:pPr lvl="1">
              <a:buFont typeface="Arial" panose="020B0604020202020204" pitchFamily="34" charset="0"/>
              <a:buChar char="•"/>
            </a:pPr>
            <a:r>
              <a:rPr lang="en-US" dirty="0" smtClean="0"/>
              <a:t>1.16 5 GHz</a:t>
            </a:r>
          </a:p>
          <a:p>
            <a:pPr lvl="1">
              <a:buFont typeface="Arial" panose="020B0604020202020204" pitchFamily="34" charset="0"/>
              <a:buChar char="•"/>
            </a:pPr>
            <a:r>
              <a:rPr lang="en-US" dirty="0" smtClean="0"/>
              <a:t>Issue 9.1.5</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Updates</a:t>
            </a:r>
            <a:endParaRPr lang="en-US" dirty="0"/>
          </a:p>
        </p:txBody>
      </p:sp>
      <p:sp>
        <p:nvSpPr>
          <p:cNvPr id="3" name="Content Placeholder 2"/>
          <p:cNvSpPr>
            <a:spLocks noGrp="1"/>
          </p:cNvSpPr>
          <p:nvPr>
            <p:ph idx="1"/>
          </p:nvPr>
        </p:nvSpPr>
        <p:spPr>
          <a:xfrm>
            <a:off x="685800" y="1752600"/>
            <a:ext cx="7770813" cy="4722813"/>
          </a:xfrm>
        </p:spPr>
        <p:txBody>
          <a:bodyPr/>
          <a:lstStyle/>
          <a:p>
            <a:pPr>
              <a:buFont typeface="Arial" panose="020B0604020202020204" pitchFamily="34" charset="0"/>
              <a:buChar char="•"/>
            </a:pPr>
            <a:r>
              <a:rPr lang="en-US" dirty="0" smtClean="0"/>
              <a:t>January 2017 </a:t>
            </a:r>
            <a:r>
              <a:rPr lang="en-US" dirty="0" smtClean="0"/>
              <a:t>brings </a:t>
            </a:r>
            <a:r>
              <a:rPr lang="en-US" dirty="0" smtClean="0"/>
              <a:t>a new regime</a:t>
            </a:r>
          </a:p>
          <a:p>
            <a:pPr lvl="1">
              <a:buFont typeface="Arial" panose="020B0604020202020204" pitchFamily="34" charset="0"/>
              <a:buChar char="•"/>
            </a:pPr>
            <a:r>
              <a:rPr lang="en-US" dirty="0" smtClean="0"/>
              <a:t>Chairman Wheeler stepped </a:t>
            </a:r>
            <a:r>
              <a:rPr lang="en-US" dirty="0" smtClean="0"/>
              <a:t>down, </a:t>
            </a:r>
            <a:r>
              <a:rPr lang="en-US" dirty="0" err="1" smtClean="0"/>
              <a:t>Ajit</a:t>
            </a:r>
            <a:r>
              <a:rPr lang="en-US" dirty="0" smtClean="0"/>
              <a:t> </a:t>
            </a:r>
            <a:r>
              <a:rPr lang="en-US" dirty="0" err="1" smtClean="0"/>
              <a:t>Pai</a:t>
            </a:r>
            <a:r>
              <a:rPr lang="en-US" dirty="0" smtClean="0"/>
              <a:t> appointed Chairman</a:t>
            </a:r>
            <a:endParaRPr lang="en-US" dirty="0" smtClean="0"/>
          </a:p>
          <a:p>
            <a:pPr lvl="1">
              <a:buFont typeface="Arial" panose="020B0604020202020204" pitchFamily="34" charset="0"/>
              <a:buChar char="•"/>
            </a:pPr>
            <a:r>
              <a:rPr lang="en-US" dirty="0" smtClean="0"/>
              <a:t>Republicans </a:t>
            </a:r>
            <a:r>
              <a:rPr lang="en-US" dirty="0" smtClean="0"/>
              <a:t>will be the majority</a:t>
            </a:r>
          </a:p>
          <a:p>
            <a:pPr lvl="1">
              <a:buFont typeface="Arial" panose="020B0604020202020204" pitchFamily="34" charset="0"/>
              <a:buChar char="•"/>
            </a:pPr>
            <a:r>
              <a:rPr lang="en-US" dirty="0" smtClean="0"/>
              <a:t>Currently operating with minimum number of commissioners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805580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(Canada) Consultation</a:t>
            </a:r>
            <a:endParaRPr lang="en-US" altLang="en-US" sz="2000" dirty="0"/>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2152280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mentor.ieee.org/802.18/dcn/17/18-17-0029-00-0000-ised-consultation-on-5150-5250.pdf</a:t>
            </a:r>
            <a:endParaRPr lang="en-US" dirty="0" smtClean="0"/>
          </a:p>
          <a:p>
            <a:pPr>
              <a:buFont typeface="Arial" panose="020B0604020202020204" pitchFamily="34" charset="0"/>
              <a:buChar char="•"/>
            </a:pPr>
            <a:r>
              <a:rPr lang="en-US" dirty="0" smtClean="0"/>
              <a:t>Comments due March 22, 2017(?)</a:t>
            </a:r>
          </a:p>
          <a:p>
            <a:pPr>
              <a:buFont typeface="Arial" panose="020B0604020202020204" pitchFamily="34" charset="0"/>
              <a:buChar char="•"/>
            </a:pPr>
            <a:r>
              <a:rPr lang="en-US" smtClean="0"/>
              <a:t>“… </a:t>
            </a:r>
            <a:r>
              <a:rPr lang="en-US" dirty="0"/>
              <a:t>whether to modify the current technical and policy framework for radio local area network (RLAN) devices operating in the 5150-5250 MHz frequency band</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264527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Voting rules</a:t>
            </a:r>
          </a:p>
          <a:p>
            <a:pPr lvl="1">
              <a:buFont typeface="Arial" panose="020B0604020202020204" pitchFamily="34" charset="0"/>
              <a:buChar char="•"/>
            </a:pPr>
            <a:r>
              <a:rPr lang="en-US" altLang="en-US" dirty="0" smtClean="0"/>
              <a:t>Could we extend voting rights to people who attend calls only?</a:t>
            </a:r>
          </a:p>
          <a:p>
            <a:pPr>
              <a:buFont typeface="Arial" panose="020B0604020202020204" pitchFamily="34" charset="0"/>
              <a:buChar char="•"/>
            </a:pPr>
            <a:r>
              <a:rPr lang="en-US" altLang="en-US" dirty="0" smtClean="0"/>
              <a:t>Regulatory calendar</a:t>
            </a:r>
          </a:p>
          <a:p>
            <a:pPr>
              <a:buFont typeface="Arial" panose="020B0604020202020204" pitchFamily="34" charset="0"/>
              <a:buChar char="•"/>
            </a:pPr>
            <a:r>
              <a:rPr lang="en-US" dirty="0" smtClean="0"/>
              <a:t>Next meeting: </a:t>
            </a:r>
            <a:r>
              <a:rPr lang="en-US" b="0" dirty="0" smtClean="0"/>
              <a:t>February 16, 2017</a:t>
            </a:r>
            <a:endParaRPr lang="en-US" b="0" dirty="0" smtClean="0"/>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ISED (Canada) consultation</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is Allan Zhu (Huawei)</a:t>
            </a:r>
            <a:endParaRPr lang="en-US" sz="1800" dirty="0" smtClean="0"/>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FCC updates</a:t>
            </a:r>
          </a:p>
          <a:p>
            <a:r>
              <a:rPr lang="en-US" altLang="en-US" sz="2000" dirty="0"/>
              <a:t>NHTSA NPRM</a:t>
            </a:r>
          </a:p>
          <a:p>
            <a:r>
              <a:rPr lang="en-US" altLang="en-US" sz="2000" dirty="0" smtClean="0"/>
              <a:t>Department </a:t>
            </a:r>
            <a:r>
              <a:rPr lang="en-US" altLang="en-US" sz="2000" dirty="0"/>
              <a:t>of Commerce </a:t>
            </a:r>
            <a:r>
              <a:rPr lang="en-US" altLang="en-US" sz="2000" dirty="0" err="1"/>
              <a:t>IoT</a:t>
            </a:r>
            <a:r>
              <a:rPr lang="en-US" altLang="en-US" sz="2000" dirty="0"/>
              <a:t> Green </a:t>
            </a:r>
            <a:r>
              <a:rPr lang="en-US" altLang="en-US" sz="2000" dirty="0" smtClean="0"/>
              <a:t>Paper</a:t>
            </a:r>
          </a:p>
          <a:p>
            <a:r>
              <a:rPr lang="en-US" altLang="en-US" sz="2000" dirty="0"/>
              <a:t>Amtrak Waiver Request </a:t>
            </a:r>
            <a:endParaRPr lang="en-US" altLang="en-US" sz="2000" dirty="0"/>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dirty="0" smtClean="0"/>
              <a:t>EN 300 328 (2.4 GHz</a:t>
            </a:r>
            <a:r>
              <a:rPr lang="en-US" altLang="en-US" dirty="0" smtClean="0"/>
              <a:t>)</a:t>
            </a:r>
          </a:p>
          <a:p>
            <a:pPr>
              <a:buFont typeface="Arial" panose="020B0604020202020204" pitchFamily="34" charset="0"/>
              <a:buChar char="•"/>
            </a:pPr>
            <a:r>
              <a:rPr lang="en-US" altLang="en-US" dirty="0" smtClean="0"/>
              <a:t>V2.1.1 </a:t>
            </a:r>
            <a:r>
              <a:rPr lang="en-US" altLang="en-US" dirty="0" smtClean="0"/>
              <a:t>approved in ENAP; will be published 14-Feb-17</a:t>
            </a:r>
          </a:p>
          <a:p>
            <a:pPr marL="800100" lvl="1" indent="-342900">
              <a:buFont typeface="Arial" panose="020B0604020202020204" pitchFamily="34" charset="0"/>
              <a:buChar char="•"/>
            </a:pPr>
            <a:r>
              <a:rPr lang="en-US" altLang="en-US" dirty="0" smtClean="0"/>
              <a:t>V2.2.1 in process </a:t>
            </a:r>
          </a:p>
          <a:p>
            <a:pPr marL="800100" lvl="1" indent="-342900">
              <a:buFont typeface="Arial" panose="020B0604020202020204" pitchFamily="34" charset="0"/>
              <a:buChar char="•"/>
            </a:pPr>
            <a:r>
              <a:rPr lang="en-US" altLang="en-US" dirty="0" smtClean="0"/>
              <a:t>Receiver requirements tightening</a:t>
            </a:r>
          </a:p>
          <a:p>
            <a:pPr>
              <a:buFont typeface="Arial" panose="020B0604020202020204" pitchFamily="34" charset="0"/>
              <a:buChar char="•"/>
            </a:pPr>
            <a:r>
              <a:rPr lang="en-US" altLang="en-US" dirty="0" smtClean="0"/>
              <a:t>EN 301 893 (5 GHz)</a:t>
            </a:r>
          </a:p>
          <a:p>
            <a:pPr lvl="1">
              <a:buFont typeface="Arial" panose="020B0604020202020204" pitchFamily="34" charset="0"/>
              <a:buChar char="•"/>
            </a:pPr>
            <a:r>
              <a:rPr lang="en-US" altLang="en-US" dirty="0" smtClean="0"/>
              <a:t>Approved in BRAN</a:t>
            </a:r>
          </a:p>
          <a:p>
            <a:pPr marL="800100" lvl="1" indent="-342900">
              <a:buFont typeface="Arial" panose="020B0604020202020204" pitchFamily="34" charset="0"/>
              <a:buChar char="•"/>
            </a:pPr>
            <a:r>
              <a:rPr lang="en-US" altLang="en-US" dirty="0" smtClean="0"/>
              <a:t>Following ETSI </a:t>
            </a:r>
            <a:r>
              <a:rPr lang="en-US" altLang="en-US" dirty="0" err="1" smtClean="0"/>
              <a:t>EditHelp</a:t>
            </a:r>
            <a:r>
              <a:rPr lang="en-US" altLang="en-US" dirty="0" smtClean="0"/>
              <a:t> review, submitted for public comment</a:t>
            </a:r>
          </a:p>
          <a:p>
            <a:pPr marL="400050">
              <a:buFont typeface="Arial" panose="020B0604020202020204" pitchFamily="34" charset="0"/>
              <a:buChar char="•"/>
            </a:pPr>
            <a:r>
              <a:rPr lang="en-US" altLang="en-US" dirty="0" smtClean="0"/>
              <a:t>EN 302 567 (60 GHz)</a:t>
            </a:r>
          </a:p>
          <a:p>
            <a:pPr marL="800100" lvl="1">
              <a:buFont typeface="Arial" panose="020B0604020202020204" pitchFamily="34" charset="0"/>
              <a:buChar char="•"/>
            </a:pPr>
            <a:r>
              <a:rPr lang="en-US" altLang="en-US" dirty="0" smtClean="0"/>
              <a:t>Ready was approved by BRAN at December meeting (BRAN#91)</a:t>
            </a:r>
          </a:p>
          <a:p>
            <a:pPr>
              <a:buFont typeface="Arial" panose="020B0604020202020204" pitchFamily="34" charset="0"/>
              <a:buChar char="•"/>
            </a:pPr>
            <a:r>
              <a:rPr lang="en-US" altLang="en-US" dirty="0"/>
              <a:t>EN 301 598 (TVWS) </a:t>
            </a:r>
          </a:p>
          <a:p>
            <a:pPr lvl="1">
              <a:buFont typeface="Arial" panose="020B0604020202020204" pitchFamily="34" charset="0"/>
              <a:buChar char="•"/>
            </a:pPr>
            <a:r>
              <a:rPr lang="en-US" altLang="en-US" dirty="0"/>
              <a:t>Completed RED changes; </a:t>
            </a:r>
            <a:r>
              <a:rPr lang="en-US" altLang="en-US" dirty="0" smtClean="0"/>
              <a:t>was approved </a:t>
            </a:r>
            <a:r>
              <a:rPr lang="en-US" altLang="en-US"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February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6</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1200150" lvl="2" indent="-342900">
              <a:buFont typeface="Arial" panose="020B0604020202020204" pitchFamily="34" charset="0"/>
              <a:buChar char="•"/>
            </a:pPr>
            <a:r>
              <a:rPr lang="en-US" altLang="en-US" dirty="0" smtClean="0">
                <a:solidFill>
                  <a:srgbClr val="FF0000"/>
                </a:solidFill>
              </a:rPr>
              <a:t>Will not be pursued further</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Will drop the 5.4 GHz band</a:t>
            </a:r>
          </a:p>
          <a:p>
            <a:pPr marL="1200150" lvl="2" indent="-285750">
              <a:buFont typeface="Arial" panose="020B0604020202020204" pitchFamily="34" charset="0"/>
              <a:buChar char="•"/>
            </a:pPr>
            <a:r>
              <a:rPr lang="en-US" altLang="en-US" dirty="0" smtClean="0"/>
              <a:t>French trying to add FH radar outside 5.4 GHz</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https://mentor.ieee.org/802.18/dcn/16/18-16-0097-00-0000-nhsta-v2v-nprm-toc.doc</a:t>
            </a:r>
            <a:endParaRPr lang="en-US" dirty="0"/>
          </a:p>
          <a:p>
            <a:pPr>
              <a:buFont typeface="Arial" panose="020B0604020202020204" pitchFamily="34" charset="0"/>
              <a:buChar char="•"/>
            </a:pPr>
            <a:r>
              <a:rPr lang="en-US" dirty="0" smtClean="0"/>
              <a:t>National </a:t>
            </a:r>
            <a:r>
              <a:rPr lang="en-US" dirty="0" smtClean="0"/>
              <a:t>Highway Traffic Safety Administration </a:t>
            </a:r>
          </a:p>
          <a:p>
            <a:pPr>
              <a:buFont typeface="Arial" panose="020B0604020202020204" pitchFamily="34" charset="0"/>
              <a:buChar char="•"/>
            </a:pPr>
            <a:r>
              <a:rPr lang="en-US" dirty="0"/>
              <a:t>U.S. DOT advances deployment of Connected Vehicle Technology to prevent hundreds of thousands of </a:t>
            </a:r>
            <a:r>
              <a:rPr lang="en-US" dirty="0" smtClean="0"/>
              <a:t>crashes</a:t>
            </a:r>
          </a:p>
          <a:p>
            <a:pPr lvl="1">
              <a:buFont typeface="Arial" panose="020B0604020202020204" pitchFamily="34" charset="0"/>
              <a:buChar char="•"/>
            </a:pPr>
            <a:r>
              <a:rPr lang="en-US" u="sng" dirty="0">
                <a:hlinkClick r:id="rId3"/>
              </a:rPr>
              <a:t>NHTSA Notice of Proposed Rulemaking on V2V </a:t>
            </a:r>
            <a:r>
              <a:rPr lang="en-US" u="sng" dirty="0" smtClean="0">
                <a:hlinkClick r:id="rId3"/>
              </a:rPr>
              <a:t>Communications</a:t>
            </a:r>
            <a:endParaRPr lang="en-US" u="sng" dirty="0" smtClean="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1444594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Commerce Dept. </a:t>
            </a:r>
            <a:r>
              <a:rPr lang="en-US" altLang="en-US" dirty="0" err="1"/>
              <a:t>IoT</a:t>
            </a:r>
            <a:r>
              <a:rPr lang="en-US" altLang="en-US" dirty="0"/>
              <a:t> Green </a:t>
            </a:r>
            <a:r>
              <a:rPr lang="en-US" altLang="en-US" dirty="0" smtClean="0"/>
              <a:t>Paper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mentor.ieee.org/802.18/dcn/17/18-17-0032-00-0000-commerce-department-iot-green-paper.pdf</a:t>
            </a:r>
            <a:r>
              <a:rPr lang="en-US" dirty="0" smtClean="0"/>
              <a:t> </a:t>
            </a:r>
          </a:p>
          <a:p>
            <a:pPr>
              <a:buFont typeface="Arial" panose="020B0604020202020204" pitchFamily="34" charset="0"/>
              <a:buChar char="•"/>
            </a:pPr>
            <a:r>
              <a:rPr lang="en-US" dirty="0" smtClean="0"/>
              <a:t>Comments due February 27, 2017</a:t>
            </a:r>
          </a:p>
          <a:p>
            <a:pPr>
              <a:buFont typeface="Arial" panose="020B0604020202020204" pitchFamily="34" charset="0"/>
              <a:buChar char="•"/>
            </a:pPr>
            <a:r>
              <a:rPr lang="en-US" dirty="0"/>
              <a:t>FOSTERING THE ADVANCEMENT OF THE INTERNET OF THINGS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57051170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35192</TotalTime>
  <Words>968</Words>
  <Application>Microsoft Office PowerPoint</Application>
  <PresentationFormat>On-screen Show (4:3)</PresentationFormat>
  <Paragraphs>170</Paragraphs>
  <Slides>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ETSI Updates</vt:lpstr>
      <vt:lpstr>ETSI Updates [2]</vt:lpstr>
      <vt:lpstr>NHTSA NPRM</vt:lpstr>
      <vt:lpstr>Commerce Dept. IoT Green Paper</vt:lpstr>
      <vt:lpstr>Amtrak Waiver Request </vt:lpstr>
      <vt:lpstr>ACMA Consultation</vt:lpstr>
      <vt:lpstr>IEEE 802 positions for WRC-19</vt:lpstr>
      <vt:lpstr>FCC Updates</vt:lpstr>
      <vt:lpstr>Actions Required</vt:lpstr>
      <vt:lpstr>ISED (Canada) Consultation</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200</cp:revision>
  <cp:lastPrinted>1601-01-01T00:00:00Z</cp:lastPrinted>
  <dcterms:created xsi:type="dcterms:W3CDTF">2016-03-03T14:54:45Z</dcterms:created>
  <dcterms:modified xsi:type="dcterms:W3CDTF">2017-02-01T15:27:26Z</dcterms:modified>
</cp:coreProperties>
</file>