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66" r:id="rId3"/>
    <p:sldId id="329" r:id="rId4"/>
    <p:sldId id="267" r:id="rId5"/>
    <p:sldId id="331" r:id="rId6"/>
    <p:sldId id="356" r:id="rId7"/>
    <p:sldId id="288" r:id="rId8"/>
    <p:sldId id="338" r:id="rId9"/>
    <p:sldId id="339" r:id="rId10"/>
    <p:sldId id="341" r:id="rId11"/>
    <p:sldId id="353" r:id="rId12"/>
    <p:sldId id="352" r:id="rId13"/>
    <p:sldId id="345" r:id="rId14"/>
    <p:sldId id="355" r:id="rId15"/>
    <p:sldId id="347" r:id="rId16"/>
    <p:sldId id="320" r:id="rId17"/>
    <p:sldId id="357" r:id="rId18"/>
    <p:sldId id="276" r:id="rId19"/>
    <p:sldId id="361" r:id="rId20"/>
    <p:sldId id="358" r:id="rId21"/>
    <p:sldId id="364" r:id="rId22"/>
    <p:sldId id="360" r:id="rId23"/>
    <p:sldId id="362" r:id="rId24"/>
    <p:sldId id="359" r:id="rId25"/>
    <p:sldId id="365"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p:scale>
          <a:sx n="75" d="100"/>
          <a:sy n="75" d="100"/>
        </p:scale>
        <p:origin x="1824" y="6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17-Jan-17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2132591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17008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802.18-17/0006r01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cept.org/ecc/groups/ecc/cpg/cpg-pt-d/news/results-from-2nd-meeting-of-cpg-ptd/"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cept.org/Documents/cpg-pt-d/34307/ptd-17-34-annex-iv-16_draft-cept-brief-on-wrc-19-agenda-item-11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cma.gov.au/Industry/Spectrum/Spectrum-projects/800-and-900-MHz-bands/reconfiguring-the-890-915-935-960-mhz-band" TargetMode="External"/><Relationship Id="rId2" Type="http://schemas.openxmlformats.org/officeDocument/2006/relationships/hyperlink" Target="http://www.acma.gov.au/Industry/Spectrum/Spectrum-projects/Mobile-broadband/five-year-spectrum-outlook-2016-20" TargetMode="External"/><Relationship Id="rId1" Type="http://schemas.openxmlformats.org/officeDocument/2006/relationships/slideLayout" Target="../slideLayouts/slideLayout2.xml"/><Relationship Id="rId4" Type="http://schemas.openxmlformats.org/officeDocument/2006/relationships/hyperlink" Target="https://mentor.ieee.org/802.18/dcn/17/18-17-0005-00-0000-australia-reconfiguring-900mhz-band-consultation-paper.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o=1d2d3d" TargetMode="External"/><Relationship Id="rId2" Type="http://schemas.openxmlformats.org/officeDocument/2006/relationships/hyperlink" Target="https://mentor.ieee.org/802.18/documents?o=0a" TargetMode="External"/><Relationship Id="rId1" Type="http://schemas.openxmlformats.org/officeDocument/2006/relationships/slideLayout" Target="../slideLayouts/slideLayout2.xml"/><Relationship Id="rId6" Type="http://schemas.openxmlformats.org/officeDocument/2006/relationships/hyperlink" Target="https://mentor.ieee.org/802.18/documents?o=7d" TargetMode="External"/><Relationship Id="rId5" Type="http://schemas.openxmlformats.org/officeDocument/2006/relationships/hyperlink" Target="https://mentor.ieee.org/802.18/documents?o=6a" TargetMode="External"/><Relationship Id="rId4" Type="http://schemas.openxmlformats.org/officeDocument/2006/relationships/hyperlink" Target="https://mentor.ieee.org/802.18/documents?o=4a"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urldefense.proofpoint.com/v2/url?u=http-3A__www.communicationsdaily.com_reference-3Fs-3D132889-26a-3D512265-26r-3D1612230060&amp;d=DgMFAg&amp;c=pqcuzKEN_84c78MOSc5_fw&amp;r=z8R-nWJ8GIxwjOjNKhEFByb-tZ6XE3GZXWSggNdVo-w&amp;m=Q1oNB7m-aJYmL_tWL0UtuY-DMjfm3vuo2NuJr-m4Urs&amp;s=_WohlDv7OOfH_AgTAAwy1pF5DiSlUgSoZ0uYT418BMc&amp;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Rich Kennedy, HP Enterprise</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Atlanta Interim Meeting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2017-01-17</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2017-01-19</a:t>
            </a:r>
          </a:p>
        </p:txBody>
      </p:sp>
      <p:graphicFrame>
        <p:nvGraphicFramePr>
          <p:cNvPr id="3075" name="Object 3"/>
          <p:cNvGraphicFramePr>
            <a:graphicFrameLocks noChangeAspect="1"/>
          </p:cNvGraphicFramePr>
          <p:nvPr>
            <p:extLst>
              <p:ext uri="{D42A27DB-BD31-4B8C-83A1-F6EECF244321}">
                <p14:modId xmlns:p14="http://schemas.microsoft.com/office/powerpoint/2010/main" val="1123337264"/>
              </p:ext>
            </p:extLst>
          </p:nvPr>
        </p:nvGraphicFramePr>
        <p:xfrm>
          <a:off x="517525" y="3606800"/>
          <a:ext cx="8088313" cy="2590800"/>
        </p:xfrm>
        <a:graphic>
          <a:graphicData uri="http://schemas.openxmlformats.org/presentationml/2006/ole">
            <mc:AlternateContent xmlns:mc="http://schemas.openxmlformats.org/markup-compatibility/2006">
              <mc:Choice xmlns:v="urn:schemas-microsoft-com:vml" Requires="v">
                <p:oleObj spid="_x0000_s3237" name="Document" r:id="rId4" imgW="8267030" imgH="2642110" progId="Word.Document.8">
                  <p:embed/>
                </p:oleObj>
              </mc:Choice>
              <mc:Fallback>
                <p:oleObj name="Document" r:id="rId4" imgW="8267030" imgH="2642110" progId="Word.Document.8">
                  <p:embed/>
                  <p:pic>
                    <p:nvPicPr>
                      <p:cNvPr id="0" name="Picture 3"/>
                      <p:cNvPicPr>
                        <a:picLocks noChangeAspect="1" noChangeArrowheads="1"/>
                      </p:cNvPicPr>
                      <p:nvPr/>
                    </p:nvPicPr>
                    <p:blipFill>
                      <a:blip r:embed="rId5"/>
                      <a:srcRect/>
                      <a:stretch>
                        <a:fillRect/>
                      </a:stretch>
                    </p:blipFill>
                    <p:spPr bwMode="auto">
                      <a:xfrm>
                        <a:off x="517525" y="3606800"/>
                        <a:ext cx="8088313" cy="2590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CEPT CPG PT-D</a:t>
            </a:r>
            <a:endParaRPr lang="en-US" dirty="0"/>
          </a:p>
        </p:txBody>
      </p:sp>
      <p:sp>
        <p:nvSpPr>
          <p:cNvPr id="3" name="Content Placeholder 2"/>
          <p:cNvSpPr>
            <a:spLocks noGrp="1"/>
          </p:cNvSpPr>
          <p:nvPr>
            <p:ph idx="1"/>
          </p:nvPr>
        </p:nvSpPr>
        <p:spPr>
          <a:xfrm>
            <a:off x="685800" y="1676400"/>
            <a:ext cx="7772400" cy="4799013"/>
          </a:xfrm>
        </p:spPr>
        <p:txBody>
          <a:bodyPr/>
          <a:lstStyle/>
          <a:p>
            <a:pPr>
              <a:buFont typeface="Arial" panose="020B0604020202020204" pitchFamily="34" charset="0"/>
              <a:buChar char="•"/>
            </a:pPr>
            <a:r>
              <a:rPr lang="en-US" dirty="0"/>
              <a:t>Second meeting held last week in Helsinki</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6912" y="333375"/>
            <a:ext cx="16652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10</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002062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 1.16</a:t>
            </a:r>
          </a:p>
        </p:txBody>
      </p:sp>
      <p:sp>
        <p:nvSpPr>
          <p:cNvPr id="3" name="Content Placeholder 2"/>
          <p:cNvSpPr>
            <a:spLocks noGrp="1"/>
          </p:cNvSpPr>
          <p:nvPr>
            <p:ph idx="1"/>
          </p:nvPr>
        </p:nvSpPr>
        <p:spPr/>
        <p:txBody>
          <a:bodyPr/>
          <a:lstStyle/>
          <a:p>
            <a:r>
              <a:rPr lang="en-US" sz="1600" u="sng" dirty="0">
                <a:hlinkClick r:id="rId2"/>
              </a:rPr>
              <a:t>http://cept.org/ecc/groups/ecc/cpg/cpg-pt-d/news/results-from-2nd-meeting-of-cpg-ptd/</a:t>
            </a:r>
            <a:endParaRPr lang="en-US" sz="1600" dirty="0"/>
          </a:p>
          <a:p>
            <a:r>
              <a:rPr lang="en-US" sz="1600" dirty="0"/>
              <a:t>PTD revised the draft CEPT Brief on agenda item 1.16, in particular with the update of the background section to reflect the status of the latest sharing studies and the related ITU-R activities.</a:t>
            </a:r>
          </a:p>
          <a:p>
            <a:r>
              <a:rPr lang="en-US" sz="1600" dirty="0"/>
              <a:t>PTD developed further its working document on sharing studies for agenda item 1.16 whose aim is to support the development of the CEPT Brief with the inclusion of relevant material on:</a:t>
            </a:r>
          </a:p>
          <a:p>
            <a:pPr lvl="0"/>
            <a:r>
              <a:rPr lang="en-US" sz="1600" dirty="0"/>
              <a:t>Sharing between WAS/RLAN and radars;</a:t>
            </a:r>
          </a:p>
          <a:p>
            <a:pPr lvl="0"/>
            <a:r>
              <a:rPr lang="en-US" sz="1600" dirty="0"/>
              <a:t>Sharing between WAS/RLAN and EESS;</a:t>
            </a:r>
          </a:p>
          <a:p>
            <a:pPr lvl="0"/>
            <a:r>
              <a:rPr lang="en-US" sz="1600" dirty="0"/>
              <a:t>Sharing between WAS/RLAN and FSS;</a:t>
            </a:r>
          </a:p>
          <a:p>
            <a:pPr lvl="0"/>
            <a:r>
              <a:rPr lang="en-US" sz="1600" dirty="0"/>
              <a:t>Sharing between WAS/RLAN and ITS.</a:t>
            </a:r>
          </a:p>
          <a:p>
            <a:r>
              <a:rPr lang="en-US" sz="1600" dirty="0"/>
              <a:t>PTD will discuss further at its next meeting the possibility to develop CEPT contributions to ITU-R Working Party 5A on the sharing studies related to agenda item 1.16.</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176758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Discussions on Draft CEPT Brief</a:t>
            </a:r>
          </a:p>
        </p:txBody>
      </p:sp>
      <p:sp>
        <p:nvSpPr>
          <p:cNvPr id="3" name="Content Placeholder 2"/>
          <p:cNvSpPr>
            <a:spLocks noGrp="1"/>
          </p:cNvSpPr>
          <p:nvPr>
            <p:ph idx="1"/>
          </p:nvPr>
        </p:nvSpPr>
        <p:spPr/>
        <p:txBody>
          <a:bodyPr/>
          <a:lstStyle/>
          <a:p>
            <a:r>
              <a:rPr lang="en-US" sz="1600" dirty="0"/>
              <a:t>There were 5 input documents (Documents CPG PTD (17) 05, 11, 19, 22, 24) submitted to the meeting that addressed proposals for the Draft CEPT brief. The </a:t>
            </a:r>
            <a:r>
              <a:rPr lang="en-US" sz="1600" dirty="0" err="1"/>
              <a:t>co-ordinator</a:t>
            </a:r>
            <a:r>
              <a:rPr lang="en-US" sz="1600" dirty="0"/>
              <a:t> introduced Document 05 which showed the results of the last CPG meeting and it was agreed to use this document as the base document for the draft CEPT brief. The other input documents were then presented which between them proposed text to cover both specific and generic issues related to the agenda Item. After discussion of all of the proposals a way forward to produce a new Draft CEPT brief for approval was agreed. The new draft CEPT Brief for Agenda item 1.16 can be seen in </a:t>
            </a:r>
            <a:r>
              <a:rPr lang="da-DK" sz="1600" dirty="0"/>
              <a:t>ANNEX IV-16 </a:t>
            </a:r>
            <a:r>
              <a:rPr lang="en-US" sz="1600" dirty="0"/>
              <a:t>to this report. </a:t>
            </a:r>
          </a:p>
          <a:p>
            <a:r>
              <a:rPr lang="en-US" sz="1600" u="sng" dirty="0">
                <a:hlinkClick r:id="rId2"/>
              </a:rPr>
              <a:t>http://cept.org/Documents/cpg-pt-d/34307/ptd-17-34-annex-iv-16_draft-cept-brief-on-wrc-19-agenda-item-116</a:t>
            </a:r>
            <a:endParaRPr lang="en-US" sz="1600" dirty="0"/>
          </a:p>
          <a:p>
            <a:r>
              <a:rPr lang="en-GB" sz="1600" dirty="0"/>
              <a:t>In the 5350-5470 MHz band, CEPT opposes any new allocation to the mobile service with a view to accommodating WAS/RLAN use unless the mitigation techniques (such as DFS for radars) can be shown to provide co-existence with EESS (all types of sensors) and compatibility with all radio determination systems (including Meteorological Radars), taking into account their feasibility (including real implementation at international level) and effectiveness. </a:t>
            </a:r>
            <a:endParaRPr lang="en-US" sz="16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1728833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43400"/>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OJEU!</a:t>
            </a:r>
          </a:p>
          <a:p>
            <a:pPr>
              <a:buFont typeface="Arial" panose="020B0604020202020204" pitchFamily="34" charset="0"/>
              <a:buChar char="•"/>
            </a:pPr>
            <a:r>
              <a:rPr lang="en-US" sz="2000" dirty="0"/>
              <a:t>It appears that EN 301 893 will not be not published in time</a:t>
            </a:r>
          </a:p>
          <a:p>
            <a:pPr lvl="1">
              <a:buFont typeface="Arial" panose="020B0604020202020204" pitchFamily="34" charset="0"/>
              <a:buChar char="•"/>
            </a:pPr>
            <a:r>
              <a:rPr lang="en-US" sz="1600" b="1" dirty="0">
                <a:solidFill>
                  <a:srgbClr val="FF0000"/>
                </a:solidFill>
              </a:rPr>
              <a:t>EC has approved</a:t>
            </a:r>
            <a:r>
              <a:rPr lang="en-US" sz="1600" b="1" dirty="0"/>
              <a:t> </a:t>
            </a:r>
            <a:r>
              <a:rPr lang="en-US" sz="1600" dirty="0"/>
              <a:t>use of v1.8.1 with note that v2.0.7 Receiver Requirements must also be met</a:t>
            </a:r>
          </a:p>
          <a:p>
            <a:pPr lvl="1">
              <a:buFont typeface="Arial" panose="020B0604020202020204" pitchFamily="34" charset="0"/>
              <a:buChar char="•"/>
            </a:pPr>
            <a:r>
              <a:rPr lang="en-US" sz="1600" dirty="0"/>
              <a:t>Note also requires v2.1.1 to replace it once it is published</a:t>
            </a:r>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13</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031946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ACMA Consultations</a:t>
            </a:r>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dirty="0"/>
              <a:t>Australia Communications and Media Authority</a:t>
            </a:r>
          </a:p>
          <a:p>
            <a:pPr>
              <a:buFont typeface="Arial" panose="020B0604020202020204" pitchFamily="34" charset="0"/>
              <a:buChar char="•"/>
            </a:pPr>
            <a:r>
              <a:rPr lang="en-US" dirty="0"/>
              <a:t>Five-year spectrum outlook 2016-20</a:t>
            </a:r>
          </a:p>
          <a:p>
            <a:pPr lvl="1">
              <a:buFont typeface="Arial" panose="020B0604020202020204" pitchFamily="34" charset="0"/>
              <a:buChar char="•"/>
            </a:pPr>
            <a:r>
              <a:rPr lang="en-US" dirty="0">
                <a:hlinkClick r:id="rId2"/>
              </a:rPr>
              <a:t>http://www.acma.gov.au/Industry/Spectrum/Spectrum-projects/Mobile-broadband/five-year-spectrum-outlook-2016-20</a:t>
            </a:r>
            <a:r>
              <a:rPr lang="en-US" dirty="0"/>
              <a:t> </a:t>
            </a:r>
          </a:p>
          <a:p>
            <a:pPr lvl="1">
              <a:buFont typeface="Arial" panose="020B0604020202020204" pitchFamily="34" charset="0"/>
              <a:buChar char="•"/>
            </a:pPr>
            <a:r>
              <a:rPr lang="en-US" dirty="0"/>
              <a:t>Comments due January 27, 2017</a:t>
            </a:r>
          </a:p>
          <a:p>
            <a:pPr>
              <a:buFont typeface="Arial" panose="020B0604020202020204" pitchFamily="34" charset="0"/>
              <a:buChar char="•"/>
            </a:pPr>
            <a:r>
              <a:rPr lang="en-US" dirty="0"/>
              <a:t>Reconfiguring the 890–915/935–960 MHz band</a:t>
            </a:r>
          </a:p>
          <a:p>
            <a:pPr lvl="1">
              <a:buFont typeface="Arial" panose="020B0604020202020204" pitchFamily="34" charset="0"/>
              <a:buChar char="•"/>
            </a:pPr>
            <a:r>
              <a:rPr lang="en-US" sz="1800" dirty="0">
                <a:hlinkClick r:id="rId3"/>
              </a:rPr>
              <a:t>http://www.acma.gov.au/Industry/Spectrum/Spectrum-projects/800-and-900-MHz-bands/reconfiguring-the-890-915-935-960-mhz-band</a:t>
            </a:r>
            <a:r>
              <a:rPr lang="en-US" sz="1800" dirty="0"/>
              <a:t> </a:t>
            </a:r>
          </a:p>
          <a:p>
            <a:pPr lvl="1">
              <a:buFont typeface="Arial" panose="020B0604020202020204" pitchFamily="34" charset="0"/>
              <a:buChar char="•"/>
            </a:pPr>
            <a:r>
              <a:rPr lang="en-US" dirty="0">
                <a:hlinkClick r:id="rId4"/>
              </a:rPr>
              <a:t>https://mentor.ieee.org/802.18/dcn/17/18-17-0005-00-0000-australia-reconfiguring-900mhz-band-consultation-paper.docx</a:t>
            </a:r>
            <a:r>
              <a:rPr lang="en-US" dirty="0"/>
              <a:t> </a:t>
            </a:r>
          </a:p>
          <a:p>
            <a:pPr lvl="1">
              <a:buFont typeface="Arial" panose="020B0604020202020204" pitchFamily="34" charset="0"/>
              <a:buChar char="•"/>
            </a:pPr>
            <a:r>
              <a:rPr lang="en-US" dirty="0"/>
              <a:t>Comments due February 24 2017</a:t>
            </a:r>
          </a:p>
          <a:p>
            <a:pPr lvl="1">
              <a:buFont typeface="Arial" panose="020B0604020202020204" pitchFamily="34" charset="0"/>
              <a:buChar char="•"/>
            </a:pPr>
            <a:r>
              <a:rPr lang="en-US" dirty="0"/>
              <a:t>Looks to be focused on the 4G LTE mobile broadband. </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2024171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Regulators in developing countries are interested in the IEEE 802 positions, to help them formulate their inputs</a:t>
            </a:r>
          </a:p>
          <a:p>
            <a:pPr>
              <a:buFont typeface="Arial" panose="020B0604020202020204" pitchFamily="34" charset="0"/>
              <a:buChar char="•"/>
            </a:pPr>
            <a:r>
              <a:rPr lang="en-US" dirty="0"/>
              <a:t>Applicable agenda items</a:t>
            </a:r>
          </a:p>
          <a:p>
            <a:pPr lvl="1">
              <a:buFont typeface="Arial" panose="020B0604020202020204" pitchFamily="34" charset="0"/>
              <a:buChar char="•"/>
            </a:pPr>
            <a:r>
              <a:rPr lang="en-US" dirty="0"/>
              <a:t>1.12 ITS harmonization - </a:t>
            </a:r>
          </a:p>
          <a:p>
            <a:pPr lvl="1">
              <a:buFont typeface="Arial" panose="020B0604020202020204" pitchFamily="34" charset="0"/>
              <a:buChar char="•"/>
            </a:pPr>
            <a:r>
              <a:rPr lang="en-US" dirty="0"/>
              <a:t>1.13 IMT 				- </a:t>
            </a:r>
          </a:p>
          <a:p>
            <a:pPr lvl="1">
              <a:buFont typeface="Arial" panose="020B0604020202020204" pitchFamily="34" charset="0"/>
              <a:buChar char="•"/>
            </a:pPr>
            <a:r>
              <a:rPr lang="en-US" dirty="0"/>
              <a:t>1.14 HAPS			- </a:t>
            </a:r>
          </a:p>
          <a:p>
            <a:pPr lvl="1">
              <a:buFont typeface="Arial" panose="020B0604020202020204" pitchFamily="34" charset="0"/>
              <a:buChar char="•"/>
            </a:pPr>
            <a:r>
              <a:rPr lang="en-US" dirty="0"/>
              <a:t>1.15 275 GHz 			- </a:t>
            </a:r>
          </a:p>
          <a:p>
            <a:pPr lvl="1">
              <a:buFont typeface="Arial" panose="020B0604020202020204" pitchFamily="34" charset="0"/>
              <a:buChar char="•"/>
            </a:pPr>
            <a:r>
              <a:rPr lang="en-US" dirty="0"/>
              <a:t>1.16 5 GHz			- </a:t>
            </a:r>
          </a:p>
          <a:p>
            <a:pPr lvl="1">
              <a:buFont typeface="Arial" panose="020B0604020202020204" pitchFamily="34" charset="0"/>
              <a:buChar char="•"/>
            </a:pPr>
            <a:r>
              <a:rPr lang="en-US" dirty="0"/>
              <a:t>Issue 9.1.5			- </a:t>
            </a:r>
          </a:p>
          <a:p>
            <a:pPr>
              <a:buFont typeface="Arial" panose="020B0604020202020204" pitchFamily="34" charset="0"/>
              <a:buChar char="•"/>
            </a:pPr>
            <a:r>
              <a:rPr lang="en-US" dirty="0"/>
              <a:t>Formal “Position Paper”</a:t>
            </a:r>
          </a:p>
          <a:p>
            <a:pPr>
              <a:buFont typeface="Arial" panose="020B0604020202020204" pitchFamily="34" charset="0"/>
              <a:buChar char="•"/>
            </a:pPr>
            <a:r>
              <a:rPr lang="en-US" dirty="0"/>
              <a:t>Do we want to submit as a sector member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Agenda</a:t>
            </a:r>
          </a:p>
        </p:txBody>
      </p:sp>
      <p:sp>
        <p:nvSpPr>
          <p:cNvPr id="3" name="Content Placeholder 2"/>
          <p:cNvSpPr>
            <a:spLocks noGrp="1"/>
          </p:cNvSpPr>
          <p:nvPr>
            <p:ph idx="1"/>
          </p:nvPr>
        </p:nvSpPr>
        <p:spPr>
          <a:xfrm>
            <a:off x="696912" y="1524000"/>
            <a:ext cx="7770813" cy="4113213"/>
          </a:xfrm>
        </p:spPr>
        <p:txBody>
          <a:bodyPr/>
          <a:lstStyle/>
          <a:p>
            <a:pPr>
              <a:buFont typeface="Arial" panose="020B0604020202020204" pitchFamily="34" charset="0"/>
              <a:buChar char="•"/>
            </a:pPr>
            <a:r>
              <a:rPr lang="en-US" altLang="en-US" sz="2000" dirty="0"/>
              <a:t>Review the agenda, any updates? </a:t>
            </a:r>
          </a:p>
          <a:p>
            <a:pPr>
              <a:buFont typeface="Arial" panose="020B0604020202020204" pitchFamily="34" charset="0"/>
              <a:buChar char="•"/>
            </a:pPr>
            <a:r>
              <a:rPr lang="en-US" altLang="en-US" sz="2000" dirty="0"/>
              <a:t>Review the week</a:t>
            </a:r>
          </a:p>
          <a:p>
            <a:pPr>
              <a:buFont typeface="Arial" panose="020B0604020202020204" pitchFamily="34" charset="0"/>
              <a:buChar char="•"/>
            </a:pPr>
            <a:r>
              <a:rPr lang="en-US" altLang="en-US" sz="2000" dirty="0"/>
              <a:t>Possible actions</a:t>
            </a:r>
          </a:p>
          <a:p>
            <a:pPr>
              <a:buFont typeface="Arial" panose="020B0604020202020204" pitchFamily="34" charset="0"/>
              <a:buChar char="•"/>
            </a:pPr>
            <a:r>
              <a:rPr lang="en-US" altLang="en-US" sz="2000" dirty="0"/>
              <a:t>Actions required</a:t>
            </a:r>
          </a:p>
          <a:p>
            <a:pPr lvl="1">
              <a:buFont typeface="Arial" panose="020B0604020202020204" pitchFamily="34" charset="0"/>
              <a:buChar char="•"/>
            </a:pPr>
            <a:r>
              <a:rPr lang="en-US" altLang="en-US" sz="1800" dirty="0"/>
              <a:t>…</a:t>
            </a:r>
          </a:p>
          <a:p>
            <a:pPr>
              <a:buFont typeface="Arial" panose="020B0604020202020204" pitchFamily="34" charset="0"/>
              <a:buChar char="•"/>
            </a:pPr>
            <a:r>
              <a:rPr lang="en-US" altLang="en-US" sz="2000" dirty="0"/>
              <a:t>AOB and Adjourn</a:t>
            </a:r>
          </a:p>
          <a:p>
            <a:pPr>
              <a:buFont typeface="Arial" panose="020B0604020202020204" pitchFamily="34" charset="0"/>
              <a:buChar char="•"/>
            </a:pPr>
            <a:endParaRPr lang="en-US" sz="2000" dirty="0"/>
          </a:p>
          <a:p>
            <a:r>
              <a:rPr lang="en-US" altLang="en-US" sz="2000" u="sng" dirty="0">
                <a:solidFill>
                  <a:schemeClr val="bg1">
                    <a:lumMod val="95000"/>
                  </a:schemeClr>
                </a:solidFill>
              </a:rPr>
              <a:t>Motion:</a:t>
            </a:r>
            <a:r>
              <a:rPr lang="en-US" altLang="en-US" sz="2000" dirty="0">
                <a:solidFill>
                  <a:schemeClr val="bg1">
                    <a:lumMod val="95000"/>
                  </a:schemeClr>
                </a:solidFill>
              </a:rPr>
              <a:t> To approve the updated meeting agenda in 18-17/0006r02.</a:t>
            </a:r>
          </a:p>
          <a:p>
            <a:pPr lvl="1"/>
            <a:r>
              <a:rPr lang="en-US" altLang="en-US" b="1" dirty="0">
                <a:solidFill>
                  <a:schemeClr val="bg1">
                    <a:lumMod val="95000"/>
                  </a:schemeClr>
                </a:solidFill>
              </a:rPr>
              <a:t>Moved by:  	</a:t>
            </a:r>
          </a:p>
          <a:p>
            <a:pPr lvl="1"/>
            <a:r>
              <a:rPr lang="en-US" altLang="en-US" b="1" dirty="0">
                <a:solidFill>
                  <a:schemeClr val="bg1">
                    <a:lumMod val="95000"/>
                  </a:schemeClr>
                </a:solidFill>
              </a:rPr>
              <a:t>Seconded by:  </a:t>
            </a:r>
          </a:p>
          <a:p>
            <a:pPr lvl="1"/>
            <a:r>
              <a:rPr lang="en-US" altLang="en-US" b="1" dirty="0">
                <a:solidFill>
                  <a:schemeClr val="bg1">
                    <a:lumMod val="95000"/>
                  </a:schemeClr>
                </a:solidFill>
              </a:rPr>
              <a:t>Discussion?</a:t>
            </a:r>
          </a:p>
          <a:p>
            <a:pPr lvl="1"/>
            <a:r>
              <a:rPr lang="en-US" altLang="en-US" b="1" dirty="0">
                <a:solidFill>
                  <a:schemeClr val="bg1">
                    <a:lumMod val="95000"/>
                  </a:schemeClr>
                </a:solidFill>
              </a:rPr>
              <a:t>Vote: Unanimous consent</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spTree>
    <p:extLst>
      <p:ext uri="{BB962C8B-B14F-4D97-AF65-F5344CB8AC3E}">
        <p14:creationId xmlns:p14="http://schemas.microsoft.com/office/powerpoint/2010/main" val="2164481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Actions Required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Possible actions</a:t>
            </a:r>
          </a:p>
          <a:p>
            <a:pPr lvl="1">
              <a:buFont typeface="Arial" panose="020B0604020202020204" pitchFamily="34" charset="0"/>
              <a:buChar char="•"/>
            </a:pPr>
            <a:r>
              <a:rPr lang="en-US" altLang="en-US" dirty="0"/>
              <a:t> </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 WRC-19 position paper  </a:t>
            </a:r>
          </a:p>
          <a:p>
            <a:pPr lvl="1">
              <a:buFont typeface="Arial" panose="020B0604020202020204" pitchFamily="34" charset="0"/>
              <a:buChar char="•"/>
            </a:pPr>
            <a:endParaRPr lang="en-US" altLang="en-US" dirty="0"/>
          </a:p>
          <a:p>
            <a:pPr lvl="1">
              <a:buFont typeface="Arial" panose="020B0604020202020204" pitchFamily="34" charset="0"/>
              <a:buChar char="•"/>
            </a:pPr>
            <a:r>
              <a:rPr lang="en-US" altLang="en-US" dirty="0"/>
              <a: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Rich Kennedy, HP Enterprise</a:t>
            </a:r>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1269141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a:xfrm>
            <a:off x="685799" y="1600200"/>
            <a:ext cx="7770813" cy="4495800"/>
          </a:xfrm>
        </p:spPr>
        <p:txBody>
          <a:bodyPr/>
          <a:lstStyle/>
          <a:p>
            <a:pPr>
              <a:buFont typeface="Arial" panose="020B0604020202020204" pitchFamily="34" charset="0"/>
              <a:buChar char="•"/>
            </a:pPr>
            <a:r>
              <a:rPr lang="en-US" altLang="en-US" dirty="0" err="1"/>
              <a:t>Globalstar</a:t>
            </a:r>
            <a:r>
              <a:rPr lang="en-US" altLang="en-US" dirty="0"/>
              <a:t> again</a:t>
            </a:r>
          </a:p>
          <a:p>
            <a:pPr lvl="1">
              <a:buFont typeface="Arial" panose="020B0604020202020204" pitchFamily="34" charset="0"/>
              <a:buChar char="•"/>
            </a:pPr>
            <a:r>
              <a:rPr lang="en-US" altLang="en-US" dirty="0"/>
              <a:t>Now looking to enable global high-power LTE in the 2.4 GHz band; their TLPS spectrum</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ITU documents uploaded</a:t>
            </a:r>
          </a:p>
          <a:p>
            <a:pPr marL="0" indent="0"/>
            <a:endParaRPr lang="en-US" altLang="en-US" dirty="0"/>
          </a:p>
          <a:p>
            <a:pPr>
              <a:buFont typeface="Arial" panose="020B0604020202020204" pitchFamily="34" charset="0"/>
              <a:buChar char="•"/>
            </a:pPr>
            <a:r>
              <a:rPr lang="en-US" altLang="en-US" dirty="0"/>
              <a:t>Regulatory calendar is being worked on</a:t>
            </a:r>
          </a:p>
          <a:p>
            <a:pPr>
              <a:buFont typeface="Arial" panose="020B0604020202020204" pitchFamily="34" charset="0"/>
              <a:buChar char="•"/>
            </a:pPr>
            <a:endParaRPr lang="en-US" dirty="0"/>
          </a:p>
          <a:p>
            <a:pPr>
              <a:buFont typeface="Arial" panose="020B0604020202020204" pitchFamily="34" charset="0"/>
              <a:buChar char="•"/>
            </a:pPr>
            <a:r>
              <a:rPr lang="en-US" b="0" dirty="0"/>
              <a:t> </a:t>
            </a:r>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423766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Adjourn</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r>
              <a:rPr lang="en-US" dirty="0"/>
              <a:t>Teleconferences: </a:t>
            </a:r>
          </a:p>
          <a:p>
            <a:pPr lvl="1">
              <a:buFont typeface="Arial" panose="020B0604020202020204" pitchFamily="34" charset="0"/>
              <a:buChar char="•"/>
            </a:pPr>
            <a:r>
              <a:rPr lang="en-US" dirty="0"/>
              <a:t>Thursdays at 2:30pm ET through May 4, 2017</a:t>
            </a:r>
          </a:p>
          <a:p>
            <a:pPr lvl="1">
              <a:buFont typeface="Arial" panose="020B0604020202020204" pitchFamily="34" charset="0"/>
              <a:buChar char="•"/>
            </a:pPr>
            <a:r>
              <a:rPr lang="en-US" dirty="0"/>
              <a:t>Next Teleconference: </a:t>
            </a:r>
            <a:r>
              <a:rPr lang="en-US" b="0" dirty="0"/>
              <a:t>February 2</a:t>
            </a:r>
            <a:r>
              <a:rPr lang="en-US" b="0" baseline="30000" dirty="0"/>
              <a:t>nd</a:t>
            </a:r>
            <a:r>
              <a:rPr lang="en-US" b="0" dirty="0"/>
              <a:t> </a:t>
            </a:r>
          </a:p>
          <a:p>
            <a:pPr>
              <a:buFont typeface="Arial" panose="020B0604020202020204" pitchFamily="34" charset="0"/>
              <a:buChar char="•"/>
            </a:pPr>
            <a:endParaRPr lang="en-US" b="0" dirty="0"/>
          </a:p>
          <a:p>
            <a:pPr>
              <a:buFont typeface="Arial" panose="020B0604020202020204" pitchFamily="34" charset="0"/>
              <a:buChar char="•"/>
            </a:pPr>
            <a:r>
              <a:rPr lang="en-US" dirty="0"/>
              <a:t>Next face to face meeting: </a:t>
            </a:r>
          </a:p>
          <a:p>
            <a:pPr lvl="1">
              <a:buFont typeface="Arial" panose="020B0604020202020204" pitchFamily="34" charset="0"/>
              <a:buChar char="•"/>
            </a:pPr>
            <a:r>
              <a:rPr lang="en-US" dirty="0"/>
              <a:t>14 – 16 March, 2017, at the Hyatt Regency in Vancouver, BC</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altLang="en-US" dirty="0"/>
              <a:t>Motion: To adjourn the Atlanta January 2017 RR-TAG meeting at _______ ET. </a:t>
            </a:r>
          </a:p>
          <a:p>
            <a:pPr lvl="1"/>
            <a:r>
              <a:rPr lang="en-US" altLang="en-US" sz="2400" b="1" dirty="0"/>
              <a:t>	Moved by:  	</a:t>
            </a:r>
          </a:p>
          <a:p>
            <a:pPr lvl="1"/>
            <a:r>
              <a:rPr lang="en-US" altLang="en-US" sz="2400" b="1" dirty="0"/>
              <a:t>	Seconded by:  </a:t>
            </a:r>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91262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9"/>
            <a:ext cx="7772400" cy="4418013"/>
          </a:xfrm>
        </p:spPr>
        <p:txBody>
          <a:bodyPr/>
          <a:lstStyle/>
          <a:p>
            <a:pPr eaLnBrk="1" hangingPunct="1">
              <a:buFont typeface="Arial" panose="020B0604020202020204" pitchFamily="34" charset="0"/>
              <a:buChar char="•"/>
            </a:pPr>
            <a:r>
              <a:rPr lang="en-US" altLang="en-US" dirty="0"/>
              <a:t>Review and approve the agenda for the week.</a:t>
            </a:r>
          </a:p>
          <a:p>
            <a:pPr eaLnBrk="1" hangingPunct="1">
              <a:buFont typeface="Arial" panose="020B0604020202020204" pitchFamily="34" charset="0"/>
              <a:buChar char="•"/>
            </a:pPr>
            <a:r>
              <a:rPr lang="en-US" altLang="en-US" dirty="0"/>
              <a:t>Review Administration Items</a:t>
            </a:r>
          </a:p>
          <a:p>
            <a:pPr eaLnBrk="1" hangingPunct="1">
              <a:buFont typeface="Arial" panose="020B0604020202020204" pitchFamily="34" charset="0"/>
              <a:buChar char="•"/>
            </a:pPr>
            <a:r>
              <a:rPr lang="en-US" altLang="en-US" dirty="0"/>
              <a:t>Approve San Antonio 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TBD</a:t>
            </a:r>
          </a:p>
          <a:p>
            <a:pPr eaLnBrk="1" hangingPunct="1">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dirty="0"/>
              <a:t>January 2017</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Adjourn</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
        <p:nvSpPr>
          <p:cNvPr id="8" name="Content Placeholder 2"/>
          <p:cNvSpPr txBox="1">
            <a:spLocks/>
          </p:cNvSpPr>
          <p:nvPr/>
        </p:nvSpPr>
        <p:spPr bwMode="auto">
          <a:xfrm>
            <a:off x="685800" y="1752600"/>
            <a:ext cx="7772400" cy="4572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US" altLang="en-US" kern="0" dirty="0"/>
          </a:p>
          <a:p>
            <a:pPr>
              <a:buFont typeface="Arial" panose="020B0604020202020204" pitchFamily="34" charset="0"/>
              <a:buChar char="•"/>
            </a:pPr>
            <a:r>
              <a:rPr lang="en-US" altLang="en-US" kern="0" dirty="0"/>
              <a:t>Motion: To adjourn the Atlanta January 2017 RR-TAG meeting at _______ ET. </a:t>
            </a:r>
            <a:endParaRPr lang="en-US" altLang="en-US" dirty="0"/>
          </a:p>
          <a:p>
            <a:endParaRPr lang="en-US" altLang="en-US" kern="0" dirty="0"/>
          </a:p>
          <a:p>
            <a:pPr lvl="1"/>
            <a:r>
              <a:rPr lang="en-US" altLang="en-US" sz="2400" b="1" kern="0" dirty="0"/>
              <a:t>Moved by:  	</a:t>
            </a:r>
          </a:p>
          <a:p>
            <a:pPr lvl="1"/>
            <a:r>
              <a:rPr lang="en-US" altLang="en-US" sz="2400" b="1" kern="0" dirty="0"/>
              <a:t>Seconded by:  </a:t>
            </a:r>
          </a:p>
        </p:txBody>
      </p:sp>
    </p:spTree>
    <p:extLst>
      <p:ext uri="{BB962C8B-B14F-4D97-AF65-F5344CB8AC3E}">
        <p14:creationId xmlns:p14="http://schemas.microsoft.com/office/powerpoint/2010/main" val="1846724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
        <p:nvSpPr>
          <p:cNvPr id="8" name="Content Placeholder 2"/>
          <p:cNvSpPr txBox="1">
            <a:spLocks/>
          </p:cNvSpPr>
          <p:nvPr/>
        </p:nvSpPr>
        <p:spPr bwMode="auto">
          <a:xfrm>
            <a:off x="685800" y="1752600"/>
            <a:ext cx="7772400" cy="4572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u="sng" dirty="0"/>
              <a:t>WRC Agenda Item 1.12</a:t>
            </a:r>
            <a:r>
              <a:rPr lang="en-US" sz="1600" dirty="0"/>
              <a:t>:  to consider possible global or regional harmonized frequency bands, to the maximum extent possible, for the implementation of evolving Intelligent Transport Systems (ITS) under existing mobile-service allocations, in accordance with Resolution 237 (WRC-15);</a:t>
            </a:r>
          </a:p>
          <a:p>
            <a:r>
              <a:rPr lang="en-US" sz="1600" dirty="0"/>
              <a:t> </a:t>
            </a:r>
          </a:p>
          <a:p>
            <a:r>
              <a:rPr lang="en-US" sz="1600" u="sng" dirty="0"/>
              <a:t>WRC Agenda Item 1.13</a:t>
            </a:r>
            <a:r>
              <a:rPr lang="en-US" sz="1600" dirty="0"/>
              <a:t>:  to consider identification of frequency bands for the future development of International Mobile Telecommunications (IMT), including possible additional allocations to the mobile service on a primary basis, in accordance with Resolution 238 (WRC- 15);</a:t>
            </a:r>
          </a:p>
          <a:p>
            <a:r>
              <a:rPr lang="en-US" sz="1600" dirty="0"/>
              <a:t> </a:t>
            </a:r>
          </a:p>
          <a:p>
            <a:r>
              <a:rPr lang="en-US" sz="1600" u="sng" dirty="0"/>
              <a:t>WRC Agenda Item 1.14</a:t>
            </a:r>
            <a:r>
              <a:rPr lang="en-US" sz="1600" dirty="0"/>
              <a:t>:  to consider, on the basis of ITU-R studies in accordance with Resolution 160 (WRC-15), appropriate regulatory actions for high-altitude platform stations (HAPS), within existing fixed-service allocations</a:t>
            </a:r>
            <a:endParaRPr lang="en-US" altLang="en-US" sz="1600" b="1" kern="0" dirty="0"/>
          </a:p>
        </p:txBody>
      </p:sp>
    </p:spTree>
    <p:extLst>
      <p:ext uri="{BB962C8B-B14F-4D97-AF65-F5344CB8AC3E}">
        <p14:creationId xmlns:p14="http://schemas.microsoft.com/office/powerpoint/2010/main" val="743035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
        <p:nvSpPr>
          <p:cNvPr id="8" name="Content Placeholder 2"/>
          <p:cNvSpPr txBox="1">
            <a:spLocks/>
          </p:cNvSpPr>
          <p:nvPr/>
        </p:nvSpPr>
        <p:spPr bwMode="auto">
          <a:xfrm>
            <a:off x="685800" y="1752600"/>
            <a:ext cx="7772400" cy="4572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u="sng" dirty="0"/>
              <a:t>WRC Agenda Item 1.15</a:t>
            </a:r>
            <a:r>
              <a:rPr lang="en-US" sz="1600" dirty="0"/>
              <a:t>:  to consider identification of frequency bands for use by administrations for the land- mobile and fixed services applications operating in the frequency range 275-450 GHz, in accordance with Resolution 767 (WRC-15);</a:t>
            </a:r>
          </a:p>
          <a:p>
            <a:r>
              <a:rPr lang="en-US" sz="1600" dirty="0"/>
              <a:t> </a:t>
            </a:r>
          </a:p>
          <a:p>
            <a:r>
              <a:rPr lang="en-US" sz="1600" u="sng" dirty="0"/>
              <a:t>WRC Agenda Item 1.16</a:t>
            </a:r>
            <a:r>
              <a:rPr lang="en-US" sz="1600" dirty="0"/>
              <a:t>:  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239 (WRC-15);</a:t>
            </a:r>
          </a:p>
          <a:p>
            <a:endParaRPr lang="en-US" sz="1600" dirty="0"/>
          </a:p>
          <a:p>
            <a:r>
              <a:rPr lang="en-US" sz="1600" u="sng" dirty="0"/>
              <a:t>WRC Agenda Item 9.1.5</a:t>
            </a:r>
            <a:r>
              <a:rPr lang="en-US" sz="1600" dirty="0"/>
              <a:t>:  Resolution 764 (WRC-15) Consideration of the technical and regulatory impacts of referencing Recommendations ITU R M.1638 1 and ITU R M.1849 1 in Nos. 5.447F and 5.450A of the Radio Regulations</a:t>
            </a:r>
          </a:p>
          <a:p>
            <a:endParaRPr lang="en-US" sz="1600" dirty="0"/>
          </a:p>
        </p:txBody>
      </p:sp>
    </p:spTree>
    <p:extLst>
      <p:ext uri="{BB962C8B-B14F-4D97-AF65-F5344CB8AC3E}">
        <p14:creationId xmlns:p14="http://schemas.microsoft.com/office/powerpoint/2010/main" val="1560607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065" y="304030"/>
            <a:ext cx="7770813" cy="1065213"/>
          </a:xfrm>
        </p:spPr>
        <p:txBody>
          <a:bodyPr/>
          <a:lstStyle/>
          <a:p>
            <a:r>
              <a:rPr lang="en-US" sz="2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graphicFrame>
        <p:nvGraphicFramePr>
          <p:cNvPr id="9" name="Table 8"/>
          <p:cNvGraphicFramePr>
            <a:graphicFrameLocks noGrp="1"/>
          </p:cNvGraphicFramePr>
          <p:nvPr>
            <p:extLst>
              <p:ext uri="{D42A27DB-BD31-4B8C-83A1-F6EECF244321}">
                <p14:modId xmlns:p14="http://schemas.microsoft.com/office/powerpoint/2010/main" val="1085992255"/>
              </p:ext>
            </p:extLst>
          </p:nvPr>
        </p:nvGraphicFramePr>
        <p:xfrm>
          <a:off x="601665" y="1023136"/>
          <a:ext cx="8212132" cy="5619101"/>
        </p:xfrm>
        <a:graphic>
          <a:graphicData uri="http://schemas.openxmlformats.org/drawingml/2006/table">
            <a:tbl>
              <a:tblPr firstRow="1" firstCol="1" bandRow="1">
                <a:tableStyleId>{5C22544A-7EE6-4342-B048-85BDC9FD1C3A}</a:tableStyleId>
              </a:tblPr>
              <a:tblGrid>
                <a:gridCol w="1175170">
                  <a:extLst>
                    <a:ext uri="{9D8B030D-6E8A-4147-A177-3AD203B41FA5}">
                      <a16:colId xmlns:a16="http://schemas.microsoft.com/office/drawing/2014/main" val="20713382"/>
                    </a:ext>
                  </a:extLst>
                </a:gridCol>
                <a:gridCol w="483763">
                  <a:extLst>
                    <a:ext uri="{9D8B030D-6E8A-4147-A177-3AD203B41FA5}">
                      <a16:colId xmlns:a16="http://schemas.microsoft.com/office/drawing/2014/main" val="9716603"/>
                    </a:ext>
                  </a:extLst>
                </a:gridCol>
                <a:gridCol w="457200">
                  <a:extLst>
                    <a:ext uri="{9D8B030D-6E8A-4147-A177-3AD203B41FA5}">
                      <a16:colId xmlns:a16="http://schemas.microsoft.com/office/drawing/2014/main" val="284122741"/>
                    </a:ext>
                  </a:extLst>
                </a:gridCol>
                <a:gridCol w="3974308">
                  <a:extLst>
                    <a:ext uri="{9D8B030D-6E8A-4147-A177-3AD203B41FA5}">
                      <a16:colId xmlns:a16="http://schemas.microsoft.com/office/drawing/2014/main" val="498233284"/>
                    </a:ext>
                  </a:extLst>
                </a:gridCol>
                <a:gridCol w="946521">
                  <a:extLst>
                    <a:ext uri="{9D8B030D-6E8A-4147-A177-3AD203B41FA5}">
                      <a16:colId xmlns:a16="http://schemas.microsoft.com/office/drawing/2014/main" val="1535947518"/>
                    </a:ext>
                  </a:extLst>
                </a:gridCol>
                <a:gridCol w="1175170">
                  <a:extLst>
                    <a:ext uri="{9D8B030D-6E8A-4147-A177-3AD203B41FA5}">
                      <a16:colId xmlns:a16="http://schemas.microsoft.com/office/drawing/2014/main" val="919287185"/>
                    </a:ext>
                  </a:extLst>
                </a:gridCol>
              </a:tblGrid>
              <a:tr h="291431">
                <a:tc>
                  <a:txBody>
                    <a:bodyPr/>
                    <a:lstStyle/>
                    <a:p>
                      <a:pPr marL="0" marR="0" algn="ctr">
                        <a:lnSpc>
                          <a:spcPct val="107000"/>
                        </a:lnSpc>
                        <a:spcBef>
                          <a:spcPts val="0"/>
                        </a:spcBef>
                        <a:spcAft>
                          <a:spcPts val="800"/>
                        </a:spcAft>
                      </a:pPr>
                      <a:r>
                        <a:rPr lang="en-US" sz="1100" u="none" strike="noStrike" dirty="0">
                          <a:effectLst/>
                          <a:hlinkClick r:id="rId2"/>
                        </a:rPr>
                        <a:t>Created (ET)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ctr">
                        <a:lnSpc>
                          <a:spcPct val="107000"/>
                        </a:lnSpc>
                        <a:spcBef>
                          <a:spcPts val="0"/>
                        </a:spcBef>
                        <a:spcAft>
                          <a:spcPts val="800"/>
                        </a:spcAft>
                      </a:pPr>
                      <a:r>
                        <a:rPr lang="en-US" sz="1100" u="none" strike="noStrike">
                          <a:effectLst/>
                          <a:hlinkClick r:id="rId3"/>
                        </a:rPr>
                        <a:t>DCN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ctr">
                        <a:lnSpc>
                          <a:spcPct val="107000"/>
                        </a:lnSpc>
                        <a:spcBef>
                          <a:spcPts val="0"/>
                        </a:spcBef>
                        <a:spcAft>
                          <a:spcPts val="800"/>
                        </a:spcAft>
                      </a:pPr>
                      <a:r>
                        <a:rPr lang="en-US" sz="1100" u="none" strike="noStrike">
                          <a:effectLst/>
                          <a:hlinkClick r:id="rId3"/>
                        </a:rPr>
                        <a:t>Rev</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ctr">
                        <a:lnSpc>
                          <a:spcPct val="107000"/>
                        </a:lnSpc>
                        <a:spcBef>
                          <a:spcPts val="0"/>
                        </a:spcBef>
                        <a:spcAft>
                          <a:spcPts val="800"/>
                        </a:spcAft>
                      </a:pPr>
                      <a:r>
                        <a:rPr lang="en-US" sz="1100" u="none" strike="noStrike">
                          <a:effectLst/>
                          <a:hlinkClick r:id="rId4"/>
                        </a:rPr>
                        <a:t>Title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ctr">
                        <a:lnSpc>
                          <a:spcPct val="107000"/>
                        </a:lnSpc>
                        <a:spcBef>
                          <a:spcPts val="0"/>
                        </a:spcBef>
                        <a:spcAft>
                          <a:spcPts val="800"/>
                        </a:spcAft>
                      </a:pPr>
                      <a:r>
                        <a:rPr lang="en-US" sz="1100" u="none" strike="noStrike">
                          <a:effectLst/>
                          <a:hlinkClick r:id="rId5"/>
                        </a:rPr>
                        <a:t>Author (Affiliation)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ctr">
                        <a:lnSpc>
                          <a:spcPct val="107000"/>
                        </a:lnSpc>
                        <a:spcBef>
                          <a:spcPts val="0"/>
                        </a:spcBef>
                        <a:spcAft>
                          <a:spcPts val="800"/>
                        </a:spcAft>
                      </a:pPr>
                      <a:r>
                        <a:rPr lang="en-US" sz="1100" u="none" strike="noStrike">
                          <a:effectLst/>
                          <a:hlinkClick r:id="rId6"/>
                        </a:rPr>
                        <a:t>Uploaded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extLst>
                  <a:ext uri="{0D108BD9-81ED-4DB2-BD59-A6C34878D82A}">
                    <a16:rowId xmlns:a16="http://schemas.microsoft.com/office/drawing/2014/main" val="1271335844"/>
                  </a:ext>
                </a:extLst>
              </a:tr>
              <a:tr h="375970">
                <a:tc>
                  <a:txBody>
                    <a:bodyPr/>
                    <a:lstStyle/>
                    <a:p>
                      <a:pPr marL="0" marR="0">
                        <a:lnSpc>
                          <a:spcPct val="107000"/>
                        </a:lnSpc>
                        <a:spcBef>
                          <a:spcPts val="0"/>
                        </a:spcBef>
                        <a:spcAft>
                          <a:spcPts val="800"/>
                        </a:spcAft>
                      </a:pPr>
                      <a:r>
                        <a:rPr lang="en-US" sz="1100">
                          <a:effectLst/>
                        </a:rPr>
                        <a:t>17-Jan-2017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dirty="0">
                          <a:effectLst/>
                        </a:rPr>
                        <a:t>18</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PRELIMINARY DRAFT REVISION OF REPORT ITU-R SM.2351-1</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ITU-R WP1A (ITU-R)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17-Jan-2017 09:49:40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extLst>
                  <a:ext uri="{0D108BD9-81ED-4DB2-BD59-A6C34878D82A}">
                    <a16:rowId xmlns:a16="http://schemas.microsoft.com/office/drawing/2014/main" val="3260824566"/>
                  </a:ext>
                </a:extLst>
              </a:tr>
              <a:tr h="375970">
                <a:tc>
                  <a:txBody>
                    <a:bodyPr/>
                    <a:lstStyle/>
                    <a:p>
                      <a:pPr marL="0" marR="0">
                        <a:lnSpc>
                          <a:spcPct val="107000"/>
                        </a:lnSpc>
                        <a:spcBef>
                          <a:spcPts val="0"/>
                        </a:spcBef>
                        <a:spcAft>
                          <a:spcPts val="800"/>
                        </a:spcAft>
                      </a:pPr>
                      <a:r>
                        <a:rPr lang="en-US" sz="1100">
                          <a:effectLst/>
                        </a:rPr>
                        <a:t>16-Jan-2017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15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dirty="0">
                          <a:effectLst/>
                        </a:rPr>
                        <a:t>2</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CHARACTERISTICS FOR USE OF VISIBLE LIGHT*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ITU-R WP1A (ITU-R)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16-Jan-2017 17:24:20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extLst>
                  <a:ext uri="{0D108BD9-81ED-4DB2-BD59-A6C34878D82A}">
                    <a16:rowId xmlns:a16="http://schemas.microsoft.com/office/drawing/2014/main" val="2015095310"/>
                  </a:ext>
                </a:extLst>
              </a:tr>
              <a:tr h="375970">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16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dirty="0">
                          <a:effectLst/>
                        </a:rPr>
                        <a:t>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Preliminary information on fixed service applications associated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ITU-R WP5C (ITU-R)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16-Jan-2017 17:43:03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extLst>
                  <a:ext uri="{0D108BD9-81ED-4DB2-BD59-A6C34878D82A}">
                    <a16:rowId xmlns:a16="http://schemas.microsoft.com/office/drawing/2014/main" val="2684325850"/>
                  </a:ext>
                </a:extLst>
              </a:tr>
              <a:tr h="596594">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14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Study on Question ITU-R 210-3/1 "Wireless power transmission" and WRC-19 agenda item 9.1, issue 9.1.6 in response to Res. 958 (WRC-15) Annex item 1</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ITU-R WP1B</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16-Jan-2017 17:30:00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extLst>
                  <a:ext uri="{0D108BD9-81ED-4DB2-BD59-A6C34878D82A}">
                    <a16:rowId xmlns:a16="http://schemas.microsoft.com/office/drawing/2014/main" val="948576469"/>
                  </a:ext>
                </a:extLst>
              </a:tr>
              <a:tr h="551707">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13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Characteristics of terrestrial IMT systems for frequency sharing / interference analysis in the frequency range between 24.25 GHz and 86 GHz</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ITU-R WP5D (ITU-R)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16-Jan-2017 17:54:48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extLst>
                  <a:ext uri="{0D108BD9-81ED-4DB2-BD59-A6C34878D82A}">
                    <a16:rowId xmlns:a16="http://schemas.microsoft.com/office/drawing/2014/main" val="2576170988"/>
                  </a:ext>
                </a:extLst>
              </a:tr>
              <a:tr h="476706">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12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Preliminary information on land mobile service applications associated with work on WRC-19 agenda item 1.15</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ITU-R WP5A (ITU-R)</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16-Jan-2017 18:04:30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extLst>
                  <a:ext uri="{0D108BD9-81ED-4DB2-BD59-A6C34878D82A}">
                    <a16:rowId xmlns:a16="http://schemas.microsoft.com/office/drawing/2014/main" val="731823008"/>
                  </a:ext>
                </a:extLst>
              </a:tr>
              <a:tr h="375970">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11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Request for Information on Machine Type Communications (MTC)</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ITU-R WP5A (ITU-R)</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16-Jan-2017 18:12:00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extLst>
                  <a:ext uri="{0D108BD9-81ED-4DB2-BD59-A6C34878D82A}">
                    <a16:rowId xmlns:a16="http://schemas.microsoft.com/office/drawing/2014/main" val="3681626996"/>
                  </a:ext>
                </a:extLst>
              </a:tr>
              <a:tr h="375970">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10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REQUEST FOR INPUT FOR A REVISION OF</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ITU-R WP5A (ITU-R)</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16-Jan-2017 17:35:25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extLst>
                  <a:ext uri="{0D108BD9-81ED-4DB2-BD59-A6C34878D82A}">
                    <a16:rowId xmlns:a16="http://schemas.microsoft.com/office/drawing/2014/main" val="1956425919"/>
                  </a:ext>
                </a:extLst>
              </a:tr>
              <a:tr h="596594">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Operational requirements and technical characteristics of systems in the land mobile service excluding IMT in the frequency band 51.4-52.4 GHz</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ITU-R WP5A (ITU-R)</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16-Jan-2017 17:48:12 ET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extLst>
                  <a:ext uri="{0D108BD9-81ED-4DB2-BD59-A6C34878D82A}">
                    <a16:rowId xmlns:a16="http://schemas.microsoft.com/office/drawing/2014/main" val="1167998045"/>
                  </a:ext>
                </a:extLst>
              </a:tr>
              <a:tr h="387824">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Technical and operational characteristics of digital land mobile radios for specific use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ITU-R WP5A (ITU)</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16-Jan-2017 17:52:35 ET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extLst>
                  <a:ext uri="{0D108BD9-81ED-4DB2-BD59-A6C34878D82A}">
                    <a16:rowId xmlns:a16="http://schemas.microsoft.com/office/drawing/2014/main" val="641550809"/>
                  </a:ext>
                </a:extLst>
              </a:tr>
              <a:tr h="551707">
                <a:tc>
                  <a:txBody>
                    <a:bodyPr/>
                    <a:lstStyle/>
                    <a:p>
                      <a:pPr marL="0" marR="0">
                        <a:lnSpc>
                          <a:spcPct val="107000"/>
                        </a:lnSpc>
                        <a:spcBef>
                          <a:spcPts val="0"/>
                        </a:spcBef>
                        <a:spcAft>
                          <a:spcPts val="800"/>
                        </a:spcAft>
                      </a:pPr>
                      <a:r>
                        <a:rPr lang="en-US" sz="1100">
                          <a:effectLst/>
                        </a:rPr>
                        <a:t>15-Jan-2017 ET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gn="r">
                        <a:lnSpc>
                          <a:spcPct val="107000"/>
                        </a:lnSpc>
                        <a:spcBef>
                          <a:spcPts val="0"/>
                        </a:spcBef>
                        <a:spcAft>
                          <a:spcPts val="800"/>
                        </a:spcAft>
                      </a:pPr>
                      <a:r>
                        <a:rPr lang="en-US" sz="1100">
                          <a:effectLst/>
                        </a:rPr>
                        <a:t>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a:effectLst/>
                        </a:rPr>
                        <a:t>Technical and operational characteristics and implementation of railway radiocommunication systems between train and trackside (RSTT)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ITU-R WP5A (ITU-R)</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tc>
                  <a:txBody>
                    <a:bodyPr/>
                    <a:lstStyle/>
                    <a:p>
                      <a:pPr marL="0" marR="0">
                        <a:lnSpc>
                          <a:spcPct val="107000"/>
                        </a:lnSpc>
                        <a:spcBef>
                          <a:spcPts val="0"/>
                        </a:spcBef>
                        <a:spcAft>
                          <a:spcPts val="800"/>
                        </a:spcAft>
                      </a:pPr>
                      <a:r>
                        <a:rPr lang="en-US" sz="1100" dirty="0">
                          <a:effectLst/>
                        </a:rPr>
                        <a:t>16-Jan-2017 17:57:46 ET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4494" marR="24494" marT="24494" marB="24494" anchor="ctr"/>
                </a:tc>
                <a:extLst>
                  <a:ext uri="{0D108BD9-81ED-4DB2-BD59-A6C34878D82A}">
                    <a16:rowId xmlns:a16="http://schemas.microsoft.com/office/drawing/2014/main" val="2185651544"/>
                  </a:ext>
                </a:extLst>
              </a:tr>
            </a:tbl>
          </a:graphicData>
        </a:graphic>
      </p:graphicFrame>
    </p:spTree>
    <p:extLst>
      <p:ext uri="{BB962C8B-B14F-4D97-AF65-F5344CB8AC3E}">
        <p14:creationId xmlns:p14="http://schemas.microsoft.com/office/powerpoint/2010/main" val="253019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
        <p:nvSpPr>
          <p:cNvPr id="8" name="Content Placeholder 2"/>
          <p:cNvSpPr txBox="1">
            <a:spLocks/>
          </p:cNvSpPr>
          <p:nvPr/>
        </p:nvSpPr>
        <p:spPr bwMode="auto">
          <a:xfrm>
            <a:off x="685800" y="1117865"/>
            <a:ext cx="7772400" cy="510539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dirty="0"/>
              <a:t>Having received FCC approval for its revised low-power mobile broadband plans (see </a:t>
            </a:r>
            <a:r>
              <a:rPr lang="en-US" sz="1600" u="sng" dirty="0">
                <a:hlinkClick r:id="rId2"/>
              </a:rPr>
              <a:t>1612230060</a:t>
            </a:r>
            <a:r>
              <a:rPr lang="en-US" sz="1600" dirty="0"/>
              <a:t>), a chief </a:t>
            </a:r>
            <a:r>
              <a:rPr lang="en-US" sz="1600" dirty="0" err="1"/>
              <a:t>Globalstar</a:t>
            </a:r>
            <a:r>
              <a:rPr lang="en-US" sz="1600" dirty="0"/>
              <a:t> focus now is getting similar regulatory approval in other countries, with the aim of creating a global LTE band at 2.4 GHz. Going for similar approval, rather than pursuing its original plans that combined licensed and unlicensed spectrum, represents probably the lowest-risk, high-speed outcome, Chairman-CEO Jay Monroe said in a call with analysts Friday. "We have fewer conflicts doing that.”</a:t>
            </a:r>
          </a:p>
          <a:p>
            <a:r>
              <a:rPr lang="en-GB" sz="1600" dirty="0"/>
              <a:t> </a:t>
            </a:r>
            <a:endParaRPr lang="en-US" sz="1600" dirty="0"/>
          </a:p>
          <a:p>
            <a:r>
              <a:rPr lang="en-US" sz="1600" dirty="0"/>
              <a:t>Monroe said the company has begun talks with regulators in a number of unspecified nations and expects to begin making filings there "in the next quarter or so." Such approvals should come much faster than the FCC proceeding since that was “blazing new ground," Monroe said, saying agency approval should help smooth the path to international approvals.</a:t>
            </a:r>
          </a:p>
          <a:p>
            <a:r>
              <a:rPr lang="en-GB" sz="1600" dirty="0"/>
              <a:t> </a:t>
            </a:r>
            <a:endParaRPr lang="en-US" sz="1600" dirty="0"/>
          </a:p>
          <a:p>
            <a:r>
              <a:rPr lang="en-US" sz="1600" dirty="0"/>
              <a:t>The international potential of </a:t>
            </a:r>
            <a:r>
              <a:rPr lang="en-US" sz="1600" dirty="0" err="1"/>
              <a:t>Globalstar's</a:t>
            </a:r>
            <a:r>
              <a:rPr lang="en-US" sz="1600" dirty="0"/>
              <a:t> 11.5 MHz in the 2.4 GHz band is one of its key strengths as the company aims to use it for high-density dedicated small cell deployments, said John Dooley, managing director at </a:t>
            </a:r>
            <a:r>
              <a:rPr lang="en-US" sz="1600" dirty="0" err="1"/>
              <a:t>Globalstar</a:t>
            </a:r>
            <a:r>
              <a:rPr lang="en-US" sz="1600" dirty="0"/>
              <a:t> consultant </a:t>
            </a:r>
            <a:r>
              <a:rPr lang="en-US" sz="1600" dirty="0" err="1"/>
              <a:t>Jarvinian</a:t>
            </a:r>
            <a:r>
              <a:rPr lang="en-US" sz="1600" dirty="0"/>
              <a:t> Ventures. He said a wireless industry frustration has been a lack of bands harmonized globally, with the 11.5 MHz being perhaps the first that would be both harmonized globally and -- thanks to </a:t>
            </a:r>
            <a:r>
              <a:rPr lang="en-US" sz="1600" dirty="0" err="1"/>
              <a:t>Globalstar's</a:t>
            </a:r>
            <a:r>
              <a:rPr lang="en-US" sz="1600" dirty="0"/>
              <a:t> worldwide satellite network -- commanded by a single entity.</a:t>
            </a:r>
          </a:p>
          <a:p>
            <a:r>
              <a:rPr lang="en-GB" sz="1400" dirty="0"/>
              <a:t> </a:t>
            </a:r>
            <a:endParaRPr lang="en-US" sz="1400" dirty="0"/>
          </a:p>
        </p:txBody>
      </p:sp>
    </p:spTree>
    <p:extLst>
      <p:ext uri="{BB962C8B-B14F-4D97-AF65-F5344CB8AC3E}">
        <p14:creationId xmlns:p14="http://schemas.microsoft.com/office/powerpoint/2010/main" val="37435458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
        <p:nvSpPr>
          <p:cNvPr id="8" name="Content Placeholder 2"/>
          <p:cNvSpPr txBox="1">
            <a:spLocks/>
          </p:cNvSpPr>
          <p:nvPr/>
        </p:nvSpPr>
        <p:spPr bwMode="auto">
          <a:xfrm>
            <a:off x="676373" y="1259267"/>
            <a:ext cx="7772400" cy="510539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200" dirty="0"/>
              <a:t>Much of the call involved </a:t>
            </a:r>
            <a:r>
              <a:rPr lang="en-US" sz="1200" dirty="0" err="1"/>
              <a:t>Globalstar's</a:t>
            </a:r>
            <a:r>
              <a:rPr lang="en-US" sz="1200" dirty="0"/>
              <a:t> case for the potential of the spectrum, such as its physical characteristics and its compatibility with existing chipset architectures. The spectrum in the 2.4 GHz band used for small cell density is "grossly overpopulated and polluted" with other traffic, while the </a:t>
            </a:r>
            <a:r>
              <a:rPr lang="en-US" sz="1200" dirty="0" err="1"/>
              <a:t>Globalstar</a:t>
            </a:r>
            <a:r>
              <a:rPr lang="en-US" sz="1200" dirty="0"/>
              <a:t> spectrum has the same propagation characteristics but "is a very pristine resource," Dooley said. He said the FCC putting no buildout requirements on its approval makes the 11.5 MHz well suited for being dedicated solely to small cell deployment.</a:t>
            </a:r>
          </a:p>
          <a:p>
            <a:r>
              <a:rPr lang="en-GB" sz="1200" dirty="0"/>
              <a:t> </a:t>
            </a:r>
            <a:endParaRPr lang="en-US" sz="1200" dirty="0"/>
          </a:p>
          <a:p>
            <a:r>
              <a:rPr lang="en-US" sz="1200" dirty="0"/>
              <a:t>How to commercialize the spectrum -- such as through leases, building and leasing capacity, or selling the spectrum outright -- "are questions we are thinking about every day," Monroe said. </a:t>
            </a:r>
          </a:p>
          <a:p>
            <a:r>
              <a:rPr lang="en-US" sz="1200" dirty="0"/>
              <a:t>"It's difficult to imagine a true go-it-alone strategy" due to the company's size and finances, he said. He said due to the holiday, the company hasn't had "significant conversations" with third parties since the FCC approval, but there are numerous ones that could end up being partners on spectrum deployment, including some that had previously been opponents of </a:t>
            </a:r>
            <a:r>
              <a:rPr lang="en-US" sz="1200" dirty="0" err="1"/>
              <a:t>Globalstar's</a:t>
            </a:r>
            <a:r>
              <a:rPr lang="en-US" sz="1200" dirty="0"/>
              <a:t> plans. He said on-and-off talks with potential partners previously took place but never went anywhere pending the outcome of the FCC proceeding.</a:t>
            </a:r>
          </a:p>
          <a:p>
            <a:r>
              <a:rPr lang="en-GB" sz="1200" dirty="0"/>
              <a:t> </a:t>
            </a:r>
            <a:endParaRPr lang="en-US" sz="1200" dirty="0"/>
          </a:p>
          <a:p>
            <a:r>
              <a:rPr lang="en-US" sz="1200" dirty="0" err="1"/>
              <a:t>Globalstar</a:t>
            </a:r>
            <a:r>
              <a:rPr lang="en-US" sz="1200" dirty="0"/>
              <a:t> revised its terrestrial low-power services plans after conversations with technology companies and potential partners about maximizing the use of the 11.5 MHz spectrum, Monroe said. Dooley said </a:t>
            </a:r>
            <a:r>
              <a:rPr lang="en-US" sz="1200" dirty="0" err="1"/>
              <a:t>Globalstar's</a:t>
            </a:r>
            <a:r>
              <a:rPr lang="en-US" sz="1200" dirty="0"/>
              <a:t> licensed/unlicensed spectrum plans, when put to the FCC in 2012, reflected the available technology of the time. Improved transceiver technology since then allowed using just the 11.5 MHz, he said.</a:t>
            </a:r>
          </a:p>
          <a:p>
            <a:r>
              <a:rPr lang="en-GB" sz="1200" dirty="0"/>
              <a:t> </a:t>
            </a:r>
            <a:endParaRPr lang="en-US" sz="1200" dirty="0"/>
          </a:p>
          <a:p>
            <a:r>
              <a:rPr lang="en-US" sz="1200" dirty="0"/>
              <a:t>The FCC order deferred action on the company's rulemaking request about deployment of high-power terrestrial service in the L- and S-bands, saying it would be addressed separately. Monroe said the company's focus will be on its plans for the 11.5 MHz spectrum. "I wouldn't expect any activity [on the high-power LTE] in the near term," he said.</a:t>
            </a:r>
          </a:p>
        </p:txBody>
      </p:sp>
    </p:spTree>
    <p:extLst>
      <p:ext uri="{BB962C8B-B14F-4D97-AF65-F5344CB8AC3E}">
        <p14:creationId xmlns:p14="http://schemas.microsoft.com/office/powerpoint/2010/main" val="931771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Agenda</a:t>
            </a:r>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meeting agenda in 18-17/0006r01, for the week. </a:t>
            </a:r>
            <a:endParaRPr lang="en-US" altLang="en-US" sz="2400" b="1" dirty="0"/>
          </a:p>
          <a:p>
            <a:pPr lvl="1"/>
            <a:endParaRPr lang="en-US" altLang="en-US" sz="2400" b="1" dirty="0"/>
          </a:p>
          <a:p>
            <a:pPr lvl="1"/>
            <a:r>
              <a:rPr lang="en-US" altLang="en-US" sz="2400" b="1" dirty="0"/>
              <a:t>Moved by:  	</a:t>
            </a:r>
          </a:p>
          <a:p>
            <a:pPr lvl="1"/>
            <a:r>
              <a:rPr lang="en-US" altLang="en-US" sz="2400" b="1" dirty="0"/>
              <a:t>Seconded by:  </a:t>
            </a:r>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a:t>
            </a:fld>
            <a:endParaRPr lang="en-US" altLang="en-US" sz="1200" b="0" dirty="0"/>
          </a:p>
        </p:txBody>
      </p:sp>
      <p:sp>
        <p:nvSpPr>
          <p:cNvPr id="2" name="Date Placeholder 1"/>
          <p:cNvSpPr>
            <a:spLocks noGrp="1"/>
          </p:cNvSpPr>
          <p:nvPr>
            <p:ph type="dt" idx="15"/>
          </p:nvPr>
        </p:nvSpPr>
        <p:spPr/>
        <p:txBody>
          <a:bodyPr/>
          <a:lstStyle/>
          <a:p>
            <a:r>
              <a:rPr lang="en-US" dirty="0"/>
              <a:t>January 2017</a:t>
            </a:r>
            <a:endParaRPr lang="en-GB" dirty="0"/>
          </a:p>
        </p:txBody>
      </p:sp>
      <p:sp>
        <p:nvSpPr>
          <p:cNvPr id="3" name="Footer Placeholder 2"/>
          <p:cNvSpPr>
            <a:spLocks noGrp="1"/>
          </p:cNvSpPr>
          <p:nvPr>
            <p:ph type="ftr" idx="14"/>
          </p:nvPr>
        </p:nvSpPr>
        <p:spPr/>
        <p:txBody>
          <a:bodyPr/>
          <a:lstStyle/>
          <a:p>
            <a:r>
              <a:rPr lang="en-GB" dirty="0"/>
              <a:t>Rich Kennedy, HP Enterprise</a:t>
            </a:r>
          </a:p>
        </p:txBody>
      </p:sp>
    </p:spTree>
    <p:extLst>
      <p:ext uri="{BB962C8B-B14F-4D97-AF65-F5344CB8AC3E}">
        <p14:creationId xmlns:p14="http://schemas.microsoft.com/office/powerpoint/2010/main" val="2835502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u="sng" kern="1600" spc="-100" dirty="0"/>
          </a:p>
          <a:p>
            <a:pPr lvl="1">
              <a:defRPr/>
            </a:pPr>
            <a:r>
              <a:rPr lang="en-US" sz="1800" kern="1600" spc="-100" dirty="0"/>
              <a:t>		</a:t>
            </a:r>
            <a:r>
              <a:rPr lang="en-US" sz="1800" u="sng" kern="1600" spc="-100" dirty="0"/>
              <a:t>Be sure to state your name and affiliation the first time you speak.  </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(Itron) and Acting Chair for this meeting</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dirty="0"/>
              <a:t>January 2017</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Tree>
    <p:extLst>
      <p:ext uri="{BB962C8B-B14F-4D97-AF65-F5344CB8AC3E}">
        <p14:creationId xmlns:p14="http://schemas.microsoft.com/office/powerpoint/2010/main" val="4018662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dirty="0"/>
              <a:t>January 2017</a:t>
            </a:r>
          </a:p>
        </p:txBody>
      </p:sp>
      <p:sp>
        <p:nvSpPr>
          <p:cNvPr id="7171" name="Footer Placeholder 2"/>
          <p:cNvSpPr>
            <a:spLocks noGrp="1"/>
          </p:cNvSpPr>
          <p:nvPr>
            <p:ph type="ftr" sz="quarter" idx="11"/>
          </p:nvPr>
        </p:nvSpPr>
        <p:spPr>
          <a:noFill/>
        </p:spPr>
        <p:txBody>
          <a:bodyPr/>
          <a:lstStyle/>
          <a:p>
            <a:r>
              <a:rPr lang="en-US" dirty="0"/>
              <a:t>Rich Kennedy, HP Enterprise</a:t>
            </a:r>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5</a:t>
            </a:fld>
            <a:endParaRPr lang="en-US" dirty="0"/>
          </a:p>
        </p:txBody>
      </p:sp>
    </p:spTree>
    <p:extLst>
      <p:ext uri="{BB962C8B-B14F-4D97-AF65-F5344CB8AC3E}">
        <p14:creationId xmlns:p14="http://schemas.microsoft.com/office/powerpoint/2010/main" val="309915549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San Antonio Minutes</a:t>
            </a:r>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minutes from the IEEE 802.18 meeting at the San Antonio Plenary in document 18-16/0017r00</a:t>
            </a:r>
          </a:p>
          <a:p>
            <a:pPr lvl="1"/>
            <a:r>
              <a:rPr lang="en-US" altLang="en-US" sz="2400" b="1" dirty="0"/>
              <a:t>Posted: </a:t>
            </a:r>
            <a:r>
              <a:rPr lang="en-US" sz="2400" dirty="0"/>
              <a:t>15-Jan-2017 19:58:52 ET</a:t>
            </a:r>
          </a:p>
          <a:p>
            <a:pPr lvl="1"/>
            <a:endParaRPr lang="en-US" altLang="en-US" sz="2400" b="1" dirty="0"/>
          </a:p>
          <a:p>
            <a:pPr lvl="1"/>
            <a:endParaRPr lang="en-US" altLang="en-US" sz="2400" b="1" dirty="0"/>
          </a:p>
          <a:p>
            <a:pPr lvl="1"/>
            <a:r>
              <a:rPr lang="en-US" altLang="en-US" sz="2400" b="1" dirty="0"/>
              <a:t>Moved by:  	</a:t>
            </a:r>
          </a:p>
          <a:p>
            <a:pPr lvl="1"/>
            <a:r>
              <a:rPr lang="en-US" altLang="en-US" sz="2400" b="1" dirty="0"/>
              <a:t>Seconded by:  </a:t>
            </a:r>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January 2017</a:t>
            </a:r>
            <a:endParaRPr lang="en-GB" dirty="0"/>
          </a:p>
        </p:txBody>
      </p:sp>
      <p:sp>
        <p:nvSpPr>
          <p:cNvPr id="3" name="Footer Placeholder 2"/>
          <p:cNvSpPr>
            <a:spLocks noGrp="1"/>
          </p:cNvSpPr>
          <p:nvPr>
            <p:ph type="ftr" idx="14"/>
          </p:nvPr>
        </p:nvSpPr>
        <p:spPr/>
        <p:txBody>
          <a:bodyPr/>
          <a:lstStyle/>
          <a:p>
            <a:r>
              <a:rPr lang="en-GB" dirty="0"/>
              <a:t>Rich Kennedy, HP Enterprise</a:t>
            </a:r>
          </a:p>
        </p:txBody>
      </p:sp>
    </p:spTree>
    <p:extLst>
      <p:ext uri="{BB962C8B-B14F-4D97-AF65-F5344CB8AC3E}">
        <p14:creationId xmlns:p14="http://schemas.microsoft.com/office/powerpoint/2010/main" val="138126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a:xfrm>
            <a:off x="659990" y="1524000"/>
            <a:ext cx="7772400" cy="1470025"/>
          </a:xfrm>
        </p:spPr>
        <p:txBody>
          <a:bodyPr/>
          <a:lstStyle/>
          <a:p>
            <a:r>
              <a:rPr lang="en-US" altLang="en-US" sz="4000" dirty="0"/>
              <a:t>Discussion Items</a:t>
            </a:r>
          </a:p>
        </p:txBody>
      </p:sp>
      <p:sp>
        <p:nvSpPr>
          <p:cNvPr id="18435" name="Subtitle 7"/>
          <p:cNvSpPr>
            <a:spLocks noGrp="1"/>
          </p:cNvSpPr>
          <p:nvPr>
            <p:ph type="subTitle" idx="1"/>
          </p:nvPr>
        </p:nvSpPr>
        <p:spPr>
          <a:xfrm>
            <a:off x="1345790" y="2819400"/>
            <a:ext cx="6400800" cy="2743200"/>
          </a:xfrm>
        </p:spPr>
        <p:txBody>
          <a:bodyPr/>
          <a:lstStyle/>
          <a:p>
            <a:r>
              <a:rPr lang="en-US" altLang="en-US" sz="2000" dirty="0"/>
              <a:t>ETSI BRAN and ERM TG11 updates</a:t>
            </a:r>
          </a:p>
          <a:p>
            <a:r>
              <a:rPr lang="en-US" altLang="en-US" sz="2000" dirty="0"/>
              <a:t>CEPT CPG PT-D</a:t>
            </a:r>
          </a:p>
          <a:p>
            <a:r>
              <a:rPr lang="en-US" altLang="en-US" sz="2000" dirty="0"/>
              <a:t>EU Radio Equipment Directive Status</a:t>
            </a:r>
          </a:p>
          <a:p>
            <a:r>
              <a:rPr lang="en-US" altLang="en-US" sz="2000" dirty="0"/>
              <a:t>ACMA Consultations</a:t>
            </a:r>
          </a:p>
          <a:p>
            <a:r>
              <a:rPr lang="en-US" altLang="en-US" sz="2000" dirty="0"/>
              <a:t>Developing IEEE 802 positions for WRC-19</a:t>
            </a:r>
          </a:p>
          <a:p>
            <a:endParaRPr lang="en-US" altLang="en-US" sz="2000" b="0" dirty="0"/>
          </a:p>
        </p:txBody>
      </p:sp>
      <p:sp>
        <p:nvSpPr>
          <p:cNvPr id="4" name="Date Placeholder 3"/>
          <p:cNvSpPr>
            <a:spLocks noGrp="1"/>
          </p:cNvSpPr>
          <p:nvPr>
            <p:ph type="dt" sz="quarter" idx="10"/>
          </p:nvPr>
        </p:nvSpPr>
        <p:spPr/>
        <p:txBody>
          <a:bodyPr/>
          <a:lstStyle/>
          <a:p>
            <a:pPr>
              <a:defRPr/>
            </a:pPr>
            <a:r>
              <a:rPr lang="en-US" dirty="0"/>
              <a:t>January 2017</a:t>
            </a:r>
          </a:p>
        </p:txBody>
      </p:sp>
      <p:sp>
        <p:nvSpPr>
          <p:cNvPr id="5" name="Footer Placeholder 4"/>
          <p:cNvSpPr>
            <a:spLocks noGrp="1"/>
          </p:cNvSpPr>
          <p:nvPr>
            <p:ph type="ftr" sz="quarter" idx="11"/>
          </p:nvPr>
        </p:nvSpPr>
        <p:spPr/>
        <p:txBody>
          <a:bodyPr/>
          <a:lstStyle/>
          <a:p>
            <a:pPr>
              <a:defRPr/>
            </a:pPr>
            <a:r>
              <a:rPr lang="en-US" dirty="0"/>
              <a:t>Rich Kennedy, HP Enterprise</a:t>
            </a:r>
          </a:p>
        </p:txBody>
      </p:sp>
      <p:sp>
        <p:nvSpPr>
          <p:cNvPr id="2" name="Slide Number Placeholder 1"/>
          <p:cNvSpPr>
            <a:spLocks noGrp="1"/>
          </p:cNvSpPr>
          <p:nvPr>
            <p:ph type="sldNum" idx="12"/>
          </p:nvPr>
        </p:nvSpPr>
        <p:spPr/>
        <p:txBody>
          <a:bodyPr/>
          <a:lstStyle/>
          <a:p>
            <a:r>
              <a:rPr lang="en-GB" dirty="0"/>
              <a:t>Slide </a:t>
            </a:r>
            <a:fld id="{DE40C9FC-4879-4F20-9ECA-A574A90476B7}" type="slidenum">
              <a:rPr lang="en-GB" smtClean="0"/>
              <a:pPr/>
              <a:t>7</a:t>
            </a:fld>
            <a:endParaRPr lang="en-GB" dirty="0"/>
          </a:p>
        </p:txBody>
      </p:sp>
    </p:spTree>
    <p:extLst>
      <p:ext uri="{BB962C8B-B14F-4D97-AF65-F5344CB8AC3E}">
        <p14:creationId xmlns:p14="http://schemas.microsoft.com/office/powerpoint/2010/main" val="3172003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ETSI 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a:t>EN 300 328 – 2.4 GHz</a:t>
            </a:r>
          </a:p>
          <a:p>
            <a:pPr marL="800100" lvl="1" indent="-342900">
              <a:buFont typeface="Arial" panose="020B0604020202020204" pitchFamily="34" charset="0"/>
              <a:buChar char="•"/>
            </a:pPr>
            <a:r>
              <a:rPr lang="en-US" altLang="en-US" dirty="0"/>
              <a:t>V2.1.1 has been approved and published in the OJEU</a:t>
            </a:r>
          </a:p>
          <a:p>
            <a:pPr marL="800100" lvl="1" indent="-342900">
              <a:buFont typeface="Arial" panose="020B0604020202020204" pitchFamily="34" charset="0"/>
              <a:buChar char="•"/>
            </a:pPr>
            <a:r>
              <a:rPr lang="en-US" altLang="en-US" dirty="0"/>
              <a:t>V2.2.1 in process </a:t>
            </a:r>
          </a:p>
          <a:p>
            <a:pPr marL="800100" lvl="1" indent="-342900">
              <a:buFont typeface="Arial" panose="020B0604020202020204" pitchFamily="34" charset="0"/>
              <a:buChar char="•"/>
            </a:pPr>
            <a:r>
              <a:rPr lang="en-US" altLang="en-US" dirty="0"/>
              <a:t>Receiver requirements tightening</a:t>
            </a:r>
          </a:p>
          <a:p>
            <a:pPr>
              <a:buFont typeface="Arial" panose="020B0604020202020204" pitchFamily="34" charset="0"/>
              <a:buChar char="•"/>
            </a:pPr>
            <a:r>
              <a:rPr lang="en-US" altLang="en-US" dirty="0"/>
              <a:t>EN 301 893 - 5 GHz, still in ENAP Public Enquiry</a:t>
            </a:r>
          </a:p>
          <a:p>
            <a:pPr lvl="1">
              <a:buFont typeface="Arial" panose="020B0604020202020204" pitchFamily="34" charset="0"/>
              <a:buChar char="•"/>
            </a:pPr>
            <a:r>
              <a:rPr lang="en-US" altLang="en-US" dirty="0"/>
              <a:t>Early indications are that the Adaptivity clause will have to change</a:t>
            </a:r>
          </a:p>
          <a:p>
            <a:pPr lvl="2">
              <a:buFont typeface="Arial" panose="020B0604020202020204" pitchFamily="34" charset="0"/>
              <a:buChar char="•"/>
            </a:pPr>
            <a:r>
              <a:rPr lang="en-US" altLang="en-US" dirty="0"/>
              <a:t>NATO unhappy with -72 </a:t>
            </a:r>
            <a:r>
              <a:rPr lang="en-US" altLang="en-US" dirty="0" err="1"/>
              <a:t>dBm</a:t>
            </a:r>
            <a:r>
              <a:rPr lang="en-US" altLang="en-US" dirty="0"/>
              <a:t> ED level</a:t>
            </a:r>
          </a:p>
          <a:p>
            <a:pPr lvl="1">
              <a:buFont typeface="Arial" panose="020B0604020202020204" pitchFamily="34" charset="0"/>
              <a:buChar char="•"/>
            </a:pPr>
            <a:r>
              <a:rPr lang="en-US" altLang="en-US" dirty="0"/>
              <a:t>Due to emerge from PE February 20</a:t>
            </a:r>
            <a:r>
              <a:rPr lang="en-US" altLang="en-US" baseline="30000" dirty="0"/>
              <a:t>th</a:t>
            </a:r>
            <a:r>
              <a:rPr lang="en-US" altLang="en-US" dirty="0"/>
              <a:t> </a:t>
            </a:r>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a:t>January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8</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ETSI Updates [2]</a:t>
            </a:r>
          </a:p>
        </p:txBody>
      </p:sp>
      <p:sp>
        <p:nvSpPr>
          <p:cNvPr id="19459" name="Content Placeholder 2"/>
          <p:cNvSpPr>
            <a:spLocks noGrp="1"/>
          </p:cNvSpPr>
          <p:nvPr>
            <p:ph idx="1"/>
          </p:nvPr>
        </p:nvSpPr>
        <p:spPr/>
        <p:txBody>
          <a:bodyPr/>
          <a:lstStyle/>
          <a:p>
            <a:pPr>
              <a:buFont typeface="Arial" panose="020B0604020202020204" pitchFamily="34" charset="0"/>
              <a:buChar char="•"/>
            </a:pPr>
            <a:r>
              <a:rPr lang="en-US" altLang="en-US" dirty="0"/>
              <a:t>EN 301 598 (TVWS)</a:t>
            </a:r>
          </a:p>
          <a:p>
            <a:pPr lvl="1">
              <a:buFont typeface="Arial" panose="020B0604020202020204" pitchFamily="34" charset="0"/>
              <a:buChar char="•"/>
            </a:pPr>
            <a:r>
              <a:rPr lang="en-US" altLang="en-US" dirty="0"/>
              <a:t>Still in process.</a:t>
            </a:r>
          </a:p>
          <a:p>
            <a:pPr>
              <a:buFont typeface="Arial" panose="020B0604020202020204" pitchFamily="34" charset="0"/>
              <a:buChar char="•"/>
            </a:pPr>
            <a:r>
              <a:rPr lang="en-US" altLang="en-US" dirty="0"/>
              <a:t>Technical Reports on 5 GHz band sharing</a:t>
            </a:r>
          </a:p>
          <a:p>
            <a:pPr marL="800100" lvl="1" indent="-342900">
              <a:buFont typeface="Arial" panose="020B0604020202020204" pitchFamily="34" charset="0"/>
              <a:buChar char="•"/>
            </a:pPr>
            <a:r>
              <a:rPr lang="en-US" altLang="en-US" dirty="0"/>
              <a:t>TR 103 317 EESS in the 5 350 MHz to 5 470 MHz band</a:t>
            </a:r>
          </a:p>
          <a:p>
            <a:pPr marL="1200150" lvl="2" indent="-342900">
              <a:buFont typeface="Arial" panose="020B0604020202020204" pitchFamily="34" charset="0"/>
              <a:buChar char="•"/>
            </a:pPr>
            <a:r>
              <a:rPr lang="en-US" altLang="en-US" dirty="0"/>
              <a:t>Work stopped due to US/EU position that band cannot be shared</a:t>
            </a:r>
          </a:p>
          <a:p>
            <a:pPr marL="800100" lvl="1" indent="-342900">
              <a:buFont typeface="Arial" panose="020B0604020202020204" pitchFamily="34" charset="0"/>
              <a:buChar char="•"/>
            </a:pPr>
            <a:r>
              <a:rPr lang="en-US" altLang="en-US" dirty="0"/>
              <a:t>TR 103 318 Radiolocation Systems in the 5 350 MHz to 5 470 MHz and 5 725 MHz to 5 850 MHz bands</a:t>
            </a:r>
          </a:p>
          <a:p>
            <a:pPr marL="1200150" lvl="2" indent="-285750">
              <a:buFont typeface="Arial" panose="020B0604020202020204" pitchFamily="34" charset="0"/>
              <a:buChar char="•"/>
            </a:pPr>
            <a:r>
              <a:rPr lang="en-US" altLang="en-US" dirty="0"/>
              <a:t>Focusing on 5725-5850 MHz band</a:t>
            </a:r>
          </a:p>
          <a:p>
            <a:pPr marL="800100" lvl="1" indent="-342900">
              <a:buFont typeface="Arial" panose="020B0604020202020204" pitchFamily="34" charset="0"/>
              <a:buChar char="•"/>
            </a:pPr>
            <a:r>
              <a:rPr lang="en-US" altLang="en-US" dirty="0"/>
              <a:t>TR 103 319 Road Tolling and Intelligent Transport systems in the 5 725 MHz to 5 925 MHz band</a:t>
            </a:r>
          </a:p>
          <a:p>
            <a:pPr marL="1200150" lvl="2" indent="-342900">
              <a:buFont typeface="Arial" panose="020B0604020202020204" pitchFamily="34" charset="0"/>
              <a:buChar char="•"/>
            </a:pPr>
            <a:r>
              <a:rPr lang="en-US" altLang="en-US" dirty="0"/>
              <a:t>To be completed in May</a:t>
            </a:r>
          </a:p>
        </p:txBody>
      </p:sp>
      <p:sp>
        <p:nvSpPr>
          <p:cNvPr id="4" name="Date Placeholder 3"/>
          <p:cNvSpPr>
            <a:spLocks noGrp="1"/>
          </p:cNvSpPr>
          <p:nvPr>
            <p:ph type="dt" sz="quarter"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194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9154632-64DB-4587-86D7-418A5426E56D}" type="slidenum">
              <a:rPr lang="en-US" altLang="en-US" sz="1200" b="0" smtClean="0"/>
              <a:pPr>
                <a:spcBef>
                  <a:spcPct val="0"/>
                </a:spcBef>
                <a:buFontTx/>
                <a:buNone/>
              </a:pPr>
              <a:t>9</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02748285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30554</TotalTime>
  <Words>2123</Words>
  <Application>Microsoft Office PowerPoint</Application>
  <PresentationFormat>On-screen Show (4:3)</PresentationFormat>
  <Paragraphs>369</Paragraphs>
  <Slides>25</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Arial Unicode MS</vt:lpstr>
      <vt:lpstr>MS Gothic</vt:lpstr>
      <vt:lpstr>MS PGothic</vt:lpstr>
      <vt:lpstr>Arial</vt:lpstr>
      <vt:lpstr>Calibri</vt:lpstr>
      <vt:lpstr>Helvetica</vt:lpstr>
      <vt:lpstr>Monotype Sorts</vt:lpstr>
      <vt:lpstr>Times New Roman</vt:lpstr>
      <vt:lpstr>Office Theme</vt:lpstr>
      <vt:lpstr>Document</vt:lpstr>
      <vt:lpstr>IEEE 802.18 RR-TAG Atlanta Interim Meeting Agenda</vt:lpstr>
      <vt:lpstr>Agenda</vt:lpstr>
      <vt:lpstr>Approve the Agenda</vt:lpstr>
      <vt:lpstr>Administrative Items</vt:lpstr>
      <vt:lpstr>Other Guidelines for IEEE WG Meetings</vt:lpstr>
      <vt:lpstr>Approve the San Antonio Minutes</vt:lpstr>
      <vt:lpstr>Discussion Items</vt:lpstr>
      <vt:lpstr>ETSI Updates</vt:lpstr>
      <vt:lpstr>ETSI Updates [2]</vt:lpstr>
      <vt:lpstr>CEPT CPG PT-D</vt:lpstr>
      <vt:lpstr>Agenda Item 1.16</vt:lpstr>
      <vt:lpstr>Discussions on Draft CEPT Brief</vt:lpstr>
      <vt:lpstr>EU Radio Equipment Directive (RED)</vt:lpstr>
      <vt:lpstr>ACMA Consultations</vt:lpstr>
      <vt:lpstr>IEEE 802 positions for WRC-19</vt:lpstr>
      <vt:lpstr>Thursday Agenda</vt:lpstr>
      <vt:lpstr>Actions Required</vt:lpstr>
      <vt:lpstr>Any Other Business</vt:lpstr>
      <vt:lpstr>Adjourn</vt:lpstr>
      <vt:lpstr>Adjourn</vt:lpstr>
      <vt:lpstr>Backup slides</vt:lpstr>
      <vt:lpstr>Backup slides</vt:lpstr>
      <vt:lpstr>Backup slides</vt:lpstr>
      <vt:lpstr>Backup slides</vt:lpstr>
      <vt:lpstr>Backup slides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192</cp:revision>
  <cp:lastPrinted>1601-01-01T00:00:00Z</cp:lastPrinted>
  <dcterms:created xsi:type="dcterms:W3CDTF">2016-03-03T14:54:45Z</dcterms:created>
  <dcterms:modified xsi:type="dcterms:W3CDTF">2017-01-17T14:57:28Z</dcterms:modified>
</cp:coreProperties>
</file>